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0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3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5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4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0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AFA7-2C9E-4DB8-A6BD-4D8745F6FB93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1CCB-6890-4CEC-9CA1-5FBEE15AA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DDL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스키마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DDL (Data Definition Language)</a:t>
            </a:r>
          </a:p>
          <a:p>
            <a:pPr lvl="1"/>
            <a:r>
              <a:rPr lang="ko-KR" altLang="en-US" smtClean="0"/>
              <a:t>데이터베이스와 테이블을 </a:t>
            </a:r>
            <a:r>
              <a:rPr lang="en-US" altLang="ko-KR" smtClean="0"/>
              <a:t>CRUD</a:t>
            </a:r>
          </a:p>
          <a:p>
            <a:pPr lvl="1"/>
            <a:r>
              <a:rPr lang="ko-KR" altLang="en-US" smtClean="0"/>
              <a:t>테이블에 대한 정보는 메타데이터</a:t>
            </a:r>
            <a:r>
              <a:rPr lang="en-US" altLang="ko-KR" smtClean="0"/>
              <a:t>(Metadata)</a:t>
            </a:r>
            <a:r>
              <a:rPr lang="ko-KR" altLang="en-US" smtClean="0"/>
              <a:t>로 데이터사전</a:t>
            </a:r>
            <a:r>
              <a:rPr lang="en-US" altLang="ko-KR" smtClean="0"/>
              <a:t>(Data Dictonary)</a:t>
            </a:r>
            <a:r>
              <a:rPr lang="ko-KR" altLang="en-US" smtClean="0"/>
              <a:t>에 저장 관리됨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DB </a:t>
            </a:r>
            <a:r>
              <a:rPr lang="ko-KR" altLang="en-US" smtClean="0"/>
              <a:t>생성 </a:t>
            </a:r>
            <a:r>
              <a:rPr lang="en-US" altLang="ko-KR" smtClean="0"/>
              <a:t>:  Create Database </a:t>
            </a:r>
            <a:r>
              <a:rPr lang="ko-KR" altLang="en-US" smtClean="0"/>
              <a:t>데이터베이스명</a:t>
            </a:r>
            <a:endParaRPr lang="en-US" altLang="ko-KR" smtClean="0"/>
          </a:p>
          <a:p>
            <a:r>
              <a:rPr lang="ko-KR" altLang="en-US" smtClean="0"/>
              <a:t>테이블 생성 </a:t>
            </a:r>
            <a:endParaRPr lang="en-US" altLang="ko-KR"/>
          </a:p>
          <a:p>
            <a:pPr lvl="1"/>
            <a:r>
              <a:rPr lang="en-US" altLang="ko-KR" smtClean="0"/>
              <a:t>create table </a:t>
            </a:r>
            <a:r>
              <a:rPr lang="ko-KR" altLang="en-US" smtClean="0"/>
              <a:t>테이블명 </a:t>
            </a:r>
            <a:r>
              <a:rPr lang="en-US" altLang="ko-KR" smtClean="0"/>
              <a:t>(</a:t>
            </a:r>
            <a:r>
              <a:rPr lang="ko-KR" altLang="en-US" smtClean="0"/>
              <a:t>컬럼명</a:t>
            </a:r>
            <a:r>
              <a:rPr lang="en-US" altLang="ko-KR" smtClean="0"/>
              <a:t>1 </a:t>
            </a:r>
            <a:r>
              <a:rPr lang="ko-KR" altLang="en-US" smtClean="0"/>
              <a:t>데이터타입</a:t>
            </a:r>
            <a:r>
              <a:rPr lang="en-US" altLang="ko-KR" smtClean="0"/>
              <a:t>(</a:t>
            </a:r>
            <a:r>
              <a:rPr lang="ko-KR" altLang="en-US" smtClean="0"/>
              <a:t>크기</a:t>
            </a:r>
            <a:r>
              <a:rPr lang="en-US" altLang="ko-KR" smtClean="0"/>
              <a:t>), …);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Tinyint</a:t>
            </a:r>
            <a:r>
              <a:rPr lang="en-US" altLang="ko-KR" dirty="0" smtClean="0"/>
              <a:t> (-128 ~ 127 / 255)</a:t>
            </a:r>
          </a:p>
          <a:p>
            <a:pPr lvl="1"/>
            <a:r>
              <a:rPr lang="en-US" altLang="ko-KR" b="1" dirty="0" err="1" smtClean="0"/>
              <a:t>int</a:t>
            </a:r>
            <a:r>
              <a:rPr lang="en-US" altLang="ko-KR" b="1" dirty="0" smtClean="0"/>
              <a:t> (-21</a:t>
            </a:r>
            <a:r>
              <a:rPr lang="ko-KR" altLang="en-US" b="1" dirty="0" smtClean="0"/>
              <a:t>억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21</a:t>
            </a:r>
            <a:r>
              <a:rPr lang="ko-KR" altLang="en-US" b="1" dirty="0" smtClean="0"/>
              <a:t>억 </a:t>
            </a:r>
            <a:r>
              <a:rPr lang="en-US" altLang="ko-KR" b="1" dirty="0" smtClean="0"/>
              <a:t>/ 43</a:t>
            </a:r>
            <a:r>
              <a:rPr lang="ko-KR" altLang="en-US" b="1" dirty="0" smtClean="0"/>
              <a:t>억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기본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많이사용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bigint</a:t>
            </a:r>
            <a:r>
              <a:rPr lang="en-US" altLang="ko-KR" dirty="0" smtClean="0"/>
              <a:t>( -9</a:t>
            </a:r>
            <a:r>
              <a:rPr lang="ko-KR" altLang="en-US" dirty="0" smtClean="0"/>
              <a:t>경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경 </a:t>
            </a:r>
            <a:r>
              <a:rPr lang="en-US" altLang="ko-KR" dirty="0" smtClean="0"/>
              <a:t>/18</a:t>
            </a:r>
            <a:r>
              <a:rPr lang="ko-KR" altLang="en-US" dirty="0" smtClean="0"/>
              <a:t>경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실수형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 이하 </a:t>
            </a:r>
            <a:r>
              <a:rPr lang="ko-KR" altLang="en-US" dirty="0" err="1" smtClean="0"/>
              <a:t>자리수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/>
              <a:t>FLOAT(size, d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많이사용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DOUBLE(size, d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DECIMAL(size, 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49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50" y="349136"/>
            <a:ext cx="10515600" cy="601070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  </a:t>
            </a:r>
            <a:r>
              <a:rPr lang="ko-KR" altLang="en-US" dirty="0" err="1" smtClean="0"/>
              <a:t>고정길이</a:t>
            </a:r>
            <a:r>
              <a:rPr lang="ko-KR" altLang="en-US" dirty="0" smtClean="0"/>
              <a:t> 문자열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255</a:t>
            </a:r>
            <a:r>
              <a:rPr lang="ko-KR" altLang="en-US" dirty="0"/>
              <a:t> 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Ex )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char(30) –</a:t>
            </a:r>
            <a:r>
              <a:rPr lang="ko-KR" altLang="en-US" dirty="0" smtClean="0"/>
              <a:t>미리 </a:t>
            </a:r>
            <a:r>
              <a:rPr lang="ko-KR" altLang="en-US" dirty="0" err="1" smtClean="0"/>
              <a:t>셋팅을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해놓은경우라</a:t>
            </a:r>
            <a:r>
              <a:rPr lang="ko-KR" altLang="en-US" dirty="0" smtClean="0"/>
              <a:t> 속도 빠름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Varchar </a:t>
            </a:r>
            <a:r>
              <a:rPr lang="ko-KR" altLang="en-US" dirty="0" err="1" smtClean="0"/>
              <a:t>가변길이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255 – 255</a:t>
            </a:r>
            <a:r>
              <a:rPr lang="ko-KR" altLang="en-US" dirty="0" smtClean="0"/>
              <a:t>이상도 가능하나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까지는 </a:t>
            </a:r>
            <a:r>
              <a:rPr lang="en-US" altLang="ko-KR" dirty="0" smtClean="0"/>
              <a:t>1byte, </a:t>
            </a:r>
            <a:r>
              <a:rPr lang="ko-KR" altLang="en-US" dirty="0" smtClean="0"/>
              <a:t>그 이상은 </a:t>
            </a:r>
            <a:r>
              <a:rPr lang="en-US" altLang="ko-KR" dirty="0" smtClean="0"/>
              <a:t>2byte</a:t>
            </a:r>
            <a:r>
              <a:rPr lang="ko-KR" altLang="en-US" dirty="0" smtClean="0"/>
              <a:t>로 존재</a:t>
            </a:r>
            <a:r>
              <a:rPr lang="en-US" altLang="ko-KR" dirty="0" smtClean="0"/>
              <a:t>) –</a:t>
            </a:r>
            <a:r>
              <a:rPr lang="ko-KR" altLang="en-US" dirty="0" smtClean="0"/>
              <a:t>저장공간에서 이득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(Data Types)</a:t>
            </a:r>
          </a:p>
          <a:p>
            <a:pPr lvl="1"/>
            <a:r>
              <a:rPr lang="en-US" altLang="ko-KR" dirty="0" smtClean="0"/>
              <a:t>TEXT 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65,535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크기를 </a:t>
            </a:r>
            <a:r>
              <a:rPr lang="ko-KR" altLang="en-US" dirty="0" err="1" smtClean="0"/>
              <a:t>정하지않음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MEDIUMTEXT 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16,777,215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LONGTEXT(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4,294,967,295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BLOB (Binary Large Object</a:t>
            </a:r>
            <a:r>
              <a:rPr lang="en-US" altLang="ko-KR" dirty="0" smtClean="0"/>
              <a:t>) --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BLOB 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65,535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MEDIUMBLOB 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16,777,215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LARGEBLOB(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4,294,967,295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6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31767"/>
            <a:ext cx="10515600" cy="5545196"/>
          </a:xfrm>
        </p:spPr>
        <p:txBody>
          <a:bodyPr/>
          <a:lstStyle/>
          <a:p>
            <a:r>
              <a:rPr lang="ko-KR" altLang="en-US" dirty="0" smtClean="0"/>
              <a:t>시간 관련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DATE (YYYY-MM-DD)</a:t>
            </a:r>
          </a:p>
          <a:p>
            <a:pPr lvl="1"/>
            <a:r>
              <a:rPr lang="en-US" altLang="ko-KR" dirty="0" smtClean="0"/>
              <a:t>TIME (HH:MI:SS)</a:t>
            </a:r>
          </a:p>
          <a:p>
            <a:pPr lvl="1"/>
            <a:r>
              <a:rPr lang="en-US" altLang="ko-KR" dirty="0" smtClean="0"/>
              <a:t>DATETIME (YYYY-MM-DD HH:MI:SS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TIMESTAMP(YYYY-MM-DD HH:MI:SS) =&gt; 1970-01-01 00:0:00 </a:t>
            </a:r>
            <a:r>
              <a:rPr lang="ko-KR" altLang="en-US" dirty="0" smtClean="0"/>
              <a:t>이후</a:t>
            </a:r>
            <a:endParaRPr lang="en-US" altLang="ko-KR" dirty="0" smtClean="0"/>
          </a:p>
          <a:p>
            <a:pPr lvl="1"/>
            <a:r>
              <a:rPr lang="en-US" altLang="ko-KR" smtClean="0"/>
              <a:t>-&gt;</a:t>
            </a:r>
            <a:r>
              <a:rPr lang="ko-KR" altLang="en-US" smtClean="0"/>
              <a:t>유닉스타입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8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제약조건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236081"/>
              </p:ext>
            </p:extLst>
          </p:nvPr>
        </p:nvGraphicFramePr>
        <p:xfrm>
          <a:off x="838200" y="1825625"/>
          <a:ext cx="10515600" cy="3029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007">
                  <a:extLst>
                    <a:ext uri="{9D8B030D-6E8A-4147-A177-3AD203B41FA5}">
                      <a16:colId xmlns:a16="http://schemas.microsoft.com/office/drawing/2014/main" val="1320471814"/>
                    </a:ext>
                  </a:extLst>
                </a:gridCol>
                <a:gridCol w="8344593">
                  <a:extLst>
                    <a:ext uri="{9D8B030D-6E8A-4147-A177-3AD203B41FA5}">
                      <a16:colId xmlns:a16="http://schemas.microsoft.com/office/drawing/2014/main" val="1034857187"/>
                    </a:ext>
                  </a:extLst>
                </a:gridCol>
              </a:tblGrid>
              <a:tr h="50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NOT</a:t>
                      </a:r>
                      <a:r>
                        <a:rPr lang="en-US" altLang="ko-KR" b="1" baseline="0" smtClean="0"/>
                        <a:t> NULL</a:t>
                      </a:r>
                      <a:endParaRPr lang="ko-KR" altLang="en-US" b="1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80950"/>
                  </a:ext>
                </a:extLst>
              </a:tr>
              <a:tr h="50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UNIQUE</a:t>
                      </a:r>
                      <a:endParaRPr lang="ko-KR" altLang="en-US" b="1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895998"/>
                  </a:ext>
                </a:extLst>
              </a:tr>
              <a:tr h="50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PRIMARY KEY</a:t>
                      </a:r>
                      <a:endParaRPr lang="ko-KR" altLang="en-US" b="1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092612"/>
                  </a:ext>
                </a:extLst>
              </a:tr>
              <a:tr h="50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FOREIGN KEY</a:t>
                      </a:r>
                      <a:endParaRPr lang="ko-KR" altLang="en-US" b="1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217210"/>
                  </a:ext>
                </a:extLst>
              </a:tr>
              <a:tr h="50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CHECK</a:t>
                      </a:r>
                      <a:endParaRPr lang="ko-KR" altLang="en-US" b="1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985310"/>
                  </a:ext>
                </a:extLst>
              </a:tr>
              <a:tr h="50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DEFAULT</a:t>
                      </a:r>
                      <a:endParaRPr lang="ko-KR" altLang="en-US" b="1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777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21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중복정보 제거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테이블 간의 정보는 중복되지 않아야 함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동일한 정보가 여러 군데 테이블에 저장되어 있으면 수정에 대한 부담과 무결성유지가 쉽지 않다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하나의 정보는 한 군데만 나오도록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중복정보 </a:t>
            </a:r>
            <a:r>
              <a:rPr lang="en-US" altLang="ko-KR" smtClean="0"/>
              <a:t>=&gt; </a:t>
            </a:r>
            <a:r>
              <a:rPr lang="ko-KR" altLang="en-US" smtClean="0"/>
              <a:t>정규화를 통해 중복성 제거</a:t>
            </a:r>
            <a:endParaRPr lang="en-US" altLang="ko-KR" smtClean="0"/>
          </a:p>
          <a:p>
            <a:pPr lvl="1"/>
            <a:r>
              <a:rPr lang="ko-KR" altLang="en-US" smtClean="0"/>
              <a:t>제</a:t>
            </a:r>
            <a:r>
              <a:rPr lang="en-US" altLang="ko-KR" smtClean="0"/>
              <a:t>1</a:t>
            </a:r>
            <a:r>
              <a:rPr lang="ko-KR" altLang="en-US" smtClean="0"/>
              <a:t>정규화</a:t>
            </a:r>
            <a:r>
              <a:rPr lang="en-US" altLang="ko-KR" smtClean="0"/>
              <a:t>, </a:t>
            </a:r>
            <a:r>
              <a:rPr lang="ko-KR" altLang="en-US" smtClean="0"/>
              <a:t>제</a:t>
            </a:r>
            <a:r>
              <a:rPr lang="en-US" altLang="ko-KR" smtClean="0"/>
              <a:t>2</a:t>
            </a:r>
            <a:r>
              <a:rPr lang="ko-KR" altLang="en-US" smtClean="0"/>
              <a:t>정규화</a:t>
            </a:r>
            <a:r>
              <a:rPr lang="en-US" altLang="ko-KR" smtClean="0"/>
              <a:t>, </a:t>
            </a:r>
            <a:r>
              <a:rPr lang="ko-KR" altLang="en-US" smtClean="0"/>
              <a:t>제</a:t>
            </a:r>
            <a:r>
              <a:rPr lang="en-US" altLang="ko-KR" smtClean="0"/>
              <a:t>3</a:t>
            </a:r>
            <a:r>
              <a:rPr lang="ko-KR" altLang="en-US" smtClean="0"/>
              <a:t>정규화 </a:t>
            </a:r>
            <a:r>
              <a:rPr lang="en-US" altLang="ko-KR" smtClean="0"/>
              <a:t>…</a:t>
            </a:r>
          </a:p>
          <a:p>
            <a:r>
              <a:rPr lang="ko-KR" altLang="en-US" smtClean="0"/>
              <a:t>중복 제거 후 필요한 정보는 외래키를 통해 조인한다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5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정규형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제</a:t>
            </a:r>
            <a:r>
              <a:rPr lang="en-US" altLang="ko-KR" smtClean="0"/>
              <a:t>1</a:t>
            </a:r>
            <a:r>
              <a:rPr lang="ko-KR" altLang="en-US" smtClean="0"/>
              <a:t>정규형 </a:t>
            </a:r>
            <a:r>
              <a:rPr lang="en-US" altLang="ko-KR" smtClean="0"/>
              <a:t>(1NF)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ko-KR" altLang="en-US" smtClean="0"/>
              <a:t>나눌 수 있을 만큼 쪼개기 </a:t>
            </a:r>
            <a:r>
              <a:rPr lang="en-US" altLang="ko-KR" smtClean="0"/>
              <a:t>(</a:t>
            </a:r>
            <a:r>
              <a:rPr lang="ko-KR" altLang="en-US" smtClean="0"/>
              <a:t>속성값이 모두 원자값으로만 구성한다</a:t>
            </a:r>
            <a:r>
              <a:rPr lang="en-US" altLang="ko-KR" smtClean="0"/>
              <a:t>.)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제</a:t>
            </a:r>
            <a:r>
              <a:rPr lang="en-US" altLang="ko-KR" smtClean="0"/>
              <a:t>2</a:t>
            </a:r>
            <a:r>
              <a:rPr lang="ko-KR" altLang="en-US" smtClean="0"/>
              <a:t>정규형 </a:t>
            </a:r>
            <a:r>
              <a:rPr lang="en-US" altLang="ko-KR" smtClean="0"/>
              <a:t>(2NF)</a:t>
            </a:r>
          </a:p>
          <a:p>
            <a:pPr lvl="1"/>
            <a:r>
              <a:rPr lang="ko-KR" altLang="en-US" smtClean="0"/>
              <a:t>테이블의 컬럼들은 기본키와 직접 연관되는 컬럼으로 구성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제</a:t>
            </a:r>
            <a:r>
              <a:rPr lang="en-US" altLang="ko-KR" smtClean="0"/>
              <a:t>3</a:t>
            </a:r>
            <a:r>
              <a:rPr lang="ko-KR" altLang="en-US" smtClean="0"/>
              <a:t>정규형 </a:t>
            </a:r>
            <a:r>
              <a:rPr lang="en-US" altLang="ko-KR" smtClean="0"/>
              <a:t>(3NF)</a:t>
            </a:r>
            <a:endParaRPr lang="en-US" altLang="ko-KR"/>
          </a:p>
          <a:p>
            <a:pPr lvl="1"/>
            <a:r>
              <a:rPr lang="ko-KR" altLang="en-US" smtClean="0"/>
              <a:t>컬럼들 간의 종속관계가 있으면 안됨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43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참조무결성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외래키</a:t>
            </a:r>
            <a:r>
              <a:rPr lang="en-US" altLang="ko-KR" smtClean="0"/>
              <a:t>(FK)</a:t>
            </a:r>
            <a:r>
              <a:rPr lang="ko-KR" altLang="en-US" smtClean="0"/>
              <a:t>에 적용되는 규칙</a:t>
            </a:r>
            <a:endParaRPr lang="en-US" altLang="ko-KR" smtClean="0"/>
          </a:p>
          <a:p>
            <a:r>
              <a:rPr lang="ko-KR" altLang="en-US" smtClean="0"/>
              <a:t>외래키와 참조되는 원래 테이블의 관계를 명시</a:t>
            </a:r>
            <a:endParaRPr lang="en-US" altLang="ko-KR" smtClean="0"/>
          </a:p>
          <a:p>
            <a:r>
              <a:rPr lang="ko-KR" altLang="en-US" smtClean="0"/>
              <a:t>외래키를 참조하면 원래 테이블에 해당 레코드값이 반드시 존재해야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만약 원래 레코드를 삭제하려면 참조하는 외래키</a:t>
            </a:r>
            <a:r>
              <a:rPr lang="en-US" altLang="ko-KR" smtClean="0"/>
              <a:t>(FK)</a:t>
            </a:r>
            <a:r>
              <a:rPr lang="ko-KR" altLang="en-US" smtClean="0"/>
              <a:t>값을 먼저 </a:t>
            </a:r>
            <a:r>
              <a:rPr lang="en-US" altLang="ko-KR" smtClean="0"/>
              <a:t>NULL</a:t>
            </a:r>
            <a:r>
              <a:rPr lang="ko-KR" altLang="en-US" smtClean="0"/>
              <a:t>로 만들어야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외래키 참조관계가 있을 경우에 레코드 추가</a:t>
            </a:r>
            <a:r>
              <a:rPr lang="en-US" altLang="ko-KR" smtClean="0"/>
              <a:t>/</a:t>
            </a:r>
            <a:r>
              <a:rPr lang="ko-KR" altLang="en-US" smtClean="0"/>
              <a:t>삭제시 선후관계를 나타낸다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8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398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DDL</vt:lpstr>
      <vt:lpstr>1. 스키마 정의</vt:lpstr>
      <vt:lpstr>2. 자료형</vt:lpstr>
      <vt:lpstr>PowerPoint 프레젠테이션</vt:lpstr>
      <vt:lpstr>PowerPoint 프레젠테이션</vt:lpstr>
      <vt:lpstr>3. 제약조건</vt:lpstr>
      <vt:lpstr>4. 중복정보 제거</vt:lpstr>
      <vt:lpstr>5. 정규형</vt:lpstr>
      <vt:lpstr>6. 참조무결성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</dc:title>
  <dc:creator>i7E--047</dc:creator>
  <cp:lastModifiedBy>i7D-11</cp:lastModifiedBy>
  <cp:revision>19</cp:revision>
  <dcterms:created xsi:type="dcterms:W3CDTF">2023-08-24T01:20:25Z</dcterms:created>
  <dcterms:modified xsi:type="dcterms:W3CDTF">2023-08-24T05:15:19Z</dcterms:modified>
</cp:coreProperties>
</file>