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B0600000101010101" charset="0"/>
      <p:regular r:id="rId13"/>
      <p:bold r:id="rId14"/>
      <p:italic r:id="rId15"/>
      <p:boldItalic r:id="rId16"/>
    </p:embeddedFont>
    <p:embeddedFont>
      <p:font typeface="Raleway" panose="020B0600000101010101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새굴림" panose="02030600000101010101" pitchFamily="18" charset="-127"/>
      <p:regular r:id="rId23"/>
    </p:embeddedFont>
    <p:embeddedFont>
      <p:font typeface="함초롬바탕" panose="02030604000101010101" pitchFamily="18" charset="-127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04897F-67F7-4A1B-BB09-C8D49477DD79}">
  <a:tblStyle styleId="{5B04897F-67F7-4A1B-BB09-C8D49477DD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99" autoAdjust="0"/>
  </p:normalViewPr>
  <p:slideViewPr>
    <p:cSldViewPr snapToGrid="0">
      <p:cViewPr varScale="1">
        <p:scale>
          <a:sx n="92" d="100"/>
          <a:sy n="92" d="100"/>
        </p:scale>
        <p:origin x="118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ba8a770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ba8a770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온도제어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시스템 관리 기능을 통해 설정한 온도로 냉장고 동작 명령 수행 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시스템관리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라즈베리파이를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활용하여 전자기기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냉장고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제어용 관리 서버 구축 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동작제어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시스템 관리 기능을 통해 전자기기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도어락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등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켜기 및 끄기 기능 수행 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원격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리모콘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안드로이드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라즈베리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도어락을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활용한 원격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리모콘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제작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ba8a770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ba8a770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7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어플리케이션을 통한 </a:t>
            </a:r>
            <a:br>
              <a:rPr lang="en-US" altLang="ko" dirty="0"/>
            </a:br>
            <a:r>
              <a:rPr lang="ko-KR" altLang="en-US" dirty="0" err="1"/>
              <a:t>ㅜ</a:t>
            </a:r>
            <a:r>
              <a:rPr lang="ko-KR" altLang="en-US" dirty="0"/>
              <a:t>                        </a:t>
            </a:r>
            <a:r>
              <a:rPr lang="ko" dirty="0"/>
              <a:t>보안 공용</a:t>
            </a:r>
            <a:r>
              <a:rPr lang="ko-KR" altLang="en-US" dirty="0"/>
              <a:t>냉</a:t>
            </a:r>
            <a:r>
              <a:rPr lang="ko" dirty="0"/>
              <a:t>장고</a:t>
            </a:r>
            <a:br>
              <a:rPr lang="ko" dirty="0"/>
            </a:br>
            <a:endParaRPr sz="1100" b="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7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팀명</a:t>
            </a:r>
            <a:r>
              <a:rPr lang="ko" dirty="0"/>
              <a:t> </a:t>
            </a:r>
            <a:r>
              <a:rPr lang="en-US" altLang="ko" dirty="0"/>
              <a:t>     </a:t>
            </a:r>
            <a:r>
              <a:rPr lang="ko" dirty="0"/>
              <a:t>알이즈웰</a:t>
            </a:r>
            <a:endParaRPr lang="en-US" altLang="ko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팀원</a:t>
            </a:r>
            <a:r>
              <a:rPr lang="ko" dirty="0"/>
              <a:t> </a:t>
            </a:r>
            <a:r>
              <a:rPr lang="en-US" altLang="ko" dirty="0"/>
              <a:t>          </a:t>
            </a:r>
            <a:r>
              <a:rPr lang="ko" dirty="0"/>
              <a:t>임천강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          </a:t>
            </a:r>
            <a:r>
              <a:rPr lang="en-US" altLang="ko" dirty="0"/>
              <a:t> </a:t>
            </a:r>
            <a:r>
              <a:rPr lang="ko" dirty="0"/>
              <a:t>김주찬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          </a:t>
            </a:r>
            <a:r>
              <a:rPr lang="en-US" altLang="ko" dirty="0"/>
              <a:t> </a:t>
            </a:r>
            <a:r>
              <a:rPr lang="ko" dirty="0"/>
              <a:t>이정훈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340925" y="2336550"/>
            <a:ext cx="15426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2019년 3월 21일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7063682" y="2336550"/>
            <a:ext cx="16932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20XX년 11월 1일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A9CA9A-6844-4413-A683-7C1733621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16339"/>
              </p:ext>
            </p:extLst>
          </p:nvPr>
        </p:nvGraphicFramePr>
        <p:xfrm>
          <a:off x="371631" y="168548"/>
          <a:ext cx="8400738" cy="4717864"/>
        </p:xfrm>
        <a:graphic>
          <a:graphicData uri="http://schemas.openxmlformats.org/drawingml/2006/table">
            <a:tbl>
              <a:tblPr/>
              <a:tblGrid>
                <a:gridCol w="1962931">
                  <a:extLst>
                    <a:ext uri="{9D8B030D-6E8A-4147-A177-3AD203B41FA5}">
                      <a16:colId xmlns:a16="http://schemas.microsoft.com/office/drawing/2014/main" val="1344338853"/>
                    </a:ext>
                  </a:extLst>
                </a:gridCol>
                <a:gridCol w="1962931">
                  <a:extLst>
                    <a:ext uri="{9D8B030D-6E8A-4147-A177-3AD203B41FA5}">
                      <a16:colId xmlns:a16="http://schemas.microsoft.com/office/drawing/2014/main" val="4102103649"/>
                    </a:ext>
                  </a:extLst>
                </a:gridCol>
                <a:gridCol w="262211">
                  <a:extLst>
                    <a:ext uri="{9D8B030D-6E8A-4147-A177-3AD203B41FA5}">
                      <a16:colId xmlns:a16="http://schemas.microsoft.com/office/drawing/2014/main" val="4231639330"/>
                    </a:ext>
                  </a:extLst>
                </a:gridCol>
                <a:gridCol w="262211">
                  <a:extLst>
                    <a:ext uri="{9D8B030D-6E8A-4147-A177-3AD203B41FA5}">
                      <a16:colId xmlns:a16="http://schemas.microsoft.com/office/drawing/2014/main" val="1651672850"/>
                    </a:ext>
                  </a:extLst>
                </a:gridCol>
                <a:gridCol w="262211">
                  <a:extLst>
                    <a:ext uri="{9D8B030D-6E8A-4147-A177-3AD203B41FA5}">
                      <a16:colId xmlns:a16="http://schemas.microsoft.com/office/drawing/2014/main" val="318994275"/>
                    </a:ext>
                  </a:extLst>
                </a:gridCol>
                <a:gridCol w="262211">
                  <a:extLst>
                    <a:ext uri="{9D8B030D-6E8A-4147-A177-3AD203B41FA5}">
                      <a16:colId xmlns:a16="http://schemas.microsoft.com/office/drawing/2014/main" val="2307507373"/>
                    </a:ext>
                  </a:extLst>
                </a:gridCol>
                <a:gridCol w="262211">
                  <a:extLst>
                    <a:ext uri="{9D8B030D-6E8A-4147-A177-3AD203B41FA5}">
                      <a16:colId xmlns:a16="http://schemas.microsoft.com/office/drawing/2014/main" val="1993987111"/>
                    </a:ext>
                  </a:extLst>
                </a:gridCol>
                <a:gridCol w="262211">
                  <a:extLst>
                    <a:ext uri="{9D8B030D-6E8A-4147-A177-3AD203B41FA5}">
                      <a16:colId xmlns:a16="http://schemas.microsoft.com/office/drawing/2014/main" val="2153495880"/>
                    </a:ext>
                  </a:extLst>
                </a:gridCol>
                <a:gridCol w="262211">
                  <a:extLst>
                    <a:ext uri="{9D8B030D-6E8A-4147-A177-3AD203B41FA5}">
                      <a16:colId xmlns:a16="http://schemas.microsoft.com/office/drawing/2014/main" val="1755772687"/>
                    </a:ext>
                  </a:extLst>
                </a:gridCol>
                <a:gridCol w="262211">
                  <a:extLst>
                    <a:ext uri="{9D8B030D-6E8A-4147-A177-3AD203B41FA5}">
                      <a16:colId xmlns:a16="http://schemas.microsoft.com/office/drawing/2014/main" val="3884673568"/>
                    </a:ext>
                  </a:extLst>
                </a:gridCol>
                <a:gridCol w="262211">
                  <a:extLst>
                    <a:ext uri="{9D8B030D-6E8A-4147-A177-3AD203B41FA5}">
                      <a16:colId xmlns:a16="http://schemas.microsoft.com/office/drawing/2014/main" val="87098961"/>
                    </a:ext>
                  </a:extLst>
                </a:gridCol>
                <a:gridCol w="262211">
                  <a:extLst>
                    <a:ext uri="{9D8B030D-6E8A-4147-A177-3AD203B41FA5}">
                      <a16:colId xmlns:a16="http://schemas.microsoft.com/office/drawing/2014/main" val="1351434017"/>
                    </a:ext>
                  </a:extLst>
                </a:gridCol>
                <a:gridCol w="262211">
                  <a:extLst>
                    <a:ext uri="{9D8B030D-6E8A-4147-A177-3AD203B41FA5}">
                      <a16:colId xmlns:a16="http://schemas.microsoft.com/office/drawing/2014/main" val="3907828081"/>
                    </a:ext>
                  </a:extLst>
                </a:gridCol>
                <a:gridCol w="262211">
                  <a:extLst>
                    <a:ext uri="{9D8B030D-6E8A-4147-A177-3AD203B41FA5}">
                      <a16:colId xmlns:a16="http://schemas.microsoft.com/office/drawing/2014/main" val="222553244"/>
                    </a:ext>
                  </a:extLst>
                </a:gridCol>
                <a:gridCol w="262211">
                  <a:extLst>
                    <a:ext uri="{9D8B030D-6E8A-4147-A177-3AD203B41FA5}">
                      <a16:colId xmlns:a16="http://schemas.microsoft.com/office/drawing/2014/main" val="1685469121"/>
                    </a:ext>
                  </a:extLst>
                </a:gridCol>
                <a:gridCol w="262211">
                  <a:extLst>
                    <a:ext uri="{9D8B030D-6E8A-4147-A177-3AD203B41FA5}">
                      <a16:colId xmlns:a16="http://schemas.microsoft.com/office/drawing/2014/main" val="3983949177"/>
                    </a:ext>
                  </a:extLst>
                </a:gridCol>
                <a:gridCol w="262211">
                  <a:extLst>
                    <a:ext uri="{9D8B030D-6E8A-4147-A177-3AD203B41FA5}">
                      <a16:colId xmlns:a16="http://schemas.microsoft.com/office/drawing/2014/main" val="1090339538"/>
                    </a:ext>
                  </a:extLst>
                </a:gridCol>
                <a:gridCol w="541711">
                  <a:extLst>
                    <a:ext uri="{9D8B030D-6E8A-4147-A177-3AD203B41FA5}">
                      <a16:colId xmlns:a16="http://schemas.microsoft.com/office/drawing/2014/main" val="1723917465"/>
                    </a:ext>
                  </a:extLst>
                </a:gridCol>
              </a:tblGrid>
              <a:tr h="35776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추진내용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새굴림" panose="02030600000101010101" pitchFamily="18" charset="-127"/>
                        </a:rPr>
                        <a:t>2019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년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새굴림" panose="02030600000101010101" pitchFamily="18" charset="-127"/>
                        </a:rPr>
                        <a:t>3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월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새굴림" panose="02030600000101010101" pitchFamily="18" charset="-127"/>
                        </a:rPr>
                        <a:t>6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일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새굴림" panose="02030600000101010101" pitchFamily="18" charset="-127"/>
                        </a:rPr>
                        <a:t>~ 2019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년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월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73639"/>
                  </a:ext>
                </a:extLst>
              </a:tr>
              <a:tr h="35776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추진일정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기간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307653"/>
                  </a:ext>
                </a:extLst>
              </a:tr>
              <a:tr h="393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21199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8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계획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8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계획서 작성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39873"/>
                  </a:ext>
                </a:extLst>
              </a:tr>
              <a:tr h="282428">
                <a:tc>
                  <a:txBody>
                    <a:bodyPr/>
                    <a:lstStyle/>
                    <a:p>
                      <a:pPr marL="63500" marR="0" indent="-635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분석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104691"/>
                  </a:ext>
                </a:extLst>
              </a:tr>
              <a:tr h="5322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설계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-635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시스템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/SW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아키텍처 설계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723975"/>
                  </a:ext>
                </a:extLst>
              </a:tr>
              <a:tr h="35776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I/F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87586"/>
                  </a:ext>
                </a:extLst>
              </a:tr>
              <a:tr h="35776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HW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제작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208796"/>
                  </a:ext>
                </a:extLst>
              </a:tr>
              <a:tr h="35776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SW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개발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017750"/>
                  </a:ext>
                </a:extLst>
              </a:tr>
              <a:tr h="35776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HW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SW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기능 결합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257317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테스트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8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디버깅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839986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종료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최종 완성 및 데모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7989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78749" y="1195361"/>
            <a:ext cx="1491119" cy="10075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   </a:t>
            </a:r>
            <a:r>
              <a:rPr lang="en-US" altLang="ko" sz="2000" dirty="0"/>
              <a:t> </a:t>
            </a:r>
            <a:r>
              <a:rPr lang="ko" sz="3600" dirty="0"/>
              <a:t>개요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5190851" y="1059000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 b="1" dirty="0"/>
              <a:t>개발 목표</a:t>
            </a:r>
            <a:endParaRPr lang="en-US" altLang="ko" sz="2000" b="1" dirty="0"/>
          </a:p>
          <a:p>
            <a:pPr marL="0" lvl="0" indent="0">
              <a:spcAft>
                <a:spcPts val="1600"/>
              </a:spcAft>
              <a:buNone/>
            </a:pPr>
            <a:r>
              <a:rPr lang="en-US" altLang="ko-KR" sz="1500" b="1" dirty="0"/>
              <a:t> </a:t>
            </a:r>
            <a:r>
              <a:rPr lang="ko-KR" altLang="en-US" sz="1500" b="1" dirty="0"/>
              <a:t>기존의 공용 냉장고에서는 사용자에 </a:t>
            </a:r>
            <a:r>
              <a:rPr lang="ko-KR" altLang="en-US" sz="1500" b="1" dirty="0" err="1"/>
              <a:t>보관백</a:t>
            </a:r>
            <a:r>
              <a:rPr lang="ko-KR" altLang="en-US" sz="1500" b="1" dirty="0"/>
              <a:t> 혹은 양심에 의해서 냉장고를 공용 사용하였다 </a:t>
            </a:r>
            <a:r>
              <a:rPr lang="en-US" altLang="ko-KR" sz="1500" b="1" dirty="0"/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altLang="ko-KR" sz="1500" b="1" dirty="0"/>
              <a:t> </a:t>
            </a:r>
            <a:r>
              <a:rPr lang="ko-KR" altLang="en-US" sz="1500" b="1" dirty="0"/>
              <a:t>이에 </a:t>
            </a:r>
            <a:r>
              <a:rPr lang="en-US" altLang="ko-KR" sz="1500" b="1" dirty="0"/>
              <a:t>IT </a:t>
            </a:r>
            <a:r>
              <a:rPr lang="ko-KR" altLang="en-US" sz="1500" b="1" dirty="0"/>
              <a:t>기술을 활용하여 공용냉장고의 편의성을 향상하고 보안도 추가된 냉장고를 개발하고자 프로젝트를 기획하게 되었다</a:t>
            </a:r>
            <a:r>
              <a:rPr lang="en-US" altLang="ko-KR" sz="1500" b="1" dirty="0"/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800" y="1328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개발 목표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435100" y="506374"/>
            <a:ext cx="4204296" cy="16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 dirty="0">
                <a:solidFill>
                  <a:schemeClr val="dk1"/>
                </a:solidFill>
              </a:rPr>
              <a:t>공용 냉장고의 보안</a:t>
            </a:r>
            <a:endParaRPr sz="1100" dirty="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 dirty="0"/>
              <a:t>공용 냉장고의 취약한 보안 해결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 dirty="0"/>
              <a:t>강화된 보안으로 단체 생활을 하는 회사 , 학교 등 공용냉장고 활용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2"/>
          </p:nvPr>
        </p:nvSpPr>
        <p:spPr>
          <a:xfrm>
            <a:off x="3503499" y="2188273"/>
            <a:ext cx="4052769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ko" sz="2100" b="1" dirty="0">
                <a:solidFill>
                  <a:schemeClr val="dk1"/>
                </a:solidFill>
              </a:rPr>
              <a:t>냉장고의 효율적 공간 분배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ko" sz="1600" dirty="0"/>
              <a:t>기존 냉장고에 비해 작은 크기를</a:t>
            </a:r>
            <a:r>
              <a:rPr lang="en-US" altLang="ko" sz="1600" dirty="0"/>
              <a:t> </a:t>
            </a:r>
            <a:r>
              <a:rPr lang="ko-KR" altLang="en-US" sz="1600" dirty="0"/>
              <a:t>활</a:t>
            </a:r>
            <a:r>
              <a:rPr lang="ko" sz="1600" dirty="0"/>
              <a:t>용하여 효율적으로 설치</a:t>
            </a:r>
            <a:endParaRPr sz="1800"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460987" y="3584573"/>
            <a:ext cx="457742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 dirty="0">
                <a:solidFill>
                  <a:schemeClr val="dk1"/>
                </a:solidFill>
              </a:rPr>
              <a:t>외부에서 냉장고 물품 확인</a:t>
            </a:r>
            <a:endParaRPr sz="1100" dirty="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 dirty="0"/>
              <a:t>퇴근 및 하굣길에서 냉장고의 사용여부 확인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 dirty="0"/>
              <a:t>예약 시스템을 통하여 빈 공간의 사전 사용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최종</a:t>
            </a:r>
            <a:r>
              <a:rPr lang="en-US" altLang="ko" dirty="0"/>
              <a:t> </a:t>
            </a:r>
            <a:r>
              <a:rPr lang="ko" dirty="0"/>
              <a:t>결과물의 </a:t>
            </a:r>
            <a:br>
              <a:rPr lang="en-US" altLang="ko" dirty="0"/>
            </a:br>
            <a:r>
              <a:rPr lang="en-US" altLang="ko" dirty="0"/>
              <a:t>            </a:t>
            </a:r>
            <a:r>
              <a:rPr lang="ko" dirty="0"/>
              <a:t>구조 및 기능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1224" y="2781725"/>
            <a:ext cx="4009271" cy="18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/>
              <a:t>&lt;</a:t>
            </a:r>
            <a:r>
              <a:rPr lang="ko" sz="1600" b="1" dirty="0"/>
              <a:t>기능</a:t>
            </a:r>
            <a:r>
              <a:rPr lang="en-US" altLang="ko" sz="1600" b="1" dirty="0"/>
              <a:t>&gt;</a:t>
            </a:r>
            <a:endParaRPr sz="1600" b="1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/>
              <a:t>온도제어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/>
              <a:t>시스템 관리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/>
              <a:t>동작제어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/>
              <a:t>원격리모컨 </a:t>
            </a:r>
            <a:endParaRPr sz="1600" dirty="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350" y="1061964"/>
            <a:ext cx="4439575" cy="4081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세부 개발내용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4" name="Google Shape;114;p17"/>
          <p:cNvGraphicFramePr/>
          <p:nvPr>
            <p:extLst>
              <p:ext uri="{D42A27DB-BD31-4B8C-83A1-F6EECF244321}">
                <p14:modId xmlns:p14="http://schemas.microsoft.com/office/powerpoint/2010/main" val="1629134573"/>
              </p:ext>
            </p:extLst>
          </p:nvPr>
        </p:nvGraphicFramePr>
        <p:xfrm>
          <a:off x="729450" y="2013300"/>
          <a:ext cx="7761450" cy="2090159"/>
        </p:xfrm>
        <a:graphic>
          <a:graphicData uri="http://schemas.openxmlformats.org/drawingml/2006/table">
            <a:tbl>
              <a:tblPr>
                <a:noFill/>
                <a:tableStyleId>{5B04897F-67F7-4A1B-BB09-C8D49477DD79}</a:tableStyleId>
              </a:tblPr>
              <a:tblGrid>
                <a:gridCol w="168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항목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세부 내용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개발담당자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모바일</a:t>
                      </a:r>
                      <a:endParaRPr lang="en-US" altLang="ko"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어플리케이션</a:t>
                      </a:r>
                      <a:r>
                        <a:rPr lang="en-US" altLang="ko" dirty="0"/>
                        <a:t> </a:t>
                      </a:r>
                      <a:r>
                        <a:rPr lang="ko" dirty="0"/>
                        <a:t>개발</a:t>
                      </a:r>
                      <a:endParaRPr dirty="0"/>
                    </a:p>
                  </a:txBody>
                  <a:tcPr marL="64775" marR="64775" marT="17900" marB="179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로그인 및 예약이 가능한 모바일 어플리케이션 개발</a:t>
                      </a:r>
                      <a:endParaRPr/>
                    </a:p>
                  </a:txBody>
                  <a:tcPr marL="64775" marR="64775" marT="17900" marB="179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임천강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원거리 개폐기능</a:t>
                      </a:r>
                      <a:endParaRPr/>
                    </a:p>
                  </a:txBody>
                  <a:tcPr marL="64775" marR="64775" marT="17900" marB="179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/>
                        <a:t>모바일 어플리케이션을 통한 도어락 원격 제어 시스템 개발</a:t>
                      </a:r>
                      <a:endParaRPr sz="1300" dirty="0"/>
                    </a:p>
                  </a:txBody>
                  <a:tcPr marL="64775" marR="64775" marT="17900" marB="179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임천강,김주찬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HW냉장고제작</a:t>
                      </a:r>
                      <a:endParaRPr/>
                    </a:p>
                  </a:txBody>
                  <a:tcPr marL="64775" marR="64775" marT="17900" marB="179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펠티어 소자를 이용한 냉장고 제작</a:t>
                      </a:r>
                      <a:endParaRPr/>
                    </a:p>
                  </a:txBody>
                  <a:tcPr marL="64775" marR="64775" marT="17900" marB="179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이정훈,김주찬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HW보안부개발</a:t>
                      </a:r>
                      <a:endParaRPr/>
                    </a:p>
                  </a:txBody>
                  <a:tcPr marL="64775" marR="64775" marT="17900" marB="179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Raspberry Pi 를 이용한 도어락 시스템 개발</a:t>
                      </a:r>
                      <a:endParaRPr/>
                    </a:p>
                  </a:txBody>
                  <a:tcPr marL="64775" marR="64775" marT="17900" marB="179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이정훈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기확보 기술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97700" y="2159101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/>
              <a:t>없음</a:t>
            </a:r>
            <a:endParaRPr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미확보 기술</a:t>
            </a:r>
            <a:endParaRPr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76071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 latinLnBrk="1"/>
            <a:r>
              <a:rPr lang="ko-KR" altLang="en-US" sz="1400" dirty="0">
                <a:solidFill>
                  <a:schemeClr val="tx2">
                    <a:lumMod val="10000"/>
                  </a:schemeClr>
                </a:solidFill>
              </a:rPr>
              <a:t>센싱 </a:t>
            </a:r>
            <a:r>
              <a:rPr lang="en-US" altLang="ko-KR" sz="1400" dirty="0">
                <a:solidFill>
                  <a:schemeClr val="tx2">
                    <a:lumMod val="1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2">
                    <a:lumMod val="10000"/>
                  </a:schemeClr>
                </a:solidFill>
              </a:rPr>
              <a:t>모바일을 통해 문을 열고 닫는 </a:t>
            </a:r>
            <a:r>
              <a:rPr lang="ko-KR" altLang="en-US" sz="1400" dirty="0" err="1">
                <a:solidFill>
                  <a:schemeClr val="tx2">
                    <a:lumMod val="10000"/>
                  </a:schemeClr>
                </a:solidFill>
              </a:rPr>
              <a:t>도어락</a:t>
            </a:r>
            <a:r>
              <a:rPr lang="ko-KR" altLang="en-US" sz="1400" dirty="0">
                <a:solidFill>
                  <a:schemeClr val="tx2">
                    <a:lumMod val="10000"/>
                  </a:schemeClr>
                </a:solidFill>
              </a:rPr>
              <a:t> 기술</a:t>
            </a:r>
            <a:endParaRPr lang="en-US" altLang="ko-KR" sz="1400" dirty="0">
              <a:solidFill>
                <a:schemeClr val="tx2">
                  <a:lumMod val="10000"/>
                </a:schemeClr>
              </a:solidFill>
            </a:endParaRPr>
          </a:p>
          <a:p>
            <a:pPr fontAlgn="base" latinLnBrk="1"/>
            <a:endParaRPr lang="ko-KR" altLang="en-US" sz="1400" dirty="0">
              <a:solidFill>
                <a:schemeClr val="tx2">
                  <a:lumMod val="10000"/>
                </a:schemeClr>
              </a:solidFill>
            </a:endParaRPr>
          </a:p>
          <a:p>
            <a:pPr fontAlgn="base" latinLnBrk="1"/>
            <a:r>
              <a:rPr lang="ko-KR" altLang="en-US" sz="1400" dirty="0">
                <a:solidFill>
                  <a:schemeClr val="tx2">
                    <a:lumMod val="10000"/>
                  </a:schemeClr>
                </a:solidFill>
              </a:rPr>
              <a:t>클라이언트 </a:t>
            </a:r>
            <a:r>
              <a:rPr lang="en-US" altLang="ko-KR" sz="1400" dirty="0">
                <a:solidFill>
                  <a:schemeClr val="tx2">
                    <a:lumMod val="1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2">
                    <a:lumMod val="10000"/>
                  </a:schemeClr>
                </a:solidFill>
              </a:rPr>
              <a:t>안드로이드</a:t>
            </a:r>
            <a:r>
              <a:rPr lang="en-US" altLang="ko-KR" sz="1400" dirty="0">
                <a:solidFill>
                  <a:schemeClr val="tx2">
                    <a:lumMod val="10000"/>
                  </a:schemeClr>
                </a:solidFill>
              </a:rPr>
              <a:t>,  </a:t>
            </a:r>
            <a:r>
              <a:rPr lang="ko-KR" altLang="en-US" sz="1400" dirty="0" err="1">
                <a:solidFill>
                  <a:schemeClr val="tx2">
                    <a:lumMod val="10000"/>
                  </a:schemeClr>
                </a:solidFill>
              </a:rPr>
              <a:t>라즈베리</a:t>
            </a:r>
            <a:r>
              <a:rPr lang="ko-KR" altLang="en-US" sz="1400" dirty="0">
                <a:solidFill>
                  <a:schemeClr val="tx2">
                    <a:lumMod val="10000"/>
                  </a:schemeClr>
                </a:solidFill>
              </a:rPr>
              <a:t> 센서 및 </a:t>
            </a:r>
            <a:r>
              <a:rPr lang="ko-KR" altLang="en-US" sz="1400" dirty="0" err="1">
                <a:solidFill>
                  <a:schemeClr val="tx2">
                    <a:lumMod val="10000"/>
                  </a:schemeClr>
                </a:solidFill>
              </a:rPr>
              <a:t>도어락</a:t>
            </a:r>
            <a:r>
              <a:rPr lang="ko-KR" altLang="en-US" sz="1400" dirty="0">
                <a:solidFill>
                  <a:schemeClr val="tx2">
                    <a:lumMod val="10000"/>
                  </a:schemeClr>
                </a:solidFill>
              </a:rPr>
              <a:t> 모듈을 연계하는 기술 </a:t>
            </a:r>
            <a:endParaRPr lang="en-US" altLang="ko-KR" sz="1400" dirty="0">
              <a:solidFill>
                <a:schemeClr val="tx2">
                  <a:lumMod val="10000"/>
                </a:schemeClr>
              </a:solidFill>
            </a:endParaRPr>
          </a:p>
          <a:p>
            <a:pPr fontAlgn="base" latinLnBrk="1"/>
            <a:endParaRPr lang="ko-KR" altLang="en-US" sz="1400" dirty="0">
              <a:solidFill>
                <a:schemeClr val="tx2">
                  <a:lumMod val="10000"/>
                </a:schemeClr>
              </a:solidFill>
            </a:endParaRPr>
          </a:p>
          <a:p>
            <a:pPr fontAlgn="base" latinLnBrk="1"/>
            <a:r>
              <a:rPr lang="ko-KR" altLang="en-US" sz="1400" dirty="0">
                <a:solidFill>
                  <a:schemeClr val="tx2">
                    <a:lumMod val="10000"/>
                  </a:schemeClr>
                </a:solidFill>
              </a:rPr>
              <a:t>서버 </a:t>
            </a:r>
            <a:r>
              <a:rPr lang="en-US" altLang="ko-KR" sz="1400" dirty="0">
                <a:solidFill>
                  <a:schemeClr val="tx2">
                    <a:lumMod val="10000"/>
                  </a:schemeClr>
                </a:solidFill>
              </a:rPr>
              <a:t>: </a:t>
            </a:r>
            <a:r>
              <a:rPr lang="ko-KR" altLang="en-US" sz="1400" dirty="0" err="1">
                <a:solidFill>
                  <a:schemeClr val="tx2">
                    <a:lumMod val="10000"/>
                  </a:schemeClr>
                </a:solidFill>
              </a:rPr>
              <a:t>라즈베리파이를</a:t>
            </a:r>
            <a:r>
              <a:rPr lang="ko-KR" altLang="en-US" sz="1400" dirty="0">
                <a:solidFill>
                  <a:schemeClr val="tx2">
                    <a:lumMod val="10000"/>
                  </a:schemeClr>
                </a:solidFill>
              </a:rPr>
              <a:t> 이용하여 자바 또는 </a:t>
            </a:r>
            <a:r>
              <a:rPr lang="ko-KR" altLang="en-US" sz="1400" dirty="0" err="1">
                <a:solidFill>
                  <a:schemeClr val="tx2">
                    <a:lumMod val="10000"/>
                  </a:schemeClr>
                </a:solidFill>
              </a:rPr>
              <a:t>파이썬</a:t>
            </a:r>
            <a:r>
              <a:rPr lang="ko-KR" altLang="en-US" sz="1400" dirty="0">
                <a:solidFill>
                  <a:schemeClr val="tx2">
                    <a:lumMod val="10000"/>
                  </a:schemeClr>
                </a:solidFill>
              </a:rPr>
              <a:t> 서버 구축 기술 </a:t>
            </a:r>
            <a:endParaRPr lang="en-US" altLang="ko-KR" sz="1400" dirty="0">
              <a:solidFill>
                <a:schemeClr val="tx2">
                  <a:lumMod val="10000"/>
                </a:schemeClr>
              </a:solidFill>
            </a:endParaRPr>
          </a:p>
          <a:p>
            <a:pPr fontAlgn="base" latinLnBrk="1"/>
            <a:endParaRPr lang="ko-KR" altLang="en-US" sz="1400" dirty="0">
              <a:solidFill>
                <a:schemeClr val="tx2">
                  <a:lumMod val="10000"/>
                </a:schemeClr>
              </a:solidFill>
            </a:endParaRPr>
          </a:p>
          <a:p>
            <a:pPr fontAlgn="base" latinLnBrk="1"/>
            <a:r>
              <a:rPr lang="ko-KR" altLang="en-US" sz="1400" dirty="0">
                <a:solidFill>
                  <a:schemeClr val="tx2">
                    <a:lumMod val="10000"/>
                  </a:schemeClr>
                </a:solidFill>
              </a:rPr>
              <a:t>스케줄링 </a:t>
            </a:r>
            <a:r>
              <a:rPr lang="en-US" altLang="ko-KR" sz="1400" dirty="0">
                <a:solidFill>
                  <a:schemeClr val="tx2">
                    <a:lumMod val="1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2">
                    <a:lumMod val="10000"/>
                  </a:schemeClr>
                </a:solidFill>
              </a:rPr>
              <a:t>다양한 환경 설정에 맞춰 원격 수동</a:t>
            </a:r>
            <a:r>
              <a:rPr lang="en-US" altLang="ko-KR" sz="14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2">
                    <a:lumMod val="10000"/>
                  </a:schemeClr>
                </a:solidFill>
              </a:rPr>
              <a:t>자동 설정된 기능 수행하는 기술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FC0B8-6F87-4F29-ADF5-24ECF503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602E3-331F-44A8-8003-FAFF59C66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로그인 및 예약 기능을 탑재 시킨 모바일 어플리케이션 개발로 하거나 해당 기능을 갖는 웹사이트를 만들어 어플리케이션과 연동</a:t>
            </a:r>
          </a:p>
          <a:p>
            <a:endParaRPr lang="ko-KR" altLang="en-US" sz="1600" dirty="0"/>
          </a:p>
          <a:p>
            <a:r>
              <a:rPr lang="en-US" altLang="ko-KR" sz="1600" dirty="0"/>
              <a:t>Raspberry Pi</a:t>
            </a:r>
            <a:r>
              <a:rPr lang="ko-KR" altLang="en-US" sz="1600" dirty="0"/>
              <a:t>에 서브모터를 장착하여 특정 입력 값이 들어오면 </a:t>
            </a:r>
            <a:r>
              <a:rPr lang="ko-KR" altLang="en-US" sz="1600" dirty="0" err="1"/>
              <a:t>도어락이</a:t>
            </a:r>
            <a:r>
              <a:rPr lang="ko-KR" altLang="en-US" sz="1600" dirty="0"/>
              <a:t> 해제되어</a:t>
            </a:r>
            <a:r>
              <a:rPr lang="en-US" altLang="ko-KR" sz="1600" dirty="0"/>
              <a:t> </a:t>
            </a:r>
            <a:r>
              <a:rPr lang="ko-KR" altLang="en-US" sz="1600" dirty="0"/>
              <a:t>문이 열리고 다시 특정 값을 입력하면 문이 잠기는 시스템으로 개발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특정 값을 입력하는 부분은 어플리케이션과 연동하여 </a:t>
            </a:r>
            <a:r>
              <a:rPr lang="ko-KR" altLang="en-US" sz="1600" dirty="0" err="1"/>
              <a:t>라즈베리</a:t>
            </a:r>
            <a:r>
              <a:rPr lang="ko-KR" altLang="en-US" sz="1600" dirty="0"/>
              <a:t> 파이의 무선 인터넷 기능으로 실시간으로 정보를 받아 해당 버튼을 누른 다면 동작하게 개발</a:t>
            </a:r>
          </a:p>
        </p:txBody>
      </p:sp>
    </p:spTree>
    <p:extLst>
      <p:ext uri="{BB962C8B-B14F-4D97-AF65-F5344CB8AC3E}">
        <p14:creationId xmlns:p14="http://schemas.microsoft.com/office/powerpoint/2010/main" val="201301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일정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419</Words>
  <Application>Microsoft Office PowerPoint</Application>
  <PresentationFormat>화면 슬라이드 쇼(16:9)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Arial</vt:lpstr>
      <vt:lpstr>새굴림</vt:lpstr>
      <vt:lpstr>Lato</vt:lpstr>
      <vt:lpstr>Raleway</vt:lpstr>
      <vt:lpstr>맑은 고딕</vt:lpstr>
      <vt:lpstr>바탕</vt:lpstr>
      <vt:lpstr>함초롬바탕</vt:lpstr>
      <vt:lpstr>Streamline</vt:lpstr>
      <vt:lpstr>어플리케이션을 통한  ㅜ                        보안 공용냉장고  </vt:lpstr>
      <vt:lpstr>    개요</vt:lpstr>
      <vt:lpstr>개발 목표</vt:lpstr>
      <vt:lpstr>최종 결과물의              구조 및 기능</vt:lpstr>
      <vt:lpstr>세부 개발내용 </vt:lpstr>
      <vt:lpstr>기확보 기술</vt:lpstr>
      <vt:lpstr>미확보 기술</vt:lpstr>
      <vt:lpstr>추진계획</vt:lpstr>
      <vt:lpstr>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어플리케이션을 통한 보안 공용쟁장고  </dc:title>
  <cp:lastModifiedBy>Kim Juchan</cp:lastModifiedBy>
  <cp:revision>7</cp:revision>
  <dcterms:modified xsi:type="dcterms:W3CDTF">2019-03-21T05:28:24Z</dcterms:modified>
</cp:coreProperties>
</file>