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"/>
  </p:notesMasterIdLst>
  <p:sldIdLst>
    <p:sldId id="257" r:id="rId2"/>
  </p:sldIdLst>
  <p:sldSz cx="32388175" cy="39585900"/>
  <p:notesSz cx="8423275" cy="12274550"/>
  <p:defaultTextStyle>
    <a:defPPr algn="l" latinLnBrk="1" hangingPunct="1">
      <a:defRPr b="0" i="0" u="none">
        <a:latin typeface="함초롬돋움"/>
      </a:defRPr>
    </a:defPPr>
    <a:lvl1pPr lvl="0" algn="l" defTabSz="914400" fontAlgn="base" latinLnBrk="1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1pPr>
    <a:lvl2pPr marL="457200" lvl="1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2pPr>
    <a:lvl3pPr marL="914400" lvl="2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3pPr>
    <a:lvl4pPr marL="1371600" lvl="3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4pPr>
    <a:lvl5pPr marL="1828800" lvl="4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5pPr>
    <a:lvl6pPr marL="22860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6pPr>
    <a:lvl7pPr marL="27432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7pPr>
    <a:lvl8pPr marL="32004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8pPr>
    <a:lvl9pPr marL="36576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7" autoAdjust="0"/>
  </p:normalViewPr>
  <p:slideViewPr>
    <p:cSldViewPr snapToGrid="0">
      <p:cViewPr>
        <p:scale>
          <a:sx n="33" d="100"/>
          <a:sy n="33" d="100"/>
        </p:scale>
        <p:origin x="-26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49663" cy="615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772025" y="0"/>
            <a:ext cx="3649663" cy="615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8506C-F902-44F2-B554-B3C50E64C11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535113"/>
            <a:ext cx="3387725" cy="4141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42963" y="5907088"/>
            <a:ext cx="6737350" cy="4833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658600"/>
            <a:ext cx="3649663" cy="615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772025" y="11658600"/>
            <a:ext cx="3649663" cy="615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5E714-A8ED-447C-9D7B-E03E68722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5E714-A8ED-447C-9D7B-E03E687225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4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050" y="25438100"/>
            <a:ext cx="27528838" cy="78613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559050" y="16778288"/>
            <a:ext cx="27528838" cy="86598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200" indent="0">
              <a:buNone/>
              <a:defRPr sz="18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400">
                <a:uFillTx/>
              </a:defRPr>
            </a:lvl4pPr>
            <a:lvl5pPr marL="1828800" indent="0">
              <a:buNone/>
              <a:defRPr sz="1400">
                <a:uFillTx/>
              </a:defRPr>
            </a:lvl5pPr>
            <a:lvl6pPr marL="2286000" indent="0">
              <a:buNone/>
              <a:defRPr sz="1400">
                <a:uFillTx/>
              </a:defRPr>
            </a:lvl6pPr>
            <a:lvl7pPr marL="2743200" indent="0">
              <a:buNone/>
              <a:defRPr sz="1400">
                <a:uFillTx/>
              </a:defRPr>
            </a:lvl7pPr>
            <a:lvl8pPr marL="3200400" indent="0">
              <a:buNone/>
              <a:defRPr sz="1400">
                <a:uFillTx/>
              </a:defRPr>
            </a:lvl8pPr>
            <a:lvl9pPr marL="3657600" indent="0">
              <a:buNone/>
              <a:defRPr sz="14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9250" y="9236075"/>
            <a:ext cx="29149675" cy="2612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875" y="12296775"/>
            <a:ext cx="27530425" cy="8485188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4857750" y="22431375"/>
            <a:ext cx="22672675" cy="10117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uFillTx/>
              </a:defRPr>
            </a:lvl1pPr>
            <a:lvl2pPr marL="457200" indent="0" algn="ctr">
              <a:buNone/>
              <a:defRPr>
                <a:uFillTx/>
              </a:defRPr>
            </a:lvl2pPr>
            <a:lvl3pPr marL="914400" indent="0" algn="ctr">
              <a:buNone/>
              <a:defRPr>
                <a:uFillTx/>
              </a:defRPr>
            </a:lvl3pPr>
            <a:lvl4pPr marL="1371600" indent="0" algn="ctr">
              <a:buNone/>
              <a:defRPr>
                <a:uFillTx/>
              </a:defRPr>
            </a:lvl4pPr>
            <a:lvl5pPr marL="1828800" indent="0" algn="ctr">
              <a:buNone/>
              <a:defRPr>
                <a:uFillTx/>
              </a:defRPr>
            </a:lvl5pPr>
            <a:lvl6pPr marL="2286000" indent="0" algn="ctr">
              <a:buNone/>
              <a:defRPr>
                <a:uFillTx/>
              </a:defRPr>
            </a:lvl6pPr>
            <a:lvl7pPr marL="2743200" indent="0" algn="ctr">
              <a:buNone/>
              <a:defRPr>
                <a:uFillTx/>
              </a:defRPr>
            </a:lvl7pPr>
            <a:lvl8pPr marL="3200400" indent="0" algn="ctr">
              <a:buNone/>
              <a:defRPr>
                <a:uFillTx/>
              </a:defRPr>
            </a:lvl8pPr>
            <a:lvl9pPr marL="3657600" indent="0" algn="ctr">
              <a:buNone/>
              <a:defRPr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23482300" y="1585913"/>
            <a:ext cx="7286625" cy="337756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1619250" y="1585913"/>
            <a:ext cx="21710650" cy="3377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1619250" y="9236075"/>
            <a:ext cx="29149675" cy="261254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8413" y="27709813"/>
            <a:ext cx="19432587" cy="3271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6348413" y="3536950"/>
            <a:ext cx="19432587" cy="2375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marL="0" marR="0" lvl="0" indent="0" algn="l" defTabSz="91440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/>
              <a:buNone/>
              <a:tabLst/>
              <a:defRPr>
                <a:uFillTx/>
              </a:defRPr>
            </a:pPr>
            <a:endParaRPr lang="ko-KR" altLang="en-US" sz="3200" b="0" i="0" u="none" kern="0" spc="0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함초롬돋움"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48413" y="30981650"/>
            <a:ext cx="19432587" cy="4645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76388"/>
            <a:ext cx="10655300" cy="670718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663488" y="1576388"/>
            <a:ext cx="18105437" cy="33785175"/>
          </a:xfrm>
          <a:prstGeom prst="rect">
            <a:avLst/>
          </a:prstGeo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250" y="8283575"/>
            <a:ext cx="10655300" cy="27077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1619250" y="8861425"/>
            <a:ext cx="14311313" cy="3692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1619250" y="12553950"/>
            <a:ext cx="14311313" cy="22807613"/>
          </a:xfrm>
          <a:prstGeom prst="rect">
            <a:avLst/>
          </a:prstGeo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2850" y="8861425"/>
            <a:ext cx="14316075" cy="3692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16452850" y="12553950"/>
            <a:ext cx="14316075" cy="22807613"/>
          </a:xfrm>
          <a:prstGeom prst="rect">
            <a:avLst/>
          </a:prstGeo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1619250" y="9236075"/>
            <a:ext cx="14498638" cy="26125488"/>
          </a:xfrm>
          <a:prstGeom prst="rect">
            <a:avLst/>
          </a:prstGeo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16270288" y="9236075"/>
            <a:ext cx="14498637" cy="26125488"/>
          </a:xfrm>
          <a:prstGeom prst="rect">
            <a:avLst/>
          </a:prstGeo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  <p:sldLayoutId id="2147493660" r:id="rId12"/>
  </p:sldLayoutIdLst>
  <p:txStyles>
    <p:titleStyle>
      <a:lvl1pPr lvl="0" algn="ctr" defTabSz="914400" fontAlgn="base" latinLnBrk="1" hangingPunct="0">
        <a:lnSpc>
          <a:spcPct val="110000"/>
        </a:lnSpc>
        <a:spcBef>
          <a:spcPct val="0"/>
        </a:spcBef>
        <a:spcAft>
          <a:spcPct val="0"/>
        </a:spcAft>
        <a:buNone/>
        <a:defRPr sz="4400" b="0" i="0" u="none" baseline="0">
          <a:solidFill>
            <a:schemeClr val="tx2"/>
          </a:solidFill>
          <a:latin typeface="함초롬돋움"/>
          <a:ea typeface="함초롬돋움"/>
          <a:sym typeface="함초롬돋움"/>
        </a:defRPr>
      </a:lvl1pPr>
    </p:titleStyle>
    <p:bodyStyle>
      <a:lvl1pPr marL="342900" lvl="0" indent="-342900" algn="l" defTabSz="91440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1pPr>
      <a:lvl2pPr marL="742950" lvl="1" indent="-28575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–"/>
        <a:defRPr sz="28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2pPr>
      <a:lvl3pPr marL="1143000" lvl="2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•"/>
        <a:defRPr sz="24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3pPr>
      <a:lvl4pPr marL="1600200" lvl="3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–"/>
        <a:defRPr sz="20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4pPr>
      <a:lvl5pPr marL="2057400" lvl="4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»"/>
        <a:defRPr sz="20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5pPr>
    </p:bodyStyle>
    <p:otherStyle>
      <a:lvl1pPr lvl="0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728663" y="4495800"/>
            <a:ext cx="31011813" cy="1023938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sz="54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5400" b="1" i="0" u="none" dirty="0" err="1">
                <a:solidFill>
                  <a:srgbClr val="FFFFFF"/>
                </a:solidFill>
                <a:latin typeface="맑은 고딕"/>
                <a:ea typeface="맑은 고딕"/>
              </a:rPr>
              <a:t>연구</a:t>
            </a:r>
            <a:r>
              <a:rPr sz="54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5400" b="1" i="0" u="none" dirty="0" err="1">
                <a:solidFill>
                  <a:srgbClr val="FFFFFF"/>
                </a:solidFill>
                <a:latin typeface="맑은 고딕"/>
                <a:ea typeface="맑은 고딕"/>
              </a:rPr>
              <a:t>요약</a:t>
            </a:r>
            <a:endParaRPr sz="54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모서리가 둥근 직사각형 3"/>
          <p:cNvSpPr>
            <a:spLocks/>
          </p:cNvSpPr>
          <p:nvPr/>
        </p:nvSpPr>
        <p:spPr>
          <a:xfrm>
            <a:off x="5828506" y="671606"/>
            <a:ext cx="25407938" cy="3352800"/>
          </a:xfrm>
          <a:prstGeom prst="roundRect">
            <a:avLst>
              <a:gd name="adj" fmla="val 2199"/>
            </a:avLst>
          </a:prstGeom>
          <a:blipFill rotWithShape="0">
            <a:blip r:embed="rId3"/>
            <a:stretch/>
          </a:blipFill>
          <a:ln w="25400">
            <a:solidFill>
              <a:srgbClr val="395E8A"/>
            </a:solidFill>
          </a:ln>
        </p:spPr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116638" y="109538"/>
            <a:ext cx="24831675" cy="4449763"/>
          </a:xfrm>
          <a:prstGeom prst="rect">
            <a:avLst/>
          </a:prstGeom>
          <a:ln w="25400"/>
        </p:spPr>
        <p:txBody>
          <a:bodyPr lIns="432054" tIns="216027" rIns="432054" bIns="216027" anchor="ctr" anchorCtr="0">
            <a:noAutofit/>
          </a:bodyPr>
          <a:lstStyle>
            <a:lvl1pPr defTabSz="898525">
              <a:defRPr>
                <a:uFillTx/>
              </a:defRPr>
            </a:lvl1pPr>
            <a:lvl2pPr defTabSz="898525"/>
            <a:lvl3pPr defTabSz="898525"/>
            <a:lvl4pPr defTabSz="898525"/>
            <a:lvl5pPr defTabSz="898525"/>
            <a:lvl6pPr defTabSz="898525"/>
            <a:lvl7pPr defTabSz="898525"/>
            <a:lvl8pPr defTabSz="898525"/>
            <a:lvl9pPr defTabSz="898525"/>
          </a:lstStyle>
          <a:p>
            <a:pPr lvl="0" latinLnBrk="0" hangingPunct="1">
              <a:lnSpc>
                <a:spcPct val="130000"/>
              </a:lnSpc>
            </a:pPr>
            <a:r>
              <a:rPr lang="en-US" sz="60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60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어플리케이션을 통한 보안공용냉장고</a:t>
            </a:r>
            <a:r>
              <a:rPr lang="ko-KR" altLang="en-US" sz="60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60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  <a:br>
              <a:rPr lang="en-US" altLang="ko-KR" sz="6000" b="1" dirty="0" smtClean="0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sz="3600" b="1" i="0" u="none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인천대학교</a:t>
            </a:r>
            <a:r>
              <a:rPr sz="3600" b="1" i="0" u="none" dirty="0" smtClean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3600" b="1" i="0" u="none" dirty="0" err="1">
                <a:solidFill>
                  <a:srgbClr val="FFFFFF"/>
                </a:solidFill>
                <a:latin typeface="맑은 고딕"/>
                <a:ea typeface="맑은 고딕"/>
              </a:rPr>
              <a:t>임베디드시스템공학과</a:t>
            </a:r>
            <a:r>
              <a:rPr sz="36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| </a:t>
            </a:r>
            <a:r>
              <a:rPr lang="ko-KR" altLang="en-US" sz="3600" b="1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임천강</a:t>
            </a:r>
            <a:r>
              <a:rPr lang="en-US" altLang="ko-KR" sz="3600" b="1" i="0" u="none" dirty="0" smtClean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이정훈</a:t>
            </a:r>
            <a:r>
              <a:rPr lang="en-US" altLang="ko-KR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김주찬</a:t>
            </a:r>
            <a:r>
              <a:rPr lang="en-US" altLang="ko-KR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강석훈</a:t>
            </a:r>
            <a:r>
              <a:rPr lang="en-US" altLang="ko-KR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  <a:br>
              <a:rPr lang="en-US" altLang="ko-KR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lang="en-US" altLang="ko-KR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lang="en-US" altLang="ko-KR" sz="3600" b="1" dirty="0">
                <a:solidFill>
                  <a:srgbClr val="FFFFFF"/>
                </a:solidFill>
                <a:latin typeface="맑은 고딕"/>
                <a:ea typeface="맑은 고딕"/>
              </a:rPr>
              <a:t>lgh029@inu.ac.kr</a:t>
            </a:r>
            <a:r>
              <a:rPr lang="en-US" altLang="ko-KR" sz="36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, 201401662@inu.ac.kr, kjch0304@naver.com , hana@inu.ac.kr</a:t>
            </a:r>
            <a:r>
              <a:rPr lang="en-US" altLang="ko-KR" sz="3600" b="1" dirty="0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sz="36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28663" y="5548313"/>
            <a:ext cx="30991175" cy="2255838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 lIns="432054" tIns="216027" rIns="432054" bIns="216027"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 공용냉장고에서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도난 및 방치는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꾸준히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발생하고 있지만 이에 대한 대처는 개인의 양심에 맡기거나 냉장고에 열쇠를 달아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번거롭게 열쇠를 가지고 다녀야 하는 불편함이 있다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이 문제를 해결하기 위해 냉장고에 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Raspberry Pi, 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Push-</a:t>
            </a:r>
            <a:r>
              <a:rPr lang="en-US" altLang="ko-KR" sz="32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PullSolenoid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, Touchscreen Display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및 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Camera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를 장착하고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웹사이트를 통해 비밀번호를 설정하여 냉장고를 허가된 특정 사용자만 사용하게 하고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어떤 물품을 보관하는지를 확인한다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보관 가능만을 제공하는 기존의 냉장고와의 차별성과 카메라를 통한 방치 및 보관의 효율성을 높이는 냉장고를 제안한다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sz="32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14363" y="9531350"/>
            <a:ext cx="14870113" cy="6769100"/>
          </a:xfrm>
          <a:prstGeom prst="rect">
            <a:avLst/>
          </a:prstGeom>
          <a:ln w="25400">
            <a:solidFill>
              <a:srgbClr val="96B3D7"/>
            </a:solidFill>
          </a:ln>
        </p:spPr>
      </p:sp>
      <p:sp>
        <p:nvSpPr>
          <p:cNvPr id="12" name="직사각형 11"/>
          <p:cNvSpPr>
            <a:spLocks/>
          </p:cNvSpPr>
          <p:nvPr/>
        </p:nvSpPr>
        <p:spPr>
          <a:xfrm>
            <a:off x="15936913" y="7969274"/>
            <a:ext cx="15851188" cy="10553362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2159000" lvl="1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marL="0" indent="0"/>
            <a:r>
              <a:rPr lang="en-US" altLang="ko-KR" sz="4000" dirty="0" smtClean="0"/>
              <a:t>▶</a:t>
            </a:r>
            <a:r>
              <a:rPr lang="ko-KR" altLang="ko-KR" sz="4000" dirty="0"/>
              <a:t>냉장고의 문을 여는 알고리즘</a:t>
            </a:r>
          </a:p>
          <a:p>
            <a:pPr marL="0" indent="0"/>
            <a:r>
              <a:rPr lang="ko-KR" altLang="ko-KR" sz="4000" dirty="0"/>
              <a:t> </a:t>
            </a:r>
            <a:endParaRPr lang="en-US" altLang="ko-KR" sz="4000" dirty="0" smtClean="0"/>
          </a:p>
          <a:p>
            <a:pPr marL="0" indent="0"/>
            <a:r>
              <a:rPr lang="en-US" altLang="ko-KR" sz="4000" dirty="0"/>
              <a:t> </a:t>
            </a:r>
            <a:r>
              <a:rPr lang="ko-KR" altLang="ko-KR" sz="4000" dirty="0" smtClean="0"/>
              <a:t>웹 </a:t>
            </a:r>
            <a:r>
              <a:rPr lang="ko-KR" altLang="ko-KR" sz="4000" dirty="0"/>
              <a:t>사이트를 통해 사용자가 설정한 비밀번호와 냉장고에 부착된 </a:t>
            </a:r>
            <a:r>
              <a:rPr lang="en-US" altLang="ko-KR" sz="4000" dirty="0"/>
              <a:t>Raspberry Pi Touchscreen Display</a:t>
            </a:r>
            <a:r>
              <a:rPr lang="ko-KR" altLang="ko-KR" sz="4000" dirty="0"/>
              <a:t>에 입력된 비밀번호를 </a:t>
            </a:r>
            <a:r>
              <a:rPr lang="en-US" altLang="ko-KR" sz="4000" dirty="0"/>
              <a:t>Database</a:t>
            </a:r>
            <a:r>
              <a:rPr lang="ko-KR" altLang="ko-KR" sz="4000" dirty="0"/>
              <a:t>를 통해 비교하여 해당 냉장고에 할당 된 비밀번호와 일치하는 경우</a:t>
            </a:r>
            <a:r>
              <a:rPr lang="en-US" altLang="ko-KR" sz="4000" dirty="0"/>
              <a:t> Raspberry Pi</a:t>
            </a:r>
            <a:r>
              <a:rPr lang="ko-KR" altLang="ko-KR" sz="4000" dirty="0"/>
              <a:t>에</a:t>
            </a:r>
            <a:r>
              <a:rPr lang="en-US" altLang="ko-KR" sz="4000" dirty="0"/>
              <a:t> GPIO</a:t>
            </a:r>
            <a:r>
              <a:rPr lang="ko-KR" altLang="ko-KR" sz="4000" dirty="0"/>
              <a:t>를 통해 </a:t>
            </a:r>
            <a:r>
              <a:rPr lang="en-US" altLang="ko-KR" sz="4000" dirty="0"/>
              <a:t>Push-Pull Solenoid</a:t>
            </a:r>
            <a:r>
              <a:rPr lang="ko-KR" altLang="ko-KR" sz="4000" dirty="0"/>
              <a:t>에 전류를 주어 문을 열거나</a:t>
            </a:r>
            <a:r>
              <a:rPr lang="en-US" altLang="ko-KR" sz="4000" dirty="0"/>
              <a:t>, </a:t>
            </a:r>
            <a:r>
              <a:rPr lang="ko-KR" altLang="ko-KR" sz="4000" dirty="0"/>
              <a:t>웹사이트를 통해 원격으로 문을 여는 방식이다</a:t>
            </a:r>
            <a:r>
              <a:rPr lang="en-US" altLang="ko-KR" sz="4000" dirty="0"/>
              <a:t>.</a:t>
            </a:r>
            <a:endParaRPr lang="ko-KR" altLang="ko-KR" sz="4000" dirty="0"/>
          </a:p>
          <a:p>
            <a:pPr marL="0" indent="0"/>
            <a:endParaRPr lang="en-US" altLang="ko-KR" sz="4000" dirty="0" smtClean="0"/>
          </a:p>
          <a:p>
            <a:pPr marL="0" indent="0"/>
            <a:r>
              <a:rPr lang="en-US" altLang="ko-KR" sz="4000" dirty="0" smtClean="0"/>
              <a:t>▶</a:t>
            </a:r>
            <a:r>
              <a:rPr lang="ko-KR" altLang="ko-KR" sz="4000" dirty="0"/>
              <a:t> 물품 보관 및 관리 </a:t>
            </a:r>
            <a:r>
              <a:rPr lang="ko-KR" altLang="ko-KR" sz="4000" dirty="0" smtClean="0"/>
              <a:t>알고리즘</a:t>
            </a:r>
            <a:endParaRPr lang="en-US" altLang="ko-KR" sz="4000" dirty="0" smtClean="0"/>
          </a:p>
          <a:p>
            <a:pPr marL="0" indent="0"/>
            <a:endParaRPr lang="ko-KR" altLang="ko-KR" sz="4000" dirty="0"/>
          </a:p>
          <a:p>
            <a:pPr marL="0" indent="0"/>
            <a:r>
              <a:rPr lang="en-US" altLang="ko-KR" sz="4000" dirty="0"/>
              <a:t> </a:t>
            </a:r>
            <a:r>
              <a:rPr lang="ko-KR" altLang="ko-KR" sz="4000" dirty="0"/>
              <a:t> 본인의 비밀번호로 냉장고의 문을 연 사용자가 냉장고 내부에 달린 카메라를 통해 어떤 사용자가 어떤 물건을 어느 시점에 넣었고</a:t>
            </a:r>
            <a:r>
              <a:rPr lang="en-US" altLang="ko-KR" sz="4000" dirty="0"/>
              <a:t>, </a:t>
            </a:r>
            <a:r>
              <a:rPr lang="ko-KR" altLang="ko-KR" sz="4000" dirty="0"/>
              <a:t>어느 시점에 뺐는지를 확인할 수 있다</a:t>
            </a:r>
            <a:r>
              <a:rPr lang="en-US" altLang="ko-KR" sz="4000" dirty="0"/>
              <a:t>. </a:t>
            </a:r>
            <a:r>
              <a:rPr lang="ko-KR" altLang="ko-KR" sz="4000" dirty="0"/>
              <a:t>또한 원하는 시점에 냉장고 내부를 보고 싶다면</a:t>
            </a:r>
            <a:r>
              <a:rPr lang="en-US" altLang="ko-KR" sz="4000" dirty="0"/>
              <a:t>, </a:t>
            </a:r>
            <a:r>
              <a:rPr lang="ko-KR" altLang="ko-KR" sz="4000" dirty="0"/>
              <a:t>메일을 통해 </a:t>
            </a:r>
            <a:r>
              <a:rPr lang="en-US" altLang="ko-KR" sz="4000" dirty="0"/>
              <a:t>Raspberry pi</a:t>
            </a:r>
            <a:r>
              <a:rPr lang="ko-KR" altLang="ko-KR" sz="4000" dirty="0"/>
              <a:t>에 연결된 냉장고 내부의 카메라로 촬영을 하여 볼 수 있다</a:t>
            </a:r>
            <a:r>
              <a:rPr lang="en-US" altLang="ko-KR" sz="4000" dirty="0"/>
              <a:t>.</a:t>
            </a:r>
            <a:endParaRPr lang="ko-KR" altLang="ko-KR" sz="4000" dirty="0"/>
          </a:p>
          <a:p>
            <a:pPr marL="0" lvl="0" indent="0" latinLnBrk="0" hangingPunct="1">
              <a:spcBef>
                <a:spcPct val="0"/>
              </a:spcBef>
              <a:buClr>
                <a:srgbClr val="000000"/>
              </a:buClr>
              <a:buSzTx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algn="ctr" latinLnBrk="0" hangingPunct="1">
              <a:spcBef>
                <a:spcPct val="0"/>
              </a:spcBef>
            </a:pPr>
            <a:r>
              <a:rPr sz="4000" dirty="0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      </a:t>
            </a: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 latinLnBrk="0" hangingPunct="1">
              <a:spcBef>
                <a:spcPct val="0"/>
              </a:spcBef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latinLnBrk="0" hangingPunct="1">
              <a:spcBef>
                <a:spcPct val="0"/>
              </a:spcBef>
              <a:buClr>
                <a:srgbClr val="000000"/>
              </a:buClr>
              <a:buSzTx/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        &lt;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완성된 냉장고 외부 사진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&gt;                             &lt; </a:t>
            </a:r>
            <a:r>
              <a:rPr lang="ko-KR" altLang="en-US" sz="32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펠티어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 소자 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lang="en-US" altLang="ko-KR" sz="32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      &lt;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사용자 데이터 베이스 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sz="32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19088" y="227013"/>
            <a:ext cx="31750000" cy="39195375"/>
          </a:xfrm>
          <a:prstGeom prst="rect">
            <a:avLst/>
          </a:prstGeom>
          <a:ln w="25400">
            <a:solidFill>
              <a:srgbClr val="FFC000"/>
            </a:solidFill>
          </a:ln>
        </p:spPr>
      </p:sp>
      <p:pic>
        <p:nvPicPr>
          <p:cNvPr id="16" name="Picture 11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33497" y="680243"/>
            <a:ext cx="4584700" cy="3167063"/>
          </a:xfrm>
          <a:prstGeom prst="rect">
            <a:avLst/>
          </a:prstGeom>
          <a:ln w="25400"/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</p:sp>
      <p:sp>
        <p:nvSpPr>
          <p:cNvPr id="22" name="직사각형 21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17237075" y="36634738"/>
            <a:ext cx="13063538" cy="2670175"/>
          </a:xfrm>
          <a:prstGeom prst="rect">
            <a:avLst/>
          </a:prstGeom>
          <a:ln w="25400"/>
        </p:spPr>
      </p:pic>
      <p:sp>
        <p:nvSpPr>
          <p:cNvPr id="26" name="직사각형 25"/>
          <p:cNvSpPr>
            <a:spLocks/>
          </p:cNvSpPr>
          <p:nvPr/>
        </p:nvSpPr>
        <p:spPr>
          <a:xfrm>
            <a:off x="16735425" y="30162500"/>
            <a:ext cx="1797050" cy="906463"/>
          </a:xfrm>
          <a:prstGeom prst="rect">
            <a:avLst/>
          </a:prstGeom>
          <a:ln w="25400"/>
        </p:spPr>
        <p:txBody>
          <a:bodyPr wrap="none">
            <a:sp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결론</a:t>
            </a: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8532475" y="37137975"/>
            <a:ext cx="11480800" cy="2014538"/>
          </a:xfrm>
          <a:prstGeom prst="rect">
            <a:avLst/>
          </a:prstGeom>
          <a:solidFill>
            <a:srgbClr val="FFFFFF"/>
          </a:solidFill>
          <a:ln w="25400"/>
        </p:spPr>
      </p:sp>
      <p:sp>
        <p:nvSpPr>
          <p:cNvPr id="30" name="직사각형 29"/>
          <p:cNvSpPr>
            <a:spLocks/>
          </p:cNvSpPr>
          <p:nvPr/>
        </p:nvSpPr>
        <p:spPr>
          <a:xfrm>
            <a:off x="676275" y="8067675"/>
            <a:ext cx="14830425" cy="1212850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lang="en-US" sz="5400" b="1" i="0" u="none" dirty="0" smtClean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54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연구 배경</a:t>
            </a:r>
            <a:endParaRPr sz="54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5891568" y="19034919"/>
            <a:ext cx="15808325" cy="1214438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lang="ko-KR" altLang="en-US" sz="5400" b="1" i="0" u="none" dirty="0" smtClean="0">
                <a:solidFill>
                  <a:srgbClr val="FFFFFF"/>
                </a:solidFill>
                <a:latin typeface="맑은 고딕"/>
                <a:ea typeface="맑은 고딕"/>
              </a:rPr>
              <a:t>실험 결과</a:t>
            </a:r>
            <a:endParaRPr sz="54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93712" y="16805275"/>
            <a:ext cx="14941551" cy="20943888"/>
            <a:chOff x="356" y="11454"/>
            <a:chExt cx="9412" cy="12171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>
              <a:off x="356" y="12452"/>
              <a:ext cx="9377" cy="11173"/>
            </a:xfrm>
            <a:prstGeom prst="rect">
              <a:avLst/>
            </a:prstGeom>
            <a:ln w="25400">
              <a:solidFill>
                <a:srgbClr val="96B3D7"/>
              </a:solidFill>
            </a:ln>
          </p:spPr>
          <p:txBody>
            <a:bodyPr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marL="539750" lvl="0" indent="-53975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r>
                <a:rPr lang="ko-KR" altLang="en-US" sz="40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          전체 구성도                           전체 흐름도   </a:t>
              </a: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571500" lvl="0" indent="-57150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r>
                <a:rPr lang="ko-KR" altLang="en-US" sz="40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       전체 순서도 </a:t>
              </a: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</a:pPr>
              <a:endParaRPr lang="en-US" altLang="ko-KR" sz="40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>
              <a:off x="370" y="11454"/>
              <a:ext cx="9398" cy="80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95E8A"/>
              </a:solidFill>
            </a:ln>
          </p:spPr>
          <p:txBody>
            <a:bodyPr anchor="ctr" anchorCtr="0"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r>
                <a:rPr lang="ko-KR" altLang="en-US" sz="5400" b="1" dirty="0" smtClean="0">
                  <a:solidFill>
                    <a:srgbClr val="FFFFFF"/>
                  </a:solidFill>
                  <a:latin typeface="맑은 고딕"/>
                  <a:ea typeface="맑은 고딕"/>
                </a:rPr>
                <a:t>시스템 개요 </a:t>
              </a:r>
              <a:r>
                <a:rPr lang="ko-KR" altLang="en-US" sz="5400" b="1" dirty="0" smtClean="0">
                  <a:solidFill>
                    <a:srgbClr val="FFFFFF"/>
                  </a:solidFill>
                  <a:latin typeface="맑은 고딕"/>
                  <a:ea typeface="맑은 고딕"/>
                </a:rPr>
                <a:t>및 연구 내용</a:t>
              </a:r>
              <a:r>
                <a:rPr lang="ko-KR" altLang="en-US" sz="5400" b="1" dirty="0" smtClean="0">
                  <a:solidFill>
                    <a:srgbClr val="FFFFFF"/>
                  </a:solidFill>
                  <a:latin typeface="맑은 고딕"/>
                  <a:ea typeface="맑은 고딕"/>
                </a:rPr>
                <a:t>   </a:t>
              </a:r>
              <a:endParaRPr sz="5400" b="1" i="0" u="none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8" name="직사각형 4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solidFill>
            <a:srgbClr val="FFFFFF"/>
          </a:solidFill>
          <a:ln w="25400"/>
        </p:spPr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25076150" y="16508413"/>
            <a:ext cx="4981575" cy="1624012"/>
          </a:xfrm>
          <a:prstGeom prst="rect">
            <a:avLst/>
          </a:prstGeom>
          <a:noFill/>
          <a:ln w="25400" cmpd="sng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898525" fontAlgn="base" latinLnBrk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lang="en-US" altLang="ko-KR" sz="9600" b="0" i="0" u="none" kern="1200" spc="0" normalizeH="0" baseline="0">
              <a:ln>
                <a:noFill/>
              </a:ln>
              <a:solidFill>
                <a:srgbClr val="000000"/>
              </a:solidFill>
              <a:effectLst/>
              <a:latin typeface="맑은 고딕"/>
              <a:ea typeface="맑은 고딕"/>
              <a:cs typeface="함초롬돋움"/>
            </a:endParaRPr>
          </a:p>
        </p:txBody>
      </p:sp>
      <p:pic>
        <p:nvPicPr>
          <p:cNvPr id="62" name="Picture 49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0756900" y="37969825"/>
            <a:ext cx="10652125" cy="1182688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5698788" y="31295976"/>
            <a:ext cx="15803563" cy="6187347"/>
            <a:chOff x="10039" y="18869"/>
            <a:chExt cx="9955" cy="3803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10039" y="19573"/>
              <a:ext cx="9955" cy="3099"/>
            </a:xfrm>
            <a:prstGeom prst="rect">
              <a:avLst/>
            </a:prstGeom>
            <a:ln w="25400">
              <a:solidFill>
                <a:srgbClr val="96B3D7"/>
              </a:solidFill>
            </a:ln>
          </p:spPr>
          <p:txBody>
            <a:bodyPr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10039" y="18869"/>
              <a:ext cx="9955" cy="54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95E8A"/>
              </a:solidFill>
            </a:ln>
          </p:spPr>
          <p:txBody>
            <a:bodyPr anchor="ctr" anchorCtr="0"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r>
                <a:rPr sz="5400" b="1" i="0" u="none">
                  <a:solidFill>
                    <a:srgbClr val="FFFFFF"/>
                  </a:solidFill>
                  <a:latin typeface="맑은 고딕"/>
                  <a:ea typeface="맑은 고딕"/>
                </a:rPr>
                <a:t> 결론</a:t>
              </a:r>
            </a:p>
          </p:txBody>
        </p:sp>
      </p:grpSp>
      <p:sp>
        <p:nvSpPr>
          <p:cNvPr id="74" name="직사각형 73"/>
          <p:cNvSpPr>
            <a:spLocks/>
          </p:cNvSpPr>
          <p:nvPr/>
        </p:nvSpPr>
        <p:spPr>
          <a:xfrm>
            <a:off x="0" y="0"/>
            <a:ext cx="32388175" cy="457200"/>
          </a:xfrm>
          <a:prstGeom prst="rect">
            <a:avLst/>
          </a:prstGeom>
        </p:spPr>
      </p:sp>
      <p:sp>
        <p:nvSpPr>
          <p:cNvPr id="3" name="TextBox 2"/>
          <p:cNvSpPr txBox="1"/>
          <p:nvPr/>
        </p:nvSpPr>
        <p:spPr>
          <a:xfrm>
            <a:off x="1328287" y="9884914"/>
            <a:ext cx="13042231" cy="22098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공용으로 사용하는 냉장고의 보안의 취약하여 절도 사건이 빈번하게 발생함</a:t>
            </a:r>
            <a:endParaRPr lang="en-US" altLang="ko-KR" sz="3200" dirty="0"/>
          </a:p>
          <a:p>
            <a:r>
              <a:rPr lang="en-US" altLang="ko-KR" sz="3200" dirty="0" smtClean="0"/>
              <a:t>2.</a:t>
            </a:r>
            <a:r>
              <a:rPr lang="ko-KR" altLang="en-US" sz="3200" dirty="0" smtClean="0"/>
              <a:t> 기존 </a:t>
            </a:r>
            <a:r>
              <a:rPr lang="ko-KR" altLang="en-US" sz="3200" dirty="0" err="1" smtClean="0"/>
              <a:t>도어락</a:t>
            </a:r>
            <a:r>
              <a:rPr lang="ko-KR" altLang="en-US" sz="3200" dirty="0" smtClean="0"/>
              <a:t> 제품의 경우 열쇠를 따로 소지하거나 정해진 비밀 번호만 사용</a:t>
            </a:r>
            <a:endParaRPr lang="en-US" altLang="ko-KR" sz="3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28287" y="13896526"/>
            <a:ext cx="13042231" cy="17173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해결방안</a:t>
            </a:r>
            <a:endParaRPr lang="en-US" altLang="ko-KR" sz="3200" dirty="0" smtClean="0"/>
          </a:p>
          <a:p>
            <a:r>
              <a:rPr lang="en-US" altLang="ko-KR" sz="3200" dirty="0" smtClean="0"/>
              <a:t> Raspberry Pi</a:t>
            </a:r>
            <a:r>
              <a:rPr lang="ko-KR" altLang="en-US" sz="32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ko-KR" altLang="en-US" sz="3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통해 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Push-</a:t>
            </a:r>
            <a:r>
              <a:rPr lang="en-US" altLang="ko-KR" sz="32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PullSolenoid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제어하여 냉장고의 잠금 장치를 구현하였고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dirty="0" smtClean="0"/>
              <a:t>웹사이트를 통해 비밀번호를 변경이 가능하게 하였다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7122695" y="12455091"/>
            <a:ext cx="1578543" cy="117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150" y="19601482"/>
            <a:ext cx="6147798" cy="5586090"/>
          </a:xfrm>
          <a:prstGeom prst="rect">
            <a:avLst/>
          </a:prstGeom>
        </p:spPr>
      </p:pic>
      <p:sp>
        <p:nvSpPr>
          <p:cNvPr id="43" name="순서도: 수행의 시작/종료 42"/>
          <p:cNvSpPr/>
          <p:nvPr/>
        </p:nvSpPr>
        <p:spPr>
          <a:xfrm>
            <a:off x="7776161" y="19668369"/>
            <a:ext cx="7180665" cy="7196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ea typeface="나눔바른고딕OTF" panose="02020603020101020101"/>
              </a:rPr>
              <a:t>웹사이트를 </a:t>
            </a:r>
            <a:r>
              <a:rPr lang="ko-KR" altLang="en-US" sz="3200" dirty="0" smtClean="0">
                <a:ea typeface="나눔바른고딕OTF" panose="02020603020101020101"/>
              </a:rPr>
              <a:t>활용한 </a:t>
            </a:r>
            <a:r>
              <a:rPr lang="ko-KR" altLang="en-US" sz="3200" dirty="0">
                <a:ea typeface="나눔바른고딕OTF" panose="02020603020101020101"/>
              </a:rPr>
              <a:t>비밀번호 할당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776160" y="21020987"/>
            <a:ext cx="7180665" cy="9656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ea typeface="나눔바른고딕OTF" panose="02020603020101020101"/>
              </a:rPr>
              <a:t>냉장고의 </a:t>
            </a:r>
            <a:r>
              <a:rPr lang="ko-KR" altLang="en-US" sz="3200" dirty="0" err="1">
                <a:ea typeface="나눔바른고딕OTF" panose="02020603020101020101"/>
              </a:rPr>
              <a:t>도어락</a:t>
            </a:r>
            <a:r>
              <a:rPr lang="ko-KR" altLang="en-US" sz="3200" dirty="0">
                <a:ea typeface="나눔바른고딕OTF" panose="02020603020101020101"/>
              </a:rPr>
              <a:t> 비밀번호와 할당된 비밀번호 비교 후 개폐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7776160" y="22623588"/>
            <a:ext cx="7180665" cy="8686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ea typeface="나눔바른고딕OTF" panose="02020603020101020101"/>
              </a:rPr>
              <a:t>냉장고 외부 및 내부 사진 촬영</a:t>
            </a: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7776160" y="24167788"/>
            <a:ext cx="7253817" cy="8686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ea typeface="나눔바른고딕OTF" panose="02020603020101020101"/>
              </a:rPr>
              <a:t>메일을 통한 </a:t>
            </a:r>
            <a:r>
              <a:rPr lang="ko-KR" altLang="en-US" sz="3200" dirty="0">
                <a:ea typeface="나눔바른고딕OTF" panose="02020603020101020101"/>
              </a:rPr>
              <a:t>이용 정보와 사진 확인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11111774" y="20468025"/>
            <a:ext cx="886968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OTF" panose="02020603020101020101"/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11108142" y="22036702"/>
            <a:ext cx="886968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OTF" panose="02020603020101020101"/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11111774" y="23596288"/>
            <a:ext cx="886968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OTF" panose="02020603020101020101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651" y="28816213"/>
            <a:ext cx="8210550" cy="6796444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414" y="28816213"/>
            <a:ext cx="5543550" cy="659650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5936913" y="32695956"/>
            <a:ext cx="14566115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dirty="0"/>
              <a:t>기존의 공용 냉장고의 경우 보관의 역할을 중점으로 하여 음식물 보관을 주 기능으로 제공하였다</a:t>
            </a:r>
            <a:r>
              <a:rPr lang="en-US" altLang="ko-KR" sz="3200" dirty="0"/>
              <a:t>. </a:t>
            </a:r>
            <a:r>
              <a:rPr lang="ko-KR" altLang="ko-KR" sz="3200" dirty="0"/>
              <a:t>본 논문에서 제안된 보안 공용 냉장고의 경우 웹사이트를 통해 허가된 사용자만 사용할 수 있는 보안기능을 제공할 뿐 아니라 물품의 보관에 있어 바코드를 사용하여 물품 보관의 효율성을 높여준다</a:t>
            </a:r>
            <a:r>
              <a:rPr lang="en-US" altLang="ko-KR" sz="3200" dirty="0"/>
              <a:t>.</a:t>
            </a:r>
            <a:endParaRPr lang="ko-KR" altLang="ko-KR" sz="3200" dirty="0"/>
          </a:p>
          <a:p>
            <a:r>
              <a:rPr lang="ko-KR" altLang="ko-KR" sz="3200" dirty="0"/>
              <a:t>시간이 지나며 하드웨어</a:t>
            </a:r>
            <a:r>
              <a:rPr lang="en-US" altLang="ko-KR" sz="3200" dirty="0"/>
              <a:t>, </a:t>
            </a:r>
            <a:r>
              <a:rPr lang="ko-KR" altLang="ko-KR" sz="3200" dirty="0"/>
              <a:t>소프트웨어 기술이 발달하면 객체인식 기술을 이용하여 등록된 사용자가 음식을 들고 냉장고 근처로 오는 경우</a:t>
            </a:r>
            <a:r>
              <a:rPr lang="en-US" altLang="ko-KR" sz="3200" dirty="0"/>
              <a:t>, </a:t>
            </a:r>
            <a:r>
              <a:rPr lang="ko-KR" altLang="ko-KR" sz="3200" dirty="0"/>
              <a:t>자동적으로 문을 열어주는 기능도 장착될 수 있다고 기대한다</a:t>
            </a:r>
            <a:r>
              <a:rPr lang="en-US" altLang="ko-KR" sz="3200" dirty="0"/>
              <a:t>.</a:t>
            </a:r>
            <a:endParaRPr lang="ko-KR" altLang="ko-KR" sz="3200" dirty="0"/>
          </a:p>
        </p:txBody>
      </p:sp>
      <p:sp>
        <p:nvSpPr>
          <p:cNvPr id="145" name="직사각형 144"/>
          <p:cNvSpPr>
            <a:spLocks/>
          </p:cNvSpPr>
          <p:nvPr/>
        </p:nvSpPr>
        <p:spPr>
          <a:xfrm>
            <a:off x="15822612" y="20508044"/>
            <a:ext cx="15803563" cy="10301430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endParaRPr sz="84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36913" y="26478788"/>
            <a:ext cx="14937169" cy="2994738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150" y="20789335"/>
            <a:ext cx="5797932" cy="4619737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78" y="20893229"/>
            <a:ext cx="3574147" cy="476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="" xmlns:p14="http://schemas.microsoft.com/office/powerpoint/2010/main" xmlns:s="http://schemas.openxmlformats.org/officeDocument/2006/sharedTypes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 advClick="true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0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제목 슬라이드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304</Words>
  <Application>Microsoft Office PowerPoint</Application>
  <PresentationFormat>사용자 지정</PresentationFormat>
  <Paragraphs>68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나눔바른고딕OTF</vt:lpstr>
      <vt:lpstr>맑은 고딕</vt:lpstr>
      <vt:lpstr>함초롬돋움</vt:lpstr>
      <vt:lpstr>Arial</vt:lpstr>
      <vt:lpstr>Theme0</vt:lpstr>
      <vt:lpstr> 어플리케이션을 통한 보안공용냉장고  인천대학교 임베디드시스템공학과 | 임천강, 이정훈, 김주찬, 강석훈 (lgh029@inu.ac.kr, 201401662@inu.ac.kr, kjch0304@naver.com , hana@inu.ac.kr)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nakLAB</dc:creator>
  <cp:lastModifiedBy>이 정훈</cp:lastModifiedBy>
  <cp:revision>15</cp:revision>
  <cp:lastPrinted>1938-01-29T13:32:54Z</cp:lastPrinted>
  <dcterms:created xsi:type="dcterms:W3CDTF">2016-10-24T12:37:57Z</dcterms:created>
  <dcterms:modified xsi:type="dcterms:W3CDTF">2019-11-14T06:59:46Z</dcterms:modified>
</cp:coreProperties>
</file>