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sldIdLst>
    <p:sldId id="260" r:id="rId4"/>
    <p:sldId id="276" r:id="rId5"/>
    <p:sldId id="277" r:id="rId6"/>
    <p:sldId id="263" r:id="rId7"/>
    <p:sldId id="282" r:id="rId8"/>
    <p:sldId id="279" r:id="rId9"/>
    <p:sldId id="283" r:id="rId10"/>
    <p:sldId id="284" r:id="rId11"/>
    <p:sldId id="285" r:id="rId12"/>
    <p:sldId id="287" r:id="rId13"/>
    <p:sldId id="288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029"/>
  </p:normalViewPr>
  <p:slideViewPr>
    <p:cSldViewPr snapToGrid="0" snapToObjects="1">
      <p:cViewPr varScale="1">
        <p:scale>
          <a:sx n="76" d="100"/>
          <a:sy n="76" d="100"/>
        </p:scale>
        <p:origin x="96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microsoft.com/office/2007/relationships/media" Target="../media/media1.mp4"/><Relationship Id="rId3" Type="http://schemas.openxmlformats.org/officeDocument/2006/relationships/video" Target="../media/media1.mp4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GIF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40965" y="2252345"/>
            <a:ext cx="9233535" cy="23526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1319940"/>
            <a:ext cx="4024313" cy="42181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7" y="1447800"/>
            <a:ext cx="3362325" cy="352425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5861969" y="2678837"/>
            <a:ext cx="0" cy="15003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33801" y="2874365"/>
            <a:ext cx="106553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01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89754" y="2951488"/>
            <a:ext cx="3738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bg1"/>
                </a:solidFill>
              </a:rPr>
              <a:t>基于三种搜索算法</a:t>
            </a:r>
            <a:endParaRPr lang="zh-CN" altLang="en-US" sz="2800" dirty="0">
              <a:solidFill>
                <a:schemeClr val="bg1"/>
              </a:solidFill>
            </a:endParaRPr>
          </a:p>
          <a:p>
            <a:pPr algn="l"/>
            <a:r>
              <a:rPr lang="zh-CN" altLang="en-US" sz="2800" dirty="0">
                <a:solidFill>
                  <a:schemeClr val="bg1"/>
                </a:solidFill>
              </a:rPr>
              <a:t>解决罗马尼亚度假问题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36655" y="0"/>
            <a:ext cx="2452685" cy="8299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视频示例</a:t>
            </a:r>
            <a:endParaRPr lang="zh-CN" altLang="en-US" sz="4400" dirty="0"/>
          </a:p>
        </p:txBody>
      </p:sp>
      <p:pic>
        <p:nvPicPr>
          <p:cNvPr id="4" name="演示视频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09396" y="947057"/>
            <a:ext cx="10256951" cy="5769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713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作业提交</a:t>
            </a:r>
            <a:endParaRPr lang="zh-CN" altLang="en-US" sz="4400" dirty="0"/>
          </a:p>
        </p:txBody>
      </p:sp>
      <p:sp>
        <p:nvSpPr>
          <p:cNvPr id="4" name="矩形: 圆角 3"/>
          <p:cNvSpPr/>
          <p:nvPr/>
        </p:nvSpPr>
        <p:spPr>
          <a:xfrm>
            <a:off x="2269490" y="1831340"/>
            <a:ext cx="8347710" cy="350393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实验课作业</a:t>
            </a:r>
            <a:r>
              <a:rPr lang="zh-CN" altLang="en-US" sz="2400" dirty="0">
                <a:solidFill>
                  <a:schemeClr val="bg1"/>
                </a:solidFill>
              </a:rPr>
              <a:t>文件夹命名：人工智能导论</a:t>
            </a:r>
            <a:r>
              <a:rPr lang="en-US" altLang="zh-CN" sz="2400" dirty="0">
                <a:solidFill>
                  <a:schemeClr val="bg1"/>
                </a:solidFill>
              </a:rPr>
              <a:t>-</a:t>
            </a:r>
            <a:r>
              <a:rPr lang="zh-CN" altLang="en-US" sz="2400" dirty="0">
                <a:solidFill>
                  <a:schemeClr val="bg1"/>
                </a:solidFill>
              </a:rPr>
              <a:t>实验</a:t>
            </a:r>
            <a:r>
              <a:rPr lang="en-US" altLang="zh-CN" sz="2400" dirty="0">
                <a:solidFill>
                  <a:schemeClr val="bg1"/>
                </a:solidFill>
              </a:rPr>
              <a:t>1-</a:t>
            </a:r>
            <a:r>
              <a:rPr lang="zh-CN" altLang="en-US" sz="2400" dirty="0">
                <a:solidFill>
                  <a:schemeClr val="bg1"/>
                </a:solidFill>
              </a:rPr>
              <a:t>学号</a:t>
            </a:r>
            <a:r>
              <a:rPr lang="en-US" altLang="zh-CN" sz="2400" dirty="0">
                <a:solidFill>
                  <a:schemeClr val="bg1"/>
                </a:solidFill>
              </a:rPr>
              <a:t>-</a:t>
            </a:r>
            <a:r>
              <a:rPr lang="zh-CN" altLang="en-US" sz="2400" dirty="0">
                <a:solidFill>
                  <a:schemeClr val="bg1"/>
                </a:solidFill>
              </a:rPr>
              <a:t>姓名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indent="457200" algn="l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文件夹内必须包含：课程报告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endParaRPr lang="en-US" altLang="zh-CN" sz="2400" dirty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作业发送至邮箱：</a:t>
            </a:r>
            <a:r>
              <a:rPr lang="en-US" altLang="zh-CN" sz="2400" dirty="0">
                <a:solidFill>
                  <a:schemeClr val="bg1"/>
                </a:solidFill>
              </a:rPr>
              <a:t>3327593551@qq.com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问题定义</a:t>
            </a:r>
            <a:endParaRPr lang="zh-CN" altLang="en-US" sz="4400" dirty="0"/>
          </a:p>
        </p:txBody>
      </p:sp>
      <p:sp>
        <p:nvSpPr>
          <p:cNvPr id="9" name="矩形 8"/>
          <p:cNvSpPr/>
          <p:nvPr/>
        </p:nvSpPr>
        <p:spPr>
          <a:xfrm>
            <a:off x="2300605" y="2220595"/>
            <a:ext cx="8171180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本实验要求</a:t>
            </a:r>
            <a:r>
              <a:rPr lang="zh-CN" sz="3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用广度优先算法、深度优先算法和A*算法求解“罗马尼亚度假问题”，即找到从初始地点 Arad到 目的地点 Bucharest 的一条最佳路径</a:t>
            </a:r>
            <a:r>
              <a:rPr lang="zh-CN" altLang="zh-CN" sz="3200" dirty="0">
                <a:solidFill>
                  <a:schemeClr val="bg1"/>
                </a:solidFill>
              </a:rPr>
              <a:t> 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584200" y="1032510"/>
            <a:ext cx="8335010" cy="5172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9277985" y="2168525"/>
            <a:ext cx="272034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</a:rPr>
              <a:t>左图为罗马尼亚的地图，上面也显示了各个城市之间的代价值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原理</a:t>
            </a:r>
            <a:endParaRPr lang="zh-CN" altLang="en-US" sz="4400" dirty="0"/>
          </a:p>
        </p:txBody>
      </p:sp>
      <p:sp>
        <p:nvSpPr>
          <p:cNvPr id="39" name="矩形: 圆角 13"/>
          <p:cNvSpPr/>
          <p:nvPr/>
        </p:nvSpPr>
        <p:spPr>
          <a:xfrm>
            <a:off x="224328" y="953952"/>
            <a:ext cx="5961207" cy="254009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</a:rPr>
              <a:t>广度优先搜索</a:t>
            </a:r>
            <a:endParaRPr lang="zh-CN" altLang="en-US" sz="2000" dirty="0">
              <a:solidFill>
                <a:schemeClr val="bg1"/>
              </a:solidFill>
            </a:endParaRPr>
          </a:p>
          <a:p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从图的一个未遍历的节点出发，先遍历这个节点的相邻节点，再依次遍历每个相邻节点的相邻节点，找到目标节点或完全遍历结束。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1" name="矩形: 圆角 13"/>
          <p:cNvSpPr/>
          <p:nvPr/>
        </p:nvSpPr>
        <p:spPr>
          <a:xfrm>
            <a:off x="224155" y="3827780"/>
            <a:ext cx="6031865" cy="26035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</a:rPr>
              <a:t>深度优先搜索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从图中一个未访问的顶点 V开始，沿着一条路一直走到底，然后从这条路尽头的节点回退到上一个节点，再从另一条路开始走到底...，不断递归重复此过程，直到找到目标节点或所有的顶点都遍历完成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7" name="图片 6" descr="深度优先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535" y="3894455"/>
            <a:ext cx="3242310" cy="286766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6416040" y="5225415"/>
            <a:ext cx="498475" cy="206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广度优先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535" y="819150"/>
            <a:ext cx="3177540" cy="280924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6416040" y="2317115"/>
            <a:ext cx="498475" cy="206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 bldLvl="0" animBg="1"/>
      <p:bldP spid="4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原理</a:t>
            </a:r>
            <a:endParaRPr lang="zh-CN" altLang="en-US" sz="4400" dirty="0"/>
          </a:p>
        </p:txBody>
      </p:sp>
      <p:sp>
        <p:nvSpPr>
          <p:cNvPr id="39" name="矩形: 圆角 13"/>
          <p:cNvSpPr/>
          <p:nvPr/>
        </p:nvSpPr>
        <p:spPr>
          <a:xfrm>
            <a:off x="5012690" y="1004570"/>
            <a:ext cx="6742430" cy="564261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</a:rPr>
              <a:t>A* </a:t>
            </a:r>
            <a:r>
              <a:rPr lang="zh-CN" altLang="en-US" dirty="0">
                <a:solidFill>
                  <a:schemeClr val="bg1"/>
                </a:solidFill>
              </a:rPr>
              <a:t>算法描述如图：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: 圆角 13"/>
          <p:cNvSpPr/>
          <p:nvPr/>
        </p:nvSpPr>
        <p:spPr>
          <a:xfrm>
            <a:off x="157480" y="1004570"/>
            <a:ext cx="4662170" cy="564261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</a:rPr>
              <a:t>A* </a:t>
            </a:r>
            <a:r>
              <a:rPr lang="zh-CN" altLang="en-US" sz="2400" dirty="0">
                <a:solidFill>
                  <a:schemeClr val="bg1"/>
                </a:solidFill>
              </a:rPr>
              <a:t>算法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通过下面这个函数来计算每个节点的优先级：</a:t>
            </a:r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           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f(n)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 = 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g(n)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 + 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h(n)</a:t>
            </a:r>
            <a:br>
              <a:rPr lang="en-US" altLang="zh-CN" sz="2000" dirty="0">
                <a:solidFill>
                  <a:schemeClr val="bg1"/>
                </a:solidFill>
                <a:sym typeface="+mn-ea"/>
              </a:rPr>
            </a:br>
            <a:endParaRPr lang="zh-CN" altLang="en-US" sz="2000" dirty="0">
              <a:solidFill>
                <a:schemeClr val="bg1"/>
              </a:solidFill>
            </a:endParaRPr>
          </a:p>
          <a:p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其中：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f(n)是节点n的综合优先级。当我们选择下一个要遍历的节点时，我们总会选取综合优先级最高（值最小）的节点。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g(n) 是节点n距离起点的代价。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h(n)是节点n距离终点的预计代价，这也就是A*算法的启发函数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575" y="1024890"/>
            <a:ext cx="3627120" cy="5558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 bldLvl="0" animBg="1"/>
      <p:bldP spid="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16" name="矩形: 圆角 15"/>
          <p:cNvSpPr/>
          <p:nvPr/>
        </p:nvSpPr>
        <p:spPr>
          <a:xfrm>
            <a:off x="472440" y="1129665"/>
            <a:ext cx="4808220" cy="350393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1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1.</a:t>
            </a:r>
            <a:r>
              <a:rPr lang="zh-CN" altLang="en-US" sz="2400" dirty="0">
                <a:solidFill>
                  <a:schemeClr val="bg1"/>
                </a:solidFill>
              </a:rPr>
              <a:t>给出各种搜索算法得到的具体路径、相应的代价、经过的节点数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2.</a:t>
            </a:r>
            <a:r>
              <a:rPr lang="zh-CN" altLang="en-US" sz="2400" dirty="0">
                <a:solidFill>
                  <a:schemeClr val="bg1"/>
                </a:solidFill>
              </a:rPr>
              <a:t>这几种方法效果做对比，例如时间维度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endParaRPr lang="zh-CN" altLang="en-US" sz="2400" dirty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加分项：交互性界面，可自选出发地和目标地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实验要求</a:t>
            </a:r>
            <a:endParaRPr lang="zh-CN" altLang="en-US" sz="4400" dirty="0"/>
          </a:p>
        </p:txBody>
      </p:sp>
      <p:sp>
        <p:nvSpPr>
          <p:cNvPr id="9" name="矩形: 圆角 15"/>
          <p:cNvSpPr/>
          <p:nvPr/>
        </p:nvSpPr>
        <p:spPr>
          <a:xfrm>
            <a:off x="627380" y="5256530"/>
            <a:ext cx="2934970" cy="56705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</a:rPr>
              <a:t>编程语言不限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740" y="1129665"/>
            <a:ext cx="6506210" cy="4686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27404" y="2388782"/>
            <a:ext cx="517452" cy="2197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856921" y="4051005"/>
            <a:ext cx="756000" cy="2197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9" grpId="0"/>
      <p:bldP spid="9" grpId="0" bldLvl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代码示例</a:t>
            </a:r>
            <a:endParaRPr lang="zh-CN" altLang="en-US" sz="4400" dirty="0"/>
          </a:p>
        </p:txBody>
      </p:sp>
      <p:sp>
        <p:nvSpPr>
          <p:cNvPr id="5" name="矩形: 圆角 13"/>
          <p:cNvSpPr/>
          <p:nvPr/>
        </p:nvSpPr>
        <p:spPr>
          <a:xfrm>
            <a:off x="224328" y="953952"/>
            <a:ext cx="5732523" cy="81915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</a:rPr>
              <a:t>广度优先搜索代码示例（基于</a:t>
            </a:r>
            <a:r>
              <a:rPr lang="en-US" altLang="zh-CN" sz="2400" dirty="0">
                <a:solidFill>
                  <a:schemeClr val="bg1"/>
                </a:solidFill>
              </a:rPr>
              <a:t>Python</a:t>
            </a:r>
            <a:r>
              <a:rPr lang="zh-CN" altLang="en-US" sz="2400" dirty="0">
                <a:solidFill>
                  <a:schemeClr val="bg1"/>
                </a:solidFill>
              </a:rPr>
              <a:t>）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矩形: 圆角 13"/>
          <p:cNvSpPr/>
          <p:nvPr/>
        </p:nvSpPr>
        <p:spPr>
          <a:xfrm>
            <a:off x="224328" y="1974370"/>
            <a:ext cx="9512326" cy="819150"/>
          </a:xfrm>
          <a:prstGeom prst="roundRect">
            <a:avLst/>
          </a:prstGeom>
          <a:solidFill>
            <a:schemeClr val="tx1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networkx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networkx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库来构建节点图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queue import 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PriorityQueue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图来构建寻找节点的队列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: 圆角 13"/>
          <p:cNvSpPr/>
          <p:nvPr/>
        </p:nvSpPr>
        <p:spPr>
          <a:xfrm>
            <a:off x="224327" y="3118763"/>
            <a:ext cx="11901412" cy="3507323"/>
          </a:xfrm>
          <a:prstGeom prst="roundRect">
            <a:avLst/>
          </a:prstGeom>
          <a:solidFill>
            <a:schemeClr val="tx1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构建城市信息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city_data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'Arad': [('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Zerind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75), ('Sibiu', 140), ('Timisoara', 118)],'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Zerind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[('Arad', 75), ('Oradea', 71)],'Sibiu': [('Arad', 140), ('Oradea', 151), ('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Fagaras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99), ('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Rimnicu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80)], 'Timisoara': [('Arad', 118), ('Lugoj', 111)],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'Bucharest': [('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Fagaras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211), ('Pitesti', 101), ('Giurgiu', 90), ('Urziceni', 85)],'Urziceni': [('Bucharest', 85), 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(‘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Hirsova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98), (‘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Vaslui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142)], 'Craiova': [('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Drobeta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120), ('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Rimnicu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146), ('Pitesti', 138)],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Drobeta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[('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Mehadia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75), ('Craiova', 120)],'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Eforie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[('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Hirsova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86)],'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Fagaras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[('Sibiu', 99), ('Bucharest', 211)],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'Giurgiu': [('Bucharest', 90)],'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Hirsova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[('Urziceni', 98), ('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Eforie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86)],'Iasi': [('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Vaslui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92), ('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Neamt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87)],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'Lugoj': [('Timisoara', 111), ('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Mehadia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70)],'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Mehadia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[('Lugoj', 70), ('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Drobeta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75)],'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Neamt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[('Iasi', 87)],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'Oradea': [('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Zerind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71), ('Sibiu', 151)],'Pitesti': [('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Rimnicu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97), ('Bucharest', 101), ('Craiova', 138)],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Rimnicu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[('Sibiu', 80), ('Pitesti', 97), ('Craiova', 146)],'Sibiu': [('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Rimnicu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80), ('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Fagaras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99), ('Arad', 140), ('Oradea', 151)],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'Timisoara': [('Lugoj', 111), ('Arad', 118)],'Urziceni': [('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Vaslui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142), ('Bucharest', 85), ('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Hirsova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98)],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Vaslui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[('Iasi', 92), ('Urziceni', 142)],'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Zerind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[('Oradea', 71), ('Arad', 75)],}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" grpId="0" bldLvl="0" animBg="1"/>
      <p:bldP spid="6" grpId="0" bldLvl="0" animBg="1"/>
      <p:bldP spid="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代码示例</a:t>
            </a:r>
            <a:endParaRPr lang="zh-CN" altLang="en-US" sz="4400" dirty="0"/>
          </a:p>
        </p:txBody>
      </p:sp>
      <p:sp>
        <p:nvSpPr>
          <p:cNvPr id="7" name="矩形: 圆角 13"/>
          <p:cNvSpPr/>
          <p:nvPr/>
        </p:nvSpPr>
        <p:spPr>
          <a:xfrm>
            <a:off x="1760924" y="844004"/>
            <a:ext cx="3169079" cy="5948511"/>
          </a:xfrm>
          <a:prstGeom prst="roundRect">
            <a:avLst/>
          </a:prstGeom>
          <a:solidFill>
            <a:schemeClr val="tx1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</a:rPr>
              <a:t># </a:t>
            </a:r>
            <a:r>
              <a:rPr lang="zh-CN" altLang="en-US" sz="1600" dirty="0">
                <a:solidFill>
                  <a:schemeClr val="bg1"/>
                </a:solidFill>
              </a:rPr>
              <a:t>构建城市位置坐标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 err="1">
                <a:solidFill>
                  <a:schemeClr val="bg1"/>
                </a:solidFill>
              </a:rPr>
              <a:t>city_coordinates</a:t>
            </a:r>
            <a:r>
              <a:rPr lang="en-US" altLang="zh-CN" sz="1600" dirty="0">
                <a:solidFill>
                  <a:schemeClr val="bg1"/>
                </a:solidFill>
              </a:rPr>
              <a:t> = {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'Arad': (91, 492),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'Bucharest': (400, 327),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'Craiova': (253, 288),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'</a:t>
            </a:r>
            <a:r>
              <a:rPr lang="en-US" altLang="zh-CN" sz="1600" dirty="0" err="1">
                <a:solidFill>
                  <a:schemeClr val="bg1"/>
                </a:solidFill>
              </a:rPr>
              <a:t>Drobeta</a:t>
            </a:r>
            <a:r>
              <a:rPr lang="en-US" altLang="zh-CN" sz="1600" dirty="0">
                <a:solidFill>
                  <a:schemeClr val="bg1"/>
                </a:solidFill>
              </a:rPr>
              <a:t>': (165, 299),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'</a:t>
            </a:r>
            <a:r>
              <a:rPr lang="en-US" altLang="zh-CN" sz="1600" dirty="0" err="1">
                <a:solidFill>
                  <a:schemeClr val="bg1"/>
                </a:solidFill>
              </a:rPr>
              <a:t>Eforie</a:t>
            </a:r>
            <a:r>
              <a:rPr lang="en-US" altLang="zh-CN" sz="1600" dirty="0">
                <a:solidFill>
                  <a:schemeClr val="bg1"/>
                </a:solidFill>
              </a:rPr>
              <a:t>': (562, 293),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'</a:t>
            </a:r>
            <a:r>
              <a:rPr lang="en-US" altLang="zh-CN" sz="1600" dirty="0" err="1">
                <a:solidFill>
                  <a:schemeClr val="bg1"/>
                </a:solidFill>
              </a:rPr>
              <a:t>Fagaras</a:t>
            </a:r>
            <a:r>
              <a:rPr lang="en-US" altLang="zh-CN" sz="1600" dirty="0">
                <a:solidFill>
                  <a:schemeClr val="bg1"/>
                </a:solidFill>
              </a:rPr>
              <a:t>': (305, 449),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'Giurgiu': (375, 270),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'</a:t>
            </a:r>
            <a:r>
              <a:rPr lang="en-US" altLang="zh-CN" sz="1600" dirty="0" err="1">
                <a:solidFill>
                  <a:schemeClr val="bg1"/>
                </a:solidFill>
              </a:rPr>
              <a:t>Hirsova</a:t>
            </a:r>
            <a:r>
              <a:rPr lang="en-US" altLang="zh-CN" sz="1600" dirty="0">
                <a:solidFill>
                  <a:schemeClr val="bg1"/>
                </a:solidFill>
              </a:rPr>
              <a:t>': (534, 350),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'Iasi': (473, 506),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'Lugoj': (165, 379),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'</a:t>
            </a:r>
            <a:r>
              <a:rPr lang="en-US" altLang="zh-CN" sz="1600" dirty="0" err="1">
                <a:solidFill>
                  <a:schemeClr val="bg1"/>
                </a:solidFill>
              </a:rPr>
              <a:t>Mehadia</a:t>
            </a:r>
            <a:r>
              <a:rPr lang="en-US" altLang="zh-CN" sz="1600" dirty="0">
                <a:solidFill>
                  <a:schemeClr val="bg1"/>
                </a:solidFill>
              </a:rPr>
              <a:t>': (168, 339),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'</a:t>
            </a:r>
            <a:r>
              <a:rPr lang="en-US" altLang="zh-CN" sz="1600" dirty="0" err="1">
                <a:solidFill>
                  <a:schemeClr val="bg1"/>
                </a:solidFill>
              </a:rPr>
              <a:t>Neamt</a:t>
            </a:r>
            <a:r>
              <a:rPr lang="en-US" altLang="zh-CN" sz="1600" dirty="0">
                <a:solidFill>
                  <a:schemeClr val="bg1"/>
                </a:solidFill>
              </a:rPr>
              <a:t>': (406, 537),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'Oradea': (131, 571),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'Pitesti': (320, 368),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'</a:t>
            </a:r>
            <a:r>
              <a:rPr lang="en-US" altLang="zh-CN" sz="1600" dirty="0" err="1">
                <a:solidFill>
                  <a:schemeClr val="bg1"/>
                </a:solidFill>
              </a:rPr>
              <a:t>Rimnicu</a:t>
            </a:r>
            <a:r>
              <a:rPr lang="en-US" altLang="zh-CN" sz="1600" dirty="0">
                <a:solidFill>
                  <a:schemeClr val="bg1"/>
                </a:solidFill>
              </a:rPr>
              <a:t>': (233, 410),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'Sibiu': (207, 457),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'Timisoara': (94, 410),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'Urziceni': (456, 350),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'</a:t>
            </a:r>
            <a:r>
              <a:rPr lang="en-US" altLang="zh-CN" sz="1600" dirty="0" err="1">
                <a:solidFill>
                  <a:schemeClr val="bg1"/>
                </a:solidFill>
              </a:rPr>
              <a:t>Vaslui</a:t>
            </a:r>
            <a:r>
              <a:rPr lang="en-US" altLang="zh-CN" sz="1600" dirty="0">
                <a:solidFill>
                  <a:schemeClr val="bg1"/>
                </a:solidFill>
              </a:rPr>
              <a:t>': (509, 444),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'</a:t>
            </a:r>
            <a:r>
              <a:rPr lang="en-US" altLang="zh-CN" sz="1600" dirty="0" err="1">
                <a:solidFill>
                  <a:schemeClr val="bg1"/>
                </a:solidFill>
              </a:rPr>
              <a:t>Zerind</a:t>
            </a:r>
            <a:r>
              <a:rPr lang="en-US" altLang="zh-CN" sz="1600" dirty="0">
                <a:solidFill>
                  <a:schemeClr val="bg1"/>
                </a:solidFill>
              </a:rPr>
              <a:t>': (108, 531),}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4" name="矩形: 圆角 13"/>
          <p:cNvSpPr/>
          <p:nvPr/>
        </p:nvSpPr>
        <p:spPr>
          <a:xfrm>
            <a:off x="5150721" y="2568863"/>
            <a:ext cx="6811233" cy="2544365"/>
          </a:xfrm>
          <a:prstGeom prst="roundRect">
            <a:avLst/>
          </a:prstGeom>
          <a:solidFill>
            <a:schemeClr val="tx1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创建图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= 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nx.Graph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添加城市节点和边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city, connections in 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city_data.items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G.add_node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(city, pos=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city_coordinates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[city])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for connection, weight in connections: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G.add_edge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(city, connection, weight=weight)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 bldLvl="0" animBg="1"/>
      <p:bldP spid="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代码示例</a:t>
            </a:r>
            <a:endParaRPr lang="zh-CN" altLang="en-US" sz="4400" dirty="0"/>
          </a:p>
        </p:txBody>
      </p:sp>
      <p:sp>
        <p:nvSpPr>
          <p:cNvPr id="8" name="矩形: 圆角 13"/>
          <p:cNvSpPr/>
          <p:nvPr/>
        </p:nvSpPr>
        <p:spPr>
          <a:xfrm>
            <a:off x="647457" y="1047234"/>
            <a:ext cx="10409426" cy="5427138"/>
          </a:xfrm>
          <a:prstGeom prst="roundRect">
            <a:avLst/>
          </a:prstGeom>
          <a:solidFill>
            <a:schemeClr val="tx1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广度优先搜索算法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bfs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(graph, start, goal):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queue = [(start, [start])]   # 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队列，先进先出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nodes_expanded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    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while queue: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nodes_expanded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+= 1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(current, path) = queue.pop(0)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for 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next_city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set(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graph.neighbors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(current)) - set(path):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if 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next_city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goal: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total_cost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sum(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graph.get_edge_data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(path[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 path[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+ 1])['weight'] for 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range(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(path) - 1))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return {'path': path, '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nodes_expanded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nodes_expanded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'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total_cost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total_cost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else: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queue.append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next_city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path + [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next_city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]))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= 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bfs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(G, 'Arad', 'Bucharest’)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经过的节点数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:", result['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nodes_expanded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’])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路径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:", result['path’])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总代价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:", result['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total_cost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'])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" grpId="0" bldLvl="0" animBg="1"/>
    </p:bldLst>
  </p:timing>
</p:sld>
</file>

<file path=ppt/tags/tag1.xml><?xml version="1.0" encoding="utf-8"?>
<p:tagLst xmlns:p="http://schemas.openxmlformats.org/presentationml/2006/main">
  <p:tag name="commondata" val="eyJoZGlkIjoiN2M0NTVhZWE3MzJhMDQ1ODIxODkyZTA5ZDg5NzAzZD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3506</Words>
  <Application>WPS 演示</Application>
  <PresentationFormat>宽屏</PresentationFormat>
  <Paragraphs>133</Paragraphs>
  <Slides>11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Times New Roman</vt:lpstr>
      <vt:lpstr>等线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Administrator</cp:lastModifiedBy>
  <cp:revision>30</cp:revision>
  <dcterms:created xsi:type="dcterms:W3CDTF">2021-04-15T00:45:00Z</dcterms:created>
  <dcterms:modified xsi:type="dcterms:W3CDTF">2024-11-14T06:19:43Z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3A3F0A4DCF2B4AD78E539D57B3D730F4</vt:lpwstr>
  </property>
  <property fmtid="{D5CDD505-2E9C-101B-9397-08002B2CF9AE}" pid="3" name="KSOProductBuildVer">
    <vt:lpwstr>2052-12.1.0.16929</vt:lpwstr>
  </property>
</Properties>
</file>