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0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D9"/>
    <a:srgbClr val="FFCCCC"/>
    <a:srgbClr val="FADDCA"/>
    <a:srgbClr val="FBE5D6"/>
    <a:srgbClr val="FFF9DD"/>
    <a:srgbClr val="FF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AA0B41-2633-4570-8C3C-AB87D883DDEC}"/>
              </a:ext>
            </a:extLst>
          </p:cNvPr>
          <p:cNvSpPr/>
          <p:nvPr userDrawn="1"/>
        </p:nvSpPr>
        <p:spPr>
          <a:xfrm>
            <a:off x="1068636" y="3722011"/>
            <a:ext cx="10014333" cy="3489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F28C92-98C5-4E18-82BC-DC8350750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8636" y="2344176"/>
            <a:ext cx="7990901" cy="136167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3CEF11-A0D4-409C-8855-73800E40A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8636" y="3705850"/>
            <a:ext cx="8024605" cy="34896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8AB6A9-ED16-4139-B4C4-620E9D49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A1EC-8320-433F-A43C-FAB3C99A12E0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AC3161-D0FD-4919-BF53-0ED0A17A3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48CED-87E6-49F7-B044-71C0A78F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37B7F-63B4-4CE0-97D6-4E03DB0FBD7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B1474F1-E8AD-4597-AEE3-61F86F02762F}"/>
              </a:ext>
            </a:extLst>
          </p:cNvPr>
          <p:cNvGrpSpPr/>
          <p:nvPr userDrawn="1"/>
        </p:nvGrpSpPr>
        <p:grpSpPr>
          <a:xfrm>
            <a:off x="9093241" y="1609799"/>
            <a:ext cx="1574363" cy="2402576"/>
            <a:chOff x="3877937" y="512120"/>
            <a:chExt cx="4564329" cy="696544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D98B829-714F-4DFF-9599-B56B997CF9BE}"/>
                </a:ext>
              </a:extLst>
            </p:cNvPr>
            <p:cNvGrpSpPr/>
            <p:nvPr userDrawn="1"/>
          </p:nvGrpSpPr>
          <p:grpSpPr>
            <a:xfrm>
              <a:off x="3877937" y="512120"/>
              <a:ext cx="4564329" cy="6965449"/>
              <a:chOff x="9059537" y="1600200"/>
              <a:chExt cx="1608463" cy="2454614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D324587A-B0B4-4F82-AED4-671D76F5F849}"/>
                  </a:ext>
                </a:extLst>
              </p:cNvPr>
              <p:cNvSpPr/>
              <p:nvPr userDrawn="1"/>
            </p:nvSpPr>
            <p:spPr>
              <a:xfrm>
                <a:off x="9059537" y="1600200"/>
                <a:ext cx="1608463" cy="2454614"/>
              </a:xfrm>
              <a:prstGeom prst="roundRect">
                <a:avLst>
                  <a:gd name="adj" fmla="val 13469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none"/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4C62EA98-F490-40C9-8880-86D5F4FC20B2}"/>
                  </a:ext>
                </a:extLst>
              </p:cNvPr>
              <p:cNvSpPr/>
              <p:nvPr userDrawn="1"/>
            </p:nvSpPr>
            <p:spPr>
              <a:xfrm>
                <a:off x="9126946" y="1690379"/>
                <a:ext cx="1473645" cy="2209469"/>
              </a:xfrm>
              <a:prstGeom prst="roundRect">
                <a:avLst>
                  <a:gd name="adj" fmla="val 13469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none" dirty="0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EE5BEADC-C2A5-4257-910B-5F039C1BF2D2}"/>
                  </a:ext>
                </a:extLst>
              </p:cNvPr>
              <p:cNvSpPr/>
              <p:nvPr userDrawn="1"/>
            </p:nvSpPr>
            <p:spPr>
              <a:xfrm>
                <a:off x="9802983" y="3921311"/>
                <a:ext cx="121570" cy="121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none"/>
              </a:p>
            </p:txBody>
          </p:sp>
        </p:grp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C9253192-A4F9-4AA5-9774-217CD33CEDB2}"/>
                </a:ext>
              </a:extLst>
            </p:cNvPr>
            <p:cNvSpPr/>
            <p:nvPr userDrawn="1"/>
          </p:nvSpPr>
          <p:spPr>
            <a:xfrm>
              <a:off x="5464365" y="585931"/>
              <a:ext cx="1422847" cy="121185"/>
            </a:xfrm>
            <a:prstGeom prst="roundRect">
              <a:avLst>
                <a:gd name="adj" fmla="val 40898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4859897-A259-4F74-984A-38B3EBF02BBE}"/>
                </a:ext>
              </a:extLst>
            </p:cNvPr>
            <p:cNvSpPr/>
            <p:nvPr userDrawn="1"/>
          </p:nvSpPr>
          <p:spPr>
            <a:xfrm>
              <a:off x="7095614" y="562732"/>
              <a:ext cx="176270" cy="17627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162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0C39CC4-A79D-443C-8069-C80D4E2B685B}"/>
              </a:ext>
            </a:extLst>
          </p:cNvPr>
          <p:cNvGrpSpPr/>
          <p:nvPr userDrawn="1"/>
        </p:nvGrpSpPr>
        <p:grpSpPr>
          <a:xfrm>
            <a:off x="1348921" y="12700"/>
            <a:ext cx="9494157" cy="6858000"/>
            <a:chOff x="1458686" y="0"/>
            <a:chExt cx="9274628" cy="6858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B3A5786-61D9-4AF2-9BBD-97C77317F850}"/>
                </a:ext>
              </a:extLst>
            </p:cNvPr>
            <p:cNvSpPr/>
            <p:nvPr userDrawn="1"/>
          </p:nvSpPr>
          <p:spPr>
            <a:xfrm>
              <a:off x="1458686" y="0"/>
              <a:ext cx="9274628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Tx/>
                <a:buBlip>
                  <a:blip r:embed="rId2"/>
                </a:buBlip>
              </a:pPr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3283158-903F-441C-9644-43BE693954D7}"/>
                </a:ext>
              </a:extLst>
            </p:cNvPr>
            <p:cNvSpPr/>
            <p:nvPr userDrawn="1"/>
          </p:nvSpPr>
          <p:spPr>
            <a:xfrm>
              <a:off x="1923802" y="0"/>
              <a:ext cx="8344395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Tx/>
                <a:buBlip>
                  <a:blip r:embed="rId2"/>
                </a:buBlip>
              </a:pPr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8FB5515-6636-4FA9-A023-39F9ADF0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802" y="136526"/>
            <a:ext cx="8344395" cy="908504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9314FD-0C89-49E0-848C-AFE021D33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146" y="1181556"/>
            <a:ext cx="7987705" cy="5539918"/>
          </a:xfrm>
        </p:spPr>
        <p:txBody>
          <a:bodyPr/>
          <a:lstStyle>
            <a:lvl1pPr marL="457200" indent="-4572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800100" indent="-3429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1257300" indent="-3429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1657350" indent="-2857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2114550" indent="-2857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7459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01E332E-BF94-4E55-BB33-5AFC8EDB3BC9}"/>
              </a:ext>
            </a:extLst>
          </p:cNvPr>
          <p:cNvGrpSpPr/>
          <p:nvPr userDrawn="1"/>
        </p:nvGrpSpPr>
        <p:grpSpPr>
          <a:xfrm>
            <a:off x="1250043" y="0"/>
            <a:ext cx="9691914" cy="6858000"/>
            <a:chOff x="1458686" y="0"/>
            <a:chExt cx="9274628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B150248-EC78-4F77-A731-3EA773EADE6A}"/>
                </a:ext>
              </a:extLst>
            </p:cNvPr>
            <p:cNvSpPr/>
            <p:nvPr userDrawn="1"/>
          </p:nvSpPr>
          <p:spPr>
            <a:xfrm>
              <a:off x="1458686" y="0"/>
              <a:ext cx="9274628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Tx/>
                <a:buBlip>
                  <a:blip r:embed="rId2"/>
                </a:buBlip>
              </a:pPr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F3B9733-1528-44C6-AB37-AF05920F2FAC}"/>
                </a:ext>
              </a:extLst>
            </p:cNvPr>
            <p:cNvSpPr/>
            <p:nvPr userDrawn="1"/>
          </p:nvSpPr>
          <p:spPr>
            <a:xfrm>
              <a:off x="1923802" y="0"/>
              <a:ext cx="8344395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Tx/>
                <a:buBlip>
                  <a:blip r:embed="rId2"/>
                </a:buBlip>
              </a:pPr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8FB5515-6636-4FA9-A023-39F9ADF0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086" y="18255"/>
            <a:ext cx="8719828" cy="858045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9314FD-0C89-49E0-848C-AFE021D33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086" y="1003300"/>
            <a:ext cx="8719828" cy="583644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0160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A2380E-08A9-4F6D-9FDC-0DE67A1F0A20}"/>
              </a:ext>
            </a:extLst>
          </p:cNvPr>
          <p:cNvGrpSpPr/>
          <p:nvPr userDrawn="1"/>
        </p:nvGrpSpPr>
        <p:grpSpPr>
          <a:xfrm>
            <a:off x="0" y="182562"/>
            <a:ext cx="12192000" cy="6492875"/>
            <a:chOff x="241300" y="365125"/>
            <a:chExt cx="11595100" cy="612775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CC4CA3F-7A30-47EF-BE6D-CEAFDDA7E011}"/>
                </a:ext>
              </a:extLst>
            </p:cNvPr>
            <p:cNvGrpSpPr/>
            <p:nvPr userDrawn="1"/>
          </p:nvGrpSpPr>
          <p:grpSpPr>
            <a:xfrm>
              <a:off x="241300" y="365125"/>
              <a:ext cx="11595100" cy="6127750"/>
              <a:chOff x="241300" y="365125"/>
              <a:chExt cx="11595100" cy="6127750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980E12D2-8A9C-47D7-BC54-D378CB38AF2D}"/>
                  </a:ext>
                </a:extLst>
              </p:cNvPr>
              <p:cNvSpPr/>
              <p:nvPr userDrawn="1"/>
            </p:nvSpPr>
            <p:spPr>
              <a:xfrm>
                <a:off x="241300" y="365125"/>
                <a:ext cx="11595100" cy="61277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79AA6FBE-D983-4FC5-BAB1-C78D2477E10B}"/>
                  </a:ext>
                </a:extLst>
              </p:cNvPr>
              <p:cNvSpPr/>
              <p:nvPr userDrawn="1"/>
            </p:nvSpPr>
            <p:spPr>
              <a:xfrm>
                <a:off x="622300" y="547687"/>
                <a:ext cx="10515600" cy="5762625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48C25C9-3FB8-4EAB-855F-2BA55A56AE0B}"/>
                </a:ext>
              </a:extLst>
            </p:cNvPr>
            <p:cNvSpPr/>
            <p:nvPr userDrawn="1"/>
          </p:nvSpPr>
          <p:spPr>
            <a:xfrm>
              <a:off x="11220449" y="3187698"/>
              <a:ext cx="482601" cy="48260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2155CB6-1C16-4C85-8012-EA34B1C9D82D}"/>
                </a:ext>
              </a:extLst>
            </p:cNvPr>
            <p:cNvSpPr/>
            <p:nvPr userDrawn="1"/>
          </p:nvSpPr>
          <p:spPr>
            <a:xfrm rot="5400000">
              <a:off x="-377824" y="3111498"/>
              <a:ext cx="1612900" cy="1524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DE592F3-D903-48AA-AB61-9888862DB9F6}"/>
                </a:ext>
              </a:extLst>
            </p:cNvPr>
            <p:cNvSpPr/>
            <p:nvPr userDrawn="1"/>
          </p:nvSpPr>
          <p:spPr>
            <a:xfrm>
              <a:off x="352426" y="2057398"/>
              <a:ext cx="190500" cy="1905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8FB5515-6636-4FA9-A023-39F9ADF0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9314FD-0C89-49E0-848C-AFE021D33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287463"/>
            <a:ext cx="10795000" cy="48895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6421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3CF4C44E-54FE-4DF6-B16B-6DF1AF6D75B3}"/>
              </a:ext>
            </a:extLst>
          </p:cNvPr>
          <p:cNvGrpSpPr/>
          <p:nvPr userDrawn="1"/>
        </p:nvGrpSpPr>
        <p:grpSpPr>
          <a:xfrm>
            <a:off x="8912039" y="1627741"/>
            <a:ext cx="3943010" cy="4176030"/>
            <a:chOff x="8912039" y="1627741"/>
            <a:chExt cx="3943010" cy="4176030"/>
          </a:xfrm>
        </p:grpSpPr>
        <p:sp>
          <p:nvSpPr>
            <p:cNvPr id="20" name="순서도: 지연 19">
              <a:extLst>
                <a:ext uri="{FF2B5EF4-FFF2-40B4-BE49-F238E27FC236}">
                  <a16:creationId xmlns:a16="http://schemas.microsoft.com/office/drawing/2014/main" id="{CDD92D9E-EADE-485D-B2C8-4C1D41F3B586}"/>
                </a:ext>
              </a:extLst>
            </p:cNvPr>
            <p:cNvSpPr/>
            <p:nvPr userDrawn="1"/>
          </p:nvSpPr>
          <p:spPr>
            <a:xfrm>
              <a:off x="8912039" y="1627741"/>
              <a:ext cx="2883416" cy="3792558"/>
            </a:xfrm>
            <a:custGeom>
              <a:avLst/>
              <a:gdLst>
                <a:gd name="connsiteX0" fmla="*/ 0 w 2817254"/>
                <a:gd name="connsiteY0" fmla="*/ 0 h 3792558"/>
                <a:gd name="connsiteX1" fmla="*/ 1408627 w 2817254"/>
                <a:gd name="connsiteY1" fmla="*/ 0 h 3792558"/>
                <a:gd name="connsiteX2" fmla="*/ 2817254 w 2817254"/>
                <a:gd name="connsiteY2" fmla="*/ 1896279 h 3792558"/>
                <a:gd name="connsiteX3" fmla="*/ 1408627 w 2817254"/>
                <a:gd name="connsiteY3" fmla="*/ 3792558 h 3792558"/>
                <a:gd name="connsiteX4" fmla="*/ 0 w 2817254"/>
                <a:gd name="connsiteY4" fmla="*/ 3792558 h 3792558"/>
                <a:gd name="connsiteX5" fmla="*/ 0 w 2817254"/>
                <a:gd name="connsiteY5" fmla="*/ 0 h 3792558"/>
                <a:gd name="connsiteX0" fmla="*/ 0 w 2883355"/>
                <a:gd name="connsiteY0" fmla="*/ 0 h 3792558"/>
                <a:gd name="connsiteX1" fmla="*/ 1408627 w 2883355"/>
                <a:gd name="connsiteY1" fmla="*/ 0 h 3792558"/>
                <a:gd name="connsiteX2" fmla="*/ 2883355 w 2883355"/>
                <a:gd name="connsiteY2" fmla="*/ 2028481 h 3792558"/>
                <a:gd name="connsiteX3" fmla="*/ 1408627 w 2883355"/>
                <a:gd name="connsiteY3" fmla="*/ 3792558 h 3792558"/>
                <a:gd name="connsiteX4" fmla="*/ 0 w 2883355"/>
                <a:gd name="connsiteY4" fmla="*/ 3792558 h 3792558"/>
                <a:gd name="connsiteX5" fmla="*/ 0 w 2883355"/>
                <a:gd name="connsiteY5" fmla="*/ 0 h 3792558"/>
                <a:gd name="connsiteX0" fmla="*/ 0 w 2933490"/>
                <a:gd name="connsiteY0" fmla="*/ 0 h 3792558"/>
                <a:gd name="connsiteX1" fmla="*/ 1408627 w 2933490"/>
                <a:gd name="connsiteY1" fmla="*/ 0 h 3792558"/>
                <a:gd name="connsiteX2" fmla="*/ 2883355 w 2933490"/>
                <a:gd name="connsiteY2" fmla="*/ 2028481 h 3792558"/>
                <a:gd name="connsiteX3" fmla="*/ 2479403 w 2933490"/>
                <a:gd name="connsiteY3" fmla="*/ 3539170 h 3792558"/>
                <a:gd name="connsiteX4" fmla="*/ 1408627 w 2933490"/>
                <a:gd name="connsiteY4" fmla="*/ 3792558 h 3792558"/>
                <a:gd name="connsiteX5" fmla="*/ 0 w 2933490"/>
                <a:gd name="connsiteY5" fmla="*/ 3792558 h 3792558"/>
                <a:gd name="connsiteX6" fmla="*/ 0 w 2933490"/>
                <a:gd name="connsiteY6" fmla="*/ 0 h 3792558"/>
                <a:gd name="connsiteX0" fmla="*/ 0 w 2883416"/>
                <a:gd name="connsiteY0" fmla="*/ 0 h 3792558"/>
                <a:gd name="connsiteX1" fmla="*/ 1408627 w 2883416"/>
                <a:gd name="connsiteY1" fmla="*/ 0 h 3792558"/>
                <a:gd name="connsiteX2" fmla="*/ 2457368 w 2883416"/>
                <a:gd name="connsiteY2" fmla="*/ 608683 h 3792558"/>
                <a:gd name="connsiteX3" fmla="*/ 2883355 w 2883416"/>
                <a:gd name="connsiteY3" fmla="*/ 2028481 h 3792558"/>
                <a:gd name="connsiteX4" fmla="*/ 2479403 w 2883416"/>
                <a:gd name="connsiteY4" fmla="*/ 3539170 h 3792558"/>
                <a:gd name="connsiteX5" fmla="*/ 1408627 w 2883416"/>
                <a:gd name="connsiteY5" fmla="*/ 3792558 h 3792558"/>
                <a:gd name="connsiteX6" fmla="*/ 0 w 2883416"/>
                <a:gd name="connsiteY6" fmla="*/ 3792558 h 3792558"/>
                <a:gd name="connsiteX7" fmla="*/ 0 w 2883416"/>
                <a:gd name="connsiteY7" fmla="*/ 0 h 3792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83416" h="3792558">
                  <a:moveTo>
                    <a:pt x="0" y="0"/>
                  </a:moveTo>
                  <a:lnTo>
                    <a:pt x="1408627" y="0"/>
                  </a:lnTo>
                  <a:cubicBezTo>
                    <a:pt x="1825533" y="173057"/>
                    <a:pt x="2211580" y="270603"/>
                    <a:pt x="2457368" y="608683"/>
                  </a:cubicBezTo>
                  <a:cubicBezTo>
                    <a:pt x="2703156" y="946763"/>
                    <a:pt x="2879683" y="1540067"/>
                    <a:pt x="2883355" y="2028481"/>
                  </a:cubicBezTo>
                  <a:cubicBezTo>
                    <a:pt x="2887028" y="2516896"/>
                    <a:pt x="2725191" y="3245157"/>
                    <a:pt x="2479403" y="3539170"/>
                  </a:cubicBezTo>
                  <a:cubicBezTo>
                    <a:pt x="2233615" y="3833183"/>
                    <a:pt x="1845731" y="3660355"/>
                    <a:pt x="1408627" y="3792558"/>
                  </a:cubicBezTo>
                  <a:lnTo>
                    <a:pt x="0" y="3792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BE5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평행 사변형 20">
              <a:extLst>
                <a:ext uri="{FF2B5EF4-FFF2-40B4-BE49-F238E27FC236}">
                  <a16:creationId xmlns:a16="http://schemas.microsoft.com/office/drawing/2014/main" id="{A05E102B-4B54-4C06-B5CC-FEBC7B7C709C}"/>
                </a:ext>
              </a:extLst>
            </p:cNvPr>
            <p:cNvSpPr/>
            <p:nvPr userDrawn="1"/>
          </p:nvSpPr>
          <p:spPr>
            <a:xfrm rot="6700795">
              <a:off x="10474823" y="4033399"/>
              <a:ext cx="2123903" cy="746789"/>
            </a:xfrm>
            <a:custGeom>
              <a:avLst/>
              <a:gdLst>
                <a:gd name="connsiteX0" fmla="*/ 0 w 2116822"/>
                <a:gd name="connsiteY0" fmla="*/ 735218 h 735218"/>
                <a:gd name="connsiteX1" fmla="*/ 183805 w 2116822"/>
                <a:gd name="connsiteY1" fmla="*/ 0 h 735218"/>
                <a:gd name="connsiteX2" fmla="*/ 2116822 w 2116822"/>
                <a:gd name="connsiteY2" fmla="*/ 0 h 735218"/>
                <a:gd name="connsiteX3" fmla="*/ 1933018 w 2116822"/>
                <a:gd name="connsiteY3" fmla="*/ 735218 h 735218"/>
                <a:gd name="connsiteX4" fmla="*/ 0 w 2116822"/>
                <a:gd name="connsiteY4" fmla="*/ 735218 h 735218"/>
                <a:gd name="connsiteX0" fmla="*/ 0 w 2123903"/>
                <a:gd name="connsiteY0" fmla="*/ 738033 h 738033"/>
                <a:gd name="connsiteX1" fmla="*/ 190886 w 2123903"/>
                <a:gd name="connsiteY1" fmla="*/ 0 h 738033"/>
                <a:gd name="connsiteX2" fmla="*/ 2123903 w 2123903"/>
                <a:gd name="connsiteY2" fmla="*/ 0 h 738033"/>
                <a:gd name="connsiteX3" fmla="*/ 1940099 w 2123903"/>
                <a:gd name="connsiteY3" fmla="*/ 735218 h 738033"/>
                <a:gd name="connsiteX4" fmla="*/ 0 w 2123903"/>
                <a:gd name="connsiteY4" fmla="*/ 738033 h 738033"/>
                <a:gd name="connsiteX0" fmla="*/ 31595 w 2155498"/>
                <a:gd name="connsiteY0" fmla="*/ 738033 h 738033"/>
                <a:gd name="connsiteX1" fmla="*/ 222481 w 2155498"/>
                <a:gd name="connsiteY1" fmla="*/ 0 h 738033"/>
                <a:gd name="connsiteX2" fmla="*/ 2155498 w 2155498"/>
                <a:gd name="connsiteY2" fmla="*/ 0 h 738033"/>
                <a:gd name="connsiteX3" fmla="*/ 1971694 w 2155498"/>
                <a:gd name="connsiteY3" fmla="*/ 735218 h 738033"/>
                <a:gd name="connsiteX4" fmla="*/ 31595 w 2155498"/>
                <a:gd name="connsiteY4" fmla="*/ 738033 h 738033"/>
                <a:gd name="connsiteX0" fmla="*/ 0 w 2123903"/>
                <a:gd name="connsiteY0" fmla="*/ 738033 h 746789"/>
                <a:gd name="connsiteX1" fmla="*/ 190886 w 2123903"/>
                <a:gd name="connsiteY1" fmla="*/ 0 h 746789"/>
                <a:gd name="connsiteX2" fmla="*/ 2123903 w 2123903"/>
                <a:gd name="connsiteY2" fmla="*/ 0 h 746789"/>
                <a:gd name="connsiteX3" fmla="*/ 1940099 w 2123903"/>
                <a:gd name="connsiteY3" fmla="*/ 735218 h 746789"/>
                <a:gd name="connsiteX4" fmla="*/ 0 w 2123903"/>
                <a:gd name="connsiteY4" fmla="*/ 738033 h 746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3903" h="746789">
                  <a:moveTo>
                    <a:pt x="0" y="738033"/>
                  </a:moveTo>
                  <a:cubicBezTo>
                    <a:pt x="113863" y="824655"/>
                    <a:pt x="127257" y="246011"/>
                    <a:pt x="190886" y="0"/>
                  </a:cubicBezTo>
                  <a:lnTo>
                    <a:pt x="2123903" y="0"/>
                  </a:lnTo>
                  <a:lnTo>
                    <a:pt x="1940099" y="735218"/>
                  </a:lnTo>
                  <a:lnTo>
                    <a:pt x="0" y="73803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F5FFA56F-228A-4670-AC0E-D794EFC282AC}"/>
                </a:ext>
              </a:extLst>
            </p:cNvPr>
            <p:cNvSpPr/>
            <p:nvPr userDrawn="1"/>
          </p:nvSpPr>
          <p:spPr>
            <a:xfrm rot="2071387">
              <a:off x="11498869" y="3904579"/>
              <a:ext cx="1356180" cy="1899192"/>
            </a:xfrm>
            <a:custGeom>
              <a:avLst/>
              <a:gdLst>
                <a:gd name="connsiteX0" fmla="*/ 0 w 1326349"/>
                <a:gd name="connsiteY0" fmla="*/ 1884278 h 1884278"/>
                <a:gd name="connsiteX1" fmla="*/ 0 w 1326349"/>
                <a:gd name="connsiteY1" fmla="*/ 0 h 1884278"/>
                <a:gd name="connsiteX2" fmla="*/ 1326349 w 1326349"/>
                <a:gd name="connsiteY2" fmla="*/ 1884278 h 1884278"/>
                <a:gd name="connsiteX3" fmla="*/ 0 w 1326349"/>
                <a:gd name="connsiteY3" fmla="*/ 1884278 h 1884278"/>
                <a:gd name="connsiteX0" fmla="*/ 0 w 1326349"/>
                <a:gd name="connsiteY0" fmla="*/ 1899192 h 1899192"/>
                <a:gd name="connsiteX1" fmla="*/ 8238 w 1326349"/>
                <a:gd name="connsiteY1" fmla="*/ 0 h 1899192"/>
                <a:gd name="connsiteX2" fmla="*/ 1326349 w 1326349"/>
                <a:gd name="connsiteY2" fmla="*/ 1899192 h 1899192"/>
                <a:gd name="connsiteX3" fmla="*/ 0 w 1326349"/>
                <a:gd name="connsiteY3" fmla="*/ 1899192 h 1899192"/>
                <a:gd name="connsiteX0" fmla="*/ 0 w 1356180"/>
                <a:gd name="connsiteY0" fmla="*/ 1882717 h 1899192"/>
                <a:gd name="connsiteX1" fmla="*/ 38069 w 1356180"/>
                <a:gd name="connsiteY1" fmla="*/ 0 h 1899192"/>
                <a:gd name="connsiteX2" fmla="*/ 1356180 w 1356180"/>
                <a:gd name="connsiteY2" fmla="*/ 1899192 h 1899192"/>
                <a:gd name="connsiteX3" fmla="*/ 0 w 1356180"/>
                <a:gd name="connsiteY3" fmla="*/ 1882717 h 1899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6180" h="1899192">
                  <a:moveTo>
                    <a:pt x="0" y="1882717"/>
                  </a:moveTo>
                  <a:lnTo>
                    <a:pt x="38069" y="0"/>
                  </a:lnTo>
                  <a:lnTo>
                    <a:pt x="1356180" y="1899192"/>
                  </a:lnTo>
                  <a:lnTo>
                    <a:pt x="0" y="188271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사다리꼴 13">
            <a:extLst>
              <a:ext uri="{FF2B5EF4-FFF2-40B4-BE49-F238E27FC236}">
                <a16:creationId xmlns:a16="http://schemas.microsoft.com/office/drawing/2014/main" id="{842BBAC2-277D-48DC-AC2D-099798B8585E}"/>
              </a:ext>
            </a:extLst>
          </p:cNvPr>
          <p:cNvSpPr/>
          <p:nvPr userDrawn="1"/>
        </p:nvSpPr>
        <p:spPr>
          <a:xfrm rot="5400000">
            <a:off x="1045484" y="-373629"/>
            <a:ext cx="6439706" cy="7605258"/>
          </a:xfrm>
          <a:prstGeom prst="trapezoid">
            <a:avLst>
              <a:gd name="adj" fmla="val 10459"/>
            </a:avLst>
          </a:prstGeom>
          <a:solidFill>
            <a:srgbClr val="FFF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FB5515-6636-4FA9-A023-39F9ADF0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216" y="209146"/>
            <a:ext cx="7432705" cy="96965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9314FD-0C89-49E0-848C-AFE021D33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708" y="1364135"/>
            <a:ext cx="7432705" cy="528471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2C8EB6-0C26-4ABE-A2A0-905BD3B681CD}"/>
              </a:ext>
            </a:extLst>
          </p:cNvPr>
          <p:cNvGrpSpPr/>
          <p:nvPr userDrawn="1"/>
        </p:nvGrpSpPr>
        <p:grpSpPr>
          <a:xfrm rot="5400000">
            <a:off x="6771381" y="1808933"/>
            <a:ext cx="5640236" cy="3240133"/>
            <a:chOff x="241300" y="365125"/>
            <a:chExt cx="11595100" cy="612775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87F15EA-7020-468F-9ED2-6C6AF7BCE8D0}"/>
                </a:ext>
              </a:extLst>
            </p:cNvPr>
            <p:cNvGrpSpPr/>
            <p:nvPr userDrawn="1"/>
          </p:nvGrpSpPr>
          <p:grpSpPr>
            <a:xfrm>
              <a:off x="241300" y="365125"/>
              <a:ext cx="11595100" cy="6127750"/>
              <a:chOff x="241300" y="365125"/>
              <a:chExt cx="11595100" cy="6127750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EC659F7D-D691-48AB-B152-EB81988C8D20}"/>
                  </a:ext>
                </a:extLst>
              </p:cNvPr>
              <p:cNvSpPr/>
              <p:nvPr userDrawn="1"/>
            </p:nvSpPr>
            <p:spPr>
              <a:xfrm>
                <a:off x="241300" y="365125"/>
                <a:ext cx="11595100" cy="61277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2989CA74-43CC-45EB-80DD-75EF136061DB}"/>
                  </a:ext>
                </a:extLst>
              </p:cNvPr>
              <p:cNvSpPr/>
              <p:nvPr userDrawn="1"/>
            </p:nvSpPr>
            <p:spPr>
              <a:xfrm>
                <a:off x="622300" y="547687"/>
                <a:ext cx="10515600" cy="5762625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3131474-ABF2-42F7-A14C-C1A39572B036}"/>
                </a:ext>
              </a:extLst>
            </p:cNvPr>
            <p:cNvSpPr/>
            <p:nvPr userDrawn="1"/>
          </p:nvSpPr>
          <p:spPr>
            <a:xfrm>
              <a:off x="11220449" y="3187698"/>
              <a:ext cx="482601" cy="48260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5ACAEF3E-8B83-48C1-A345-8DFBBBE41B10}"/>
                </a:ext>
              </a:extLst>
            </p:cNvPr>
            <p:cNvSpPr/>
            <p:nvPr userDrawn="1"/>
          </p:nvSpPr>
          <p:spPr>
            <a:xfrm rot="5400000">
              <a:off x="-377824" y="3111498"/>
              <a:ext cx="1612900" cy="1524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235B756-6129-46CC-8565-67B962B95808}"/>
                </a:ext>
              </a:extLst>
            </p:cNvPr>
            <p:cNvSpPr/>
            <p:nvPr userDrawn="1"/>
          </p:nvSpPr>
          <p:spPr>
            <a:xfrm>
              <a:off x="352426" y="2057398"/>
              <a:ext cx="190500" cy="1905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순서도: 지연 14">
            <a:extLst>
              <a:ext uri="{FF2B5EF4-FFF2-40B4-BE49-F238E27FC236}">
                <a16:creationId xmlns:a16="http://schemas.microsoft.com/office/drawing/2014/main" id="{78AD0A61-30E0-4C77-8F77-C3AEBD8704A8}"/>
              </a:ext>
            </a:extLst>
          </p:cNvPr>
          <p:cNvSpPr/>
          <p:nvPr userDrawn="1"/>
        </p:nvSpPr>
        <p:spPr>
          <a:xfrm>
            <a:off x="7965924" y="2305280"/>
            <a:ext cx="384862" cy="448938"/>
          </a:xfrm>
          <a:prstGeom prst="flowChartDelay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지연 15">
            <a:extLst>
              <a:ext uri="{FF2B5EF4-FFF2-40B4-BE49-F238E27FC236}">
                <a16:creationId xmlns:a16="http://schemas.microsoft.com/office/drawing/2014/main" id="{874041C9-B1A0-4CC6-AC11-38E7D36909CD}"/>
              </a:ext>
            </a:extLst>
          </p:cNvPr>
          <p:cNvSpPr/>
          <p:nvPr userDrawn="1"/>
        </p:nvSpPr>
        <p:spPr>
          <a:xfrm>
            <a:off x="7965924" y="2823544"/>
            <a:ext cx="495030" cy="448938"/>
          </a:xfrm>
          <a:prstGeom prst="flowChartDelay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지연 16">
            <a:extLst>
              <a:ext uri="{FF2B5EF4-FFF2-40B4-BE49-F238E27FC236}">
                <a16:creationId xmlns:a16="http://schemas.microsoft.com/office/drawing/2014/main" id="{EAA5D2D2-13AD-477B-9FAE-483C72DBAD57}"/>
              </a:ext>
            </a:extLst>
          </p:cNvPr>
          <p:cNvSpPr/>
          <p:nvPr userDrawn="1"/>
        </p:nvSpPr>
        <p:spPr>
          <a:xfrm>
            <a:off x="7965924" y="3330791"/>
            <a:ext cx="384862" cy="448938"/>
          </a:xfrm>
          <a:prstGeom prst="flowChartDelay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지연 17">
            <a:extLst>
              <a:ext uri="{FF2B5EF4-FFF2-40B4-BE49-F238E27FC236}">
                <a16:creationId xmlns:a16="http://schemas.microsoft.com/office/drawing/2014/main" id="{10200E1B-0B8C-4675-A076-AF4032861843}"/>
              </a:ext>
            </a:extLst>
          </p:cNvPr>
          <p:cNvSpPr/>
          <p:nvPr userDrawn="1"/>
        </p:nvSpPr>
        <p:spPr>
          <a:xfrm>
            <a:off x="7965924" y="3871089"/>
            <a:ext cx="296727" cy="342592"/>
          </a:xfrm>
          <a:prstGeom prst="flowChartDelay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지연 18">
            <a:extLst>
              <a:ext uri="{FF2B5EF4-FFF2-40B4-BE49-F238E27FC236}">
                <a16:creationId xmlns:a16="http://schemas.microsoft.com/office/drawing/2014/main" id="{44FE2E05-48B9-428F-B06A-3719A454F09C}"/>
              </a:ext>
            </a:extLst>
          </p:cNvPr>
          <p:cNvSpPr/>
          <p:nvPr userDrawn="1"/>
        </p:nvSpPr>
        <p:spPr>
          <a:xfrm rot="13506240">
            <a:off x="10307837" y="1976833"/>
            <a:ext cx="1459960" cy="869294"/>
          </a:xfrm>
          <a:custGeom>
            <a:avLst/>
            <a:gdLst>
              <a:gd name="connsiteX0" fmla="*/ 0 w 635374"/>
              <a:gd name="connsiteY0" fmla="*/ 0 h 572406"/>
              <a:gd name="connsiteX1" fmla="*/ 317687 w 635374"/>
              <a:gd name="connsiteY1" fmla="*/ 0 h 572406"/>
              <a:gd name="connsiteX2" fmla="*/ 635374 w 635374"/>
              <a:gd name="connsiteY2" fmla="*/ 286203 h 572406"/>
              <a:gd name="connsiteX3" fmla="*/ 317687 w 635374"/>
              <a:gd name="connsiteY3" fmla="*/ 572406 h 572406"/>
              <a:gd name="connsiteX4" fmla="*/ 0 w 635374"/>
              <a:gd name="connsiteY4" fmla="*/ 572406 h 572406"/>
              <a:gd name="connsiteX5" fmla="*/ 0 w 635374"/>
              <a:gd name="connsiteY5" fmla="*/ 0 h 572406"/>
              <a:gd name="connsiteX0" fmla="*/ 0 w 635374"/>
              <a:gd name="connsiteY0" fmla="*/ 0 h 572406"/>
              <a:gd name="connsiteX1" fmla="*/ 317687 w 635374"/>
              <a:gd name="connsiteY1" fmla="*/ 0 h 572406"/>
              <a:gd name="connsiteX2" fmla="*/ 635374 w 635374"/>
              <a:gd name="connsiteY2" fmla="*/ 286203 h 572406"/>
              <a:gd name="connsiteX3" fmla="*/ 317687 w 635374"/>
              <a:gd name="connsiteY3" fmla="*/ 572406 h 572406"/>
              <a:gd name="connsiteX4" fmla="*/ 38825 w 635374"/>
              <a:gd name="connsiteY4" fmla="*/ 502225 h 572406"/>
              <a:gd name="connsiteX5" fmla="*/ 0 w 635374"/>
              <a:gd name="connsiteY5" fmla="*/ 0 h 572406"/>
              <a:gd name="connsiteX0" fmla="*/ 0 w 1188682"/>
              <a:gd name="connsiteY0" fmla="*/ 0 h 688254"/>
              <a:gd name="connsiteX1" fmla="*/ 870995 w 1188682"/>
              <a:gd name="connsiteY1" fmla="*/ 115848 h 688254"/>
              <a:gd name="connsiteX2" fmla="*/ 1188682 w 1188682"/>
              <a:gd name="connsiteY2" fmla="*/ 402051 h 688254"/>
              <a:gd name="connsiteX3" fmla="*/ 870995 w 1188682"/>
              <a:gd name="connsiteY3" fmla="*/ 688254 h 688254"/>
              <a:gd name="connsiteX4" fmla="*/ 592133 w 1188682"/>
              <a:gd name="connsiteY4" fmla="*/ 618073 h 688254"/>
              <a:gd name="connsiteX5" fmla="*/ 0 w 1188682"/>
              <a:gd name="connsiteY5" fmla="*/ 0 h 688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8682" h="688254">
                <a:moveTo>
                  <a:pt x="0" y="0"/>
                </a:moveTo>
                <a:lnTo>
                  <a:pt x="870995" y="115848"/>
                </a:lnTo>
                <a:cubicBezTo>
                  <a:pt x="1046449" y="115848"/>
                  <a:pt x="1188682" y="243985"/>
                  <a:pt x="1188682" y="402051"/>
                </a:cubicBezTo>
                <a:cubicBezTo>
                  <a:pt x="1188682" y="560117"/>
                  <a:pt x="1046449" y="688254"/>
                  <a:pt x="870995" y="688254"/>
                </a:cubicBezTo>
                <a:lnTo>
                  <a:pt x="592133" y="6180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87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7BEAB9-5895-4467-AF52-00AB50D1D7E6}"/>
              </a:ext>
            </a:extLst>
          </p:cNvPr>
          <p:cNvSpPr/>
          <p:nvPr userDrawn="1"/>
        </p:nvSpPr>
        <p:spPr>
          <a:xfrm>
            <a:off x="468252" y="1376245"/>
            <a:ext cx="11255496" cy="5287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FB5515-6636-4FA9-A023-39F9ADF0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045" y="158751"/>
            <a:ext cx="10515600" cy="95102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9314FD-0C89-49E0-848C-AFE021D33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252" y="1371600"/>
            <a:ext cx="11255495" cy="529253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D8C2DF6-9C37-46DC-94ED-813EB069E954}"/>
              </a:ext>
            </a:extLst>
          </p:cNvPr>
          <p:cNvGrpSpPr/>
          <p:nvPr userDrawn="1"/>
        </p:nvGrpSpPr>
        <p:grpSpPr>
          <a:xfrm>
            <a:off x="394904" y="158751"/>
            <a:ext cx="626236" cy="955675"/>
            <a:chOff x="3877937" y="512120"/>
            <a:chExt cx="4564329" cy="696544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D2F1604-F8E4-4AE9-83E5-FCB09944706A}"/>
                </a:ext>
              </a:extLst>
            </p:cNvPr>
            <p:cNvGrpSpPr/>
            <p:nvPr userDrawn="1"/>
          </p:nvGrpSpPr>
          <p:grpSpPr>
            <a:xfrm>
              <a:off x="3877937" y="512120"/>
              <a:ext cx="4564329" cy="6965449"/>
              <a:chOff x="9059537" y="1600200"/>
              <a:chExt cx="1608463" cy="2454614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0CB7A9E3-9828-4FA5-A74D-F637B424E7C8}"/>
                  </a:ext>
                </a:extLst>
              </p:cNvPr>
              <p:cNvSpPr/>
              <p:nvPr userDrawn="1"/>
            </p:nvSpPr>
            <p:spPr>
              <a:xfrm>
                <a:off x="9059537" y="1600200"/>
                <a:ext cx="1608463" cy="2454614"/>
              </a:xfrm>
              <a:prstGeom prst="roundRect">
                <a:avLst>
                  <a:gd name="adj" fmla="val 13469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none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8D795E07-C702-4CE8-A864-8F97A93FA7BA}"/>
                  </a:ext>
                </a:extLst>
              </p:cNvPr>
              <p:cNvSpPr/>
              <p:nvPr userDrawn="1"/>
            </p:nvSpPr>
            <p:spPr>
              <a:xfrm>
                <a:off x="9126946" y="1690379"/>
                <a:ext cx="1473645" cy="2209469"/>
              </a:xfrm>
              <a:prstGeom prst="roundRect">
                <a:avLst>
                  <a:gd name="adj" fmla="val 13469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none" dirty="0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2EE5A4A-560C-40C7-B180-80EB0E10250F}"/>
                  </a:ext>
                </a:extLst>
              </p:cNvPr>
              <p:cNvSpPr/>
              <p:nvPr userDrawn="1"/>
            </p:nvSpPr>
            <p:spPr>
              <a:xfrm>
                <a:off x="9802983" y="3921311"/>
                <a:ext cx="121570" cy="121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none"/>
              </a:p>
            </p:txBody>
          </p:sp>
        </p:grp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76D9A105-DFE5-4732-BA47-2351512AA60A}"/>
                </a:ext>
              </a:extLst>
            </p:cNvPr>
            <p:cNvSpPr/>
            <p:nvPr userDrawn="1"/>
          </p:nvSpPr>
          <p:spPr>
            <a:xfrm>
              <a:off x="5464365" y="585931"/>
              <a:ext cx="1422847" cy="121185"/>
            </a:xfrm>
            <a:prstGeom prst="roundRect">
              <a:avLst>
                <a:gd name="adj" fmla="val 40898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E1DA3FA-22DE-4482-B7A1-EE1581EB946A}"/>
                </a:ext>
              </a:extLst>
            </p:cNvPr>
            <p:cNvSpPr/>
            <p:nvPr userDrawn="1"/>
          </p:nvSpPr>
          <p:spPr>
            <a:xfrm>
              <a:off x="7095614" y="562732"/>
              <a:ext cx="176270" cy="17627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716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6BD17F-7A3F-46EC-B501-0280A3A74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81444B-3B5D-4EC3-80D4-2B0E75EFB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FFE6A7-6FBD-4DC0-8ADD-875A723EF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fld id="{01E1A1EC-8320-433F-A43C-FAB3C99A12E0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61039-6AD2-48F1-A66F-375FFB7A5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CF571E-F606-488E-A665-17A97784B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fld id="{2F337B7F-63B4-4CE0-97D6-4E03DB0FBD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1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3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FontTx/>
        <a:buNone/>
        <a:defRPr sz="44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9A02D-EAC7-41EB-9EFC-5ADD8439EE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ko-KR" b="1" dirty="0"/>
              <a:t>한국시장에서 스마트폰 수요에 미치는 요인분석</a:t>
            </a:r>
            <a:endParaRPr lang="ko-KR" altLang="ko-KR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63EA9-1BE1-4F24-B0B5-34C09FC810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안동대학교 </a:t>
            </a:r>
            <a:r>
              <a:rPr lang="en-US" altLang="ko-KR" dirty="0"/>
              <a:t>6</a:t>
            </a:r>
            <a:r>
              <a:rPr lang="ko-KR" altLang="en-US" dirty="0"/>
              <a:t>팀 </a:t>
            </a:r>
            <a:r>
              <a:rPr lang="ko-KR" altLang="en-US" dirty="0" err="1"/>
              <a:t>손정우</a:t>
            </a:r>
            <a:r>
              <a:rPr lang="en-US" altLang="ko-KR" dirty="0"/>
              <a:t>, </a:t>
            </a:r>
            <a:r>
              <a:rPr lang="ko-KR" altLang="en-US" dirty="0"/>
              <a:t>이진욱</a:t>
            </a:r>
            <a:r>
              <a:rPr lang="en-US" altLang="ko-KR" dirty="0"/>
              <a:t>, </a:t>
            </a:r>
            <a:r>
              <a:rPr lang="ko-KR" altLang="en-US" dirty="0"/>
              <a:t>김준영</a:t>
            </a:r>
            <a:r>
              <a:rPr lang="en-US" altLang="ko-KR" dirty="0"/>
              <a:t>, </a:t>
            </a:r>
            <a:r>
              <a:rPr lang="ko-KR" altLang="en-US" dirty="0"/>
              <a:t>천준영</a:t>
            </a:r>
            <a:r>
              <a:rPr lang="en-US" altLang="ko-KR" dirty="0"/>
              <a:t>, </a:t>
            </a:r>
            <a:r>
              <a:rPr lang="ko-KR" altLang="en-US" dirty="0"/>
              <a:t>박형민</a:t>
            </a:r>
          </a:p>
        </p:txBody>
      </p:sp>
    </p:spTree>
    <p:extLst>
      <p:ext uri="{BB962C8B-B14F-4D97-AF65-F5344CB8AC3E}">
        <p14:creationId xmlns:p14="http://schemas.microsoft.com/office/powerpoint/2010/main" val="859389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020DC-F6E7-4CE3-BEF6-9A0EFE10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D6052B-4164-4C77-BF71-5B08868F0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서론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연구방법 및 연구결과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193529808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CFEBD1D-6B38-4E6D-A836-220E4EF6C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DAC19AD-80C5-4301-8E49-197BC2195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ko-KR" altLang="ko-KR" sz="2700" dirty="0"/>
              <a:t>본 보고서에서는 네이버 설문조사를 통하여 남자와 여자가 스마트폰에서 중요하게 생각하는 부분에 대해 성능 디자인 가격 등을 조사하여 결과를 도출해 보았다</a:t>
            </a:r>
            <a:r>
              <a:rPr lang="en-US" altLang="ko-KR" sz="2700" dirty="0"/>
              <a:t>. </a:t>
            </a:r>
          </a:p>
          <a:p>
            <a:pPr algn="ctr"/>
            <a:r>
              <a:rPr lang="ko-KR" altLang="ko-KR" dirty="0"/>
              <a:t>본 보고서에서는 주로 </a:t>
            </a:r>
            <a:r>
              <a:rPr lang="ko-KR" altLang="ko-KR" dirty="0" err="1"/>
              <a:t>카이제곱검정을</a:t>
            </a:r>
            <a:r>
              <a:rPr lang="ko-KR" altLang="ko-KR" dirty="0"/>
              <a:t> 통하여 통계분석을 할 예정이다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37065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CFEBD1D-6B38-4E6D-A836-220E4EF6C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연구방법 및 연구결과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DAC19AD-80C5-4301-8E49-197BC2195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086" y="3880528"/>
            <a:ext cx="8719828" cy="2959217"/>
          </a:xfrm>
        </p:spPr>
        <p:txBody>
          <a:bodyPr anchor="ctr"/>
          <a:lstStyle/>
          <a:p>
            <a:pPr algn="ctr"/>
            <a:r>
              <a:rPr lang="ko-KR" altLang="ko-KR" dirty="0"/>
              <a:t>그림과 같이 표본은 거의50:50으로 맞추어 통계분석을 진행</a:t>
            </a:r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08FBC69D-8BA7-4DBC-8947-7F62495F6A5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713" y="998290"/>
            <a:ext cx="8020574" cy="380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173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CFEBD1D-6B38-4E6D-A836-220E4EF6C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연구방법 및 연구결과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DAC19AD-80C5-4301-8E49-197BC2195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086" y="5267938"/>
            <a:ext cx="8719828" cy="1571807"/>
          </a:xfrm>
        </p:spPr>
        <p:txBody>
          <a:bodyPr anchor="ctr"/>
          <a:lstStyle/>
          <a:p>
            <a:pPr algn="ctr"/>
            <a:r>
              <a:rPr lang="ko-KR" altLang="ko-KR" dirty="0"/>
              <a:t>또한 회사별 통계와 스마트폰을 결정하는 요인을 </a:t>
            </a:r>
            <a:r>
              <a:rPr lang="ko-KR" altLang="ko-KR" dirty="0" err="1"/>
              <a:t>설문조사하여</a:t>
            </a:r>
            <a:r>
              <a:rPr lang="ko-KR" altLang="ko-KR" dirty="0"/>
              <a:t> 통계 분석을 진행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B49029-00FD-40F6-9632-BF9616DC6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805" y="876300"/>
            <a:ext cx="7692390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702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CFEBD1D-6B38-4E6D-A836-220E4EF6C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연구방법 및 연구결과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DAC19AD-80C5-4301-8E49-197BC2195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086" y="4526280"/>
            <a:ext cx="8719828" cy="2313465"/>
          </a:xfrm>
        </p:spPr>
        <p:txBody>
          <a:bodyPr anchor="ctr">
            <a:normAutofit/>
          </a:bodyPr>
          <a:lstStyle/>
          <a:p>
            <a:pPr latinLnBrk="0"/>
            <a:r>
              <a:rPr lang="ko-KR" altLang="ko-KR" dirty="0"/>
              <a:t>성별에 따른 회사 선호도를 </a:t>
            </a:r>
            <a:r>
              <a:rPr lang="ko-KR" altLang="ko-KR" dirty="0" err="1"/>
              <a:t>카이제곱검정을</a:t>
            </a:r>
            <a:r>
              <a:rPr lang="ko-KR" altLang="ko-KR" dirty="0"/>
              <a:t> 통해 분석해본 결과 </a:t>
            </a:r>
          </a:p>
          <a:p>
            <a:pPr latinLnBrk="0"/>
            <a:r>
              <a:rPr lang="en-US" altLang="ko-KR" dirty="0"/>
              <a:t>p-value</a:t>
            </a:r>
            <a:r>
              <a:rPr lang="ko-KR" altLang="ko-KR" dirty="0"/>
              <a:t>값이</a:t>
            </a:r>
            <a:r>
              <a:rPr lang="en-US" altLang="ko-KR" dirty="0"/>
              <a:t> 0.05 </a:t>
            </a:r>
            <a:r>
              <a:rPr lang="ko-KR" altLang="ko-KR" dirty="0"/>
              <a:t>미만으로 측정되었기 때문에 저희가 분석한 결과는 </a:t>
            </a:r>
            <a:r>
              <a:rPr lang="ko-KR" altLang="ko-KR" dirty="0" err="1"/>
              <a:t>유의미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4F3506-07FB-449D-879D-81993D94C92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745" y="1052730"/>
            <a:ext cx="6033135" cy="290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5959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CFEBD1D-6B38-4E6D-A836-220E4EF6C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연구방법 및 연구결과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DAC19AD-80C5-4301-8E49-197BC2195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086" y="4526280"/>
            <a:ext cx="8719828" cy="2313465"/>
          </a:xfrm>
        </p:spPr>
        <p:txBody>
          <a:bodyPr anchor="ctr">
            <a:normAutofit/>
          </a:bodyPr>
          <a:lstStyle/>
          <a:p>
            <a:pPr latinLnBrk="0"/>
            <a:r>
              <a:rPr lang="ko-KR" altLang="ko-KR" dirty="0"/>
              <a:t>또한 성별에 따른 스마트폰 결정요인을 </a:t>
            </a:r>
            <a:r>
              <a:rPr lang="ko-KR" altLang="ko-KR" dirty="0" err="1"/>
              <a:t>카이제곱</a:t>
            </a:r>
            <a:r>
              <a:rPr lang="en-US" altLang="ko-KR" dirty="0"/>
              <a:t> </a:t>
            </a:r>
            <a:r>
              <a:rPr lang="ko-KR" altLang="ko-KR" dirty="0"/>
              <a:t>검정으로 분석한 결과</a:t>
            </a:r>
            <a:r>
              <a:rPr lang="en-US" altLang="ko-KR" dirty="0"/>
              <a:t> p-value</a:t>
            </a:r>
            <a:r>
              <a:rPr lang="ko-KR" altLang="ko-KR" dirty="0"/>
              <a:t>값이</a:t>
            </a:r>
            <a:r>
              <a:rPr lang="en-US" altLang="ko-KR" dirty="0"/>
              <a:t> 0.05</a:t>
            </a:r>
            <a:r>
              <a:rPr lang="ko-KR" altLang="ko-KR" dirty="0"/>
              <a:t>미만으로 나왔기 때문에 마찬가지로 분석결과는 </a:t>
            </a:r>
            <a:r>
              <a:rPr lang="ko-KR" altLang="ko-KR" dirty="0" err="1"/>
              <a:t>유의미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4F3506-07FB-449D-879D-81993D94C92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745" y="1052730"/>
            <a:ext cx="6033135" cy="2902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EDD266-7AF6-4A3C-8C9E-90B750F374E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744" y="1084530"/>
            <a:ext cx="6033135" cy="290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6471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3627CE0-2A54-4333-B83F-3C6F325F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78CE519-4149-4A43-8C88-C001AB788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ko-KR" altLang="ko-KR" dirty="0"/>
              <a:t>삼성은 여성층의 소비욕구를 충족할 만한 대책으로 </a:t>
            </a:r>
            <a:r>
              <a:rPr lang="ko-KR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딱딱한 디자인보다 </a:t>
            </a:r>
            <a:r>
              <a:rPr lang="ko-KR" altLang="ko-KR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개성있는</a:t>
            </a:r>
            <a:r>
              <a:rPr lang="ko-KR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디자인을 개발</a:t>
            </a:r>
            <a:r>
              <a:rPr lang="ko-KR" altLang="ko-KR" dirty="0"/>
              <a:t>함으로써 더 넓은 구매층을</a:t>
            </a:r>
            <a:r>
              <a:rPr lang="en-US" altLang="ko-KR" dirty="0"/>
              <a:t> </a:t>
            </a:r>
            <a:r>
              <a:rPr lang="ko-KR" altLang="en-US" dirty="0"/>
              <a:t>확보가능</a:t>
            </a:r>
            <a:endParaRPr lang="ko-KR" altLang="ko-KR" dirty="0"/>
          </a:p>
          <a:p>
            <a:r>
              <a:rPr lang="ko-KR" altLang="ko-KR" dirty="0"/>
              <a:t>애플은 </a:t>
            </a:r>
            <a:r>
              <a:rPr lang="ko-KR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시스템과 외부인터넷 </a:t>
            </a:r>
            <a:r>
              <a:rPr lang="ko-KR" altLang="ko-KR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다운로드등을</a:t>
            </a:r>
            <a:r>
              <a:rPr lang="ko-KR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유동적으로 사용할 수 있도록 개선해야 할 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필요</a:t>
            </a:r>
            <a:r>
              <a:rPr lang="ko-KR" altLang="en-US" b="1" dirty="0"/>
              <a:t> </a:t>
            </a:r>
            <a:r>
              <a:rPr lang="ko-KR" altLang="en-US" dirty="0"/>
              <a:t>보임</a:t>
            </a:r>
            <a:r>
              <a:rPr lang="en-US" altLang="ko-KR" dirty="0"/>
              <a:t>.</a:t>
            </a:r>
            <a:r>
              <a:rPr lang="ko-KR" altLang="ko-KR" dirty="0"/>
              <a:t>그리고 시대에 따른 </a:t>
            </a:r>
            <a:r>
              <a:rPr lang="ko-KR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가격변동도 유동적으로 조정</a:t>
            </a:r>
            <a:r>
              <a:rPr lang="ko-KR" altLang="ko-KR" dirty="0"/>
              <a:t>할 필요가 있</a:t>
            </a:r>
            <a:r>
              <a:rPr lang="ko-KR" altLang="en-US" dirty="0"/>
              <a:t>음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이를 병합하여 한국 스마트폰 수요시장에서 구매자층이 </a:t>
            </a:r>
            <a:r>
              <a:rPr lang="ko-KR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스마트폰을 구매할 때 선택의 요지가 더 </a:t>
            </a:r>
            <a:r>
              <a:rPr lang="ko-KR" altLang="ko-KR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다양해졌으면</a:t>
            </a:r>
            <a:r>
              <a:rPr lang="ko-KR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좋겠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4207696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B368E1C-D778-4743-BE69-9E4557E7A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984250"/>
            <a:ext cx="10795000" cy="4889500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8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9380545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174</Words>
  <Application>Microsoft Office PowerPoint</Application>
  <PresentationFormat>와이드스크린</PresentationFormat>
  <Paragraphs>26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HY헤드라인M</vt:lpstr>
      <vt:lpstr>맑은 고딕</vt:lpstr>
      <vt:lpstr>배달의민족 도현</vt:lpstr>
      <vt:lpstr>Arial</vt:lpstr>
      <vt:lpstr>Office 테마</vt:lpstr>
      <vt:lpstr>한국시장에서 스마트폰 수요에 미치는 요인분석</vt:lpstr>
      <vt:lpstr>순서</vt:lpstr>
      <vt:lpstr>서론</vt:lpstr>
      <vt:lpstr>연구방법 및 연구결과</vt:lpstr>
      <vt:lpstr>연구방법 및 연구결과</vt:lpstr>
      <vt:lpstr>연구방법 및 연구결과</vt:lpstr>
      <vt:lpstr>연구방법 및 연구결과</vt:lpstr>
      <vt:lpstr>결론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Smartphone template</dc:title>
  <dc:creator>User</dc:creator>
  <cp:lastModifiedBy>이 진욱</cp:lastModifiedBy>
  <cp:revision>16</cp:revision>
  <dcterms:created xsi:type="dcterms:W3CDTF">2018-10-30T10:06:50Z</dcterms:created>
  <dcterms:modified xsi:type="dcterms:W3CDTF">2019-06-04T04:31:38Z</dcterms:modified>
</cp:coreProperties>
</file>