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7" r:id="rId2"/>
    <p:sldId id="318" r:id="rId3"/>
    <p:sldId id="319" r:id="rId4"/>
    <p:sldId id="339" r:id="rId5"/>
    <p:sldId id="338" r:id="rId6"/>
    <p:sldId id="316" r:id="rId7"/>
    <p:sldId id="328" r:id="rId8"/>
    <p:sldId id="329" r:id="rId9"/>
    <p:sldId id="330" r:id="rId10"/>
    <p:sldId id="332" r:id="rId11"/>
    <p:sldId id="31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>
        <p:scale>
          <a:sx n="130" d="100"/>
          <a:sy n="130" d="100"/>
        </p:scale>
        <p:origin x="9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73C9F-EEB9-475D-B819-1C95C158226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C7A7-C45C-4DF1-8949-8C316E2D6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4E0F9-B901-4C29-9F54-5659E740B1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4E0F9-B901-4C29-9F54-5659E740B1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1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437B-5ACA-5F6D-B74C-A862115DC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3BFFF3-7C31-33AE-8107-74F08C69B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14354A-5040-733F-3CE6-54793FF60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서흥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BB413-7515-5153-C381-CD9CE48EC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4E0F9-B901-4C29-9F54-5659E740B1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AB5D-418A-9AD6-89E7-61EFF939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448CB-3907-8E8D-A793-36A47EE5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7B5A8-4580-C1AE-4500-508FF862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A9452-0B22-B1D2-3A11-F12E26B0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26FC3-8A09-3794-7458-D7AC3C7B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62B9-94FE-82CF-A9D4-8788D70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739C8-2C88-3C71-B947-2E9B73FD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7562E-02C1-1660-1DC2-81C30146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DB7F1-E488-D5B5-B182-B43C4AAB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D28F5-77CB-4037-5FB3-DF533A61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043DD2-60F1-2A6B-6DFF-4F493289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3F3E8-56F6-AC2A-05C0-5B2BE7E7A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7A9DD-9219-05D7-14EB-5FCE4BE6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4D769-898B-A221-73D2-388CE82A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AB508-B68F-F14D-A4E2-816B00A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1CA6-D10F-895E-BE7E-4572C464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A7AB9-A0E1-B441-D371-5728C5C7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2BA18-E92F-BA5F-9612-2C1CF5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83A56-E428-3BEF-3B14-A1D80FCC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4D96A-322D-C8B3-D22D-DAC40CDC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BB862-C155-2BE9-7927-4795FAE9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1446E-60A3-FC5C-8997-1ADC6F4C2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84ABE-AF62-04F9-167C-2C6A8879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63B0A-C80C-2293-5125-4FD8088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50AFA-5D9A-3D73-2A34-281077FC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00C9F-33D7-3246-3BB6-187AFC9D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B7336-8605-2AD2-C30C-BD0BF4E5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07E2A-4DC1-9F15-D4A8-59E6B29B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AB271-A253-B4CD-E75F-EB10756E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0D881-E734-CB02-38D8-EF1F64B1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444AF-ACDE-A8EF-AFB5-8BF76A2F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C5DFC-BB90-0376-6357-0FA2FCEE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ADDC5-2902-756E-57D2-8500FBDF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3F068-0053-A146-C4DE-5F4FF09D1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40C9F2-D296-AED0-BF76-5B428629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9C98EE-304B-9B4B-212A-1843235F6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46A8D4-0BA0-F4F0-FECA-4DC7C987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21D7E-9707-9200-19A3-6E1FB9D8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467B70-C691-F60D-696A-376865F2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FB35-1153-17DF-BCCC-ADB5AC3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AD9B8-6A31-7314-435E-2D3EEF1A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C4441-B670-2126-495A-B88C770D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2598C-653D-C9CF-DE51-CB060478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44842-4A39-FF19-254D-3D752989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6E0CC-6F4B-CD7B-9126-F96014D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BF8D4-7FFE-5BC2-E2C2-0459B78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512DB-5ACC-CE60-6198-0ADACAC3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BD450-D04F-01EC-ECEB-EE9A0680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F0AD3-121B-3D15-44E8-B45C6298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EF401-94EA-0C67-3C0E-71AA504B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621E5-E22B-9DE5-91F5-5B77C6ED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964F7-E888-3D30-6EDF-78CC1C66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C5F8-0EC7-E585-9BB5-1805D253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BFA4ED-BCFF-4EB6-F354-EDC5C659B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4B7C2-6DDC-5571-3B63-84877FFD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D0DD9-FF39-5CCB-4726-E3FEB271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529BC-7DC9-7A40-3E17-B7068F0F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1A0DC-EB97-0528-28F0-43FE2DCC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0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160773-DD00-CF3C-872E-CBE0544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7BC2B-31BF-05D0-47E9-194146D3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4C225-9E94-2F63-1577-AE7D884A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074E6-2BF7-4098-B6BA-849A3773E92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D54B9-864C-C376-7F9E-9DC8E685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0306-4420-9928-F737-EE4CF321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D64F5-4889-4DB1-BADD-EE1AFF8A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9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://company.com/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2D92E-D1AB-2A75-EE5E-2CF4B97D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975433-B5D2-E0E3-5874-43A6ED02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6BDC-A2C7-412A-925A-38ED4B3D8AE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655B4-5C9C-03E8-DFCA-3CB4167B46F4}"/>
              </a:ext>
            </a:extLst>
          </p:cNvPr>
          <p:cNvSpPr txBox="1"/>
          <p:nvPr/>
        </p:nvSpPr>
        <p:spPr>
          <a:xfrm>
            <a:off x="1628775" y="2552131"/>
            <a:ext cx="6981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PART 4</a:t>
            </a:r>
          </a:p>
          <a:p>
            <a:endParaRPr lang="en-US" altLang="ko-KR" sz="3200" dirty="0"/>
          </a:p>
          <a:p>
            <a:r>
              <a:rPr lang="ko-KR" altLang="en-US" sz="3200" dirty="0"/>
              <a:t>가이드</a:t>
            </a:r>
          </a:p>
        </p:txBody>
      </p:sp>
    </p:spTree>
    <p:extLst>
      <p:ext uri="{BB962C8B-B14F-4D97-AF65-F5344CB8AC3E}">
        <p14:creationId xmlns:p14="http://schemas.microsoft.com/office/powerpoint/2010/main" val="188750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C482A-E9F2-8BF9-939D-63342105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EF960-557B-9DB7-8AB9-CE02A0C8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6BDC-A2C7-412A-925A-38ED4B3D8AE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EE8683-94F2-B06A-6881-7761C5D0D2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20CC47-617B-9A69-551D-5AB9BE256A2C}"/>
              </a:ext>
            </a:extLst>
          </p:cNvPr>
          <p:cNvGrpSpPr/>
          <p:nvPr/>
        </p:nvGrpSpPr>
        <p:grpSpPr>
          <a:xfrm>
            <a:off x="3717402" y="1219948"/>
            <a:ext cx="4757196" cy="4612511"/>
            <a:chOff x="2649639" y="1219948"/>
            <a:chExt cx="4757196" cy="461251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41C5744-D4C6-AB99-CBE1-3815800383D4}"/>
                </a:ext>
              </a:extLst>
            </p:cNvPr>
            <p:cNvSpPr/>
            <p:nvPr/>
          </p:nvSpPr>
          <p:spPr>
            <a:xfrm>
              <a:off x="2649639" y="1219948"/>
              <a:ext cx="4757196" cy="461251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CBE846-4D61-F4B4-DEDD-0D1C0D817B9E}"/>
                </a:ext>
              </a:extLst>
            </p:cNvPr>
            <p:cNvSpPr txBox="1"/>
            <p:nvPr/>
          </p:nvSpPr>
          <p:spPr>
            <a:xfrm>
              <a:off x="3032567" y="1504709"/>
              <a:ext cx="3796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Scope 3</a:t>
              </a:r>
              <a:r>
                <a:rPr lang="ko-KR" altLang="en-US" sz="16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에 공시할 데이터의 </a:t>
              </a:r>
              <a:r>
                <a:rPr lang="ko-KR" altLang="en-US" sz="1600" b="1" dirty="0">
                  <a:highlight>
                    <a:srgbClr val="F2F5FD"/>
                  </a:highlight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카테고리</a:t>
              </a:r>
              <a:r>
                <a:rPr lang="ko-KR" altLang="en-US" sz="16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를 선택해 주세요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8E913C-736A-53DB-B5E4-501DA316D7F3}"/>
                </a:ext>
              </a:extLst>
            </p:cNvPr>
            <p:cNvGrpSpPr/>
            <p:nvPr/>
          </p:nvGrpSpPr>
          <p:grpSpPr>
            <a:xfrm>
              <a:off x="3032567" y="2499777"/>
              <a:ext cx="3796496" cy="302183"/>
              <a:chOff x="3032567" y="2499777"/>
              <a:chExt cx="3796496" cy="30218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A04596B-956E-799C-C4A8-99AD05153597}"/>
                  </a:ext>
                </a:extLst>
              </p:cNvPr>
              <p:cNvSpPr/>
              <p:nvPr/>
            </p:nvSpPr>
            <p:spPr>
              <a:xfrm>
                <a:off x="3032567" y="2499777"/>
                <a:ext cx="3796496" cy="302183"/>
              </a:xfrm>
              <a:prstGeom prst="roundRect">
                <a:avLst/>
              </a:prstGeom>
              <a:solidFill>
                <a:srgbClr val="ECF8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5CC45C7-C6F1-AFE1-CB3F-568252413BA7}"/>
                  </a:ext>
                </a:extLst>
              </p:cNvPr>
              <p:cNvSpPr/>
              <p:nvPr/>
            </p:nvSpPr>
            <p:spPr>
              <a:xfrm>
                <a:off x="3136739" y="2576085"/>
                <a:ext cx="185195" cy="172185"/>
              </a:xfrm>
              <a:prstGeom prst="roundRect">
                <a:avLst/>
              </a:prstGeom>
              <a:solidFill>
                <a:srgbClr val="6485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확인 표시 단색으로 채워진">
                <a:extLst>
                  <a:ext uri="{FF2B5EF4-FFF2-40B4-BE49-F238E27FC236}">
                    <a16:creationId xmlns:a16="http://schemas.microsoft.com/office/drawing/2014/main" id="{F6E0175F-7AD0-F3E4-CF53-A435DE8F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45559" y="2576085"/>
                <a:ext cx="172185" cy="172185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1339F1-AB3C-9F20-E800-44925FA22B51}"/>
                </a:ext>
              </a:extLst>
            </p:cNvPr>
            <p:cNvSpPr txBox="1"/>
            <p:nvPr/>
          </p:nvSpPr>
          <p:spPr>
            <a:xfrm>
              <a:off x="3321453" y="2500929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category 1: </a:t>
              </a:r>
              <a:r>
                <a:rPr lang="ko-KR" altLang="en-US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제품 서비스 구매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E90BFF7-26AB-8EC1-2BAD-4CFD6FABC244}"/>
                </a:ext>
              </a:extLst>
            </p:cNvPr>
            <p:cNvSpPr/>
            <p:nvPr/>
          </p:nvSpPr>
          <p:spPr>
            <a:xfrm>
              <a:off x="5636871" y="5061886"/>
              <a:ext cx="1192192" cy="486668"/>
            </a:xfrm>
            <a:prstGeom prst="roundRect">
              <a:avLst/>
            </a:prstGeom>
            <a:solidFill>
              <a:srgbClr val="B2E2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기아 시그니처 Fix OTF Regular" panose="00000500000000000000" pitchFamily="50" charset="-127"/>
                  <a:ea typeface="기아 시그니처 Fix OTF Regular" panose="00000500000000000000" pitchFamily="50" charset="-127"/>
                </a:rPr>
                <a:t>다음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292837C-1F8C-5057-86AC-8FAF56EEA750}"/>
              </a:ext>
            </a:extLst>
          </p:cNvPr>
          <p:cNvSpPr/>
          <p:nvPr/>
        </p:nvSpPr>
        <p:spPr>
          <a:xfrm>
            <a:off x="5487367" y="5061886"/>
            <a:ext cx="1192192" cy="486668"/>
          </a:xfrm>
          <a:prstGeom prst="roundRect">
            <a:avLst/>
          </a:prstGeom>
          <a:solidFill>
            <a:srgbClr val="B2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기아 시그니처 Fix OTF Regular" panose="00000500000000000000" pitchFamily="50" charset="-127"/>
                <a:ea typeface="기아 시그니처 Fix OTF Regular" panose="00000500000000000000" pitchFamily="50" charset="-127"/>
              </a:rPr>
              <a:t>이전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6BC50D-91F6-6DC1-22E8-67E0D24B6536}"/>
              </a:ext>
            </a:extLst>
          </p:cNvPr>
          <p:cNvSpPr/>
          <p:nvPr/>
        </p:nvSpPr>
        <p:spPr>
          <a:xfrm>
            <a:off x="1233475" y="2813075"/>
            <a:ext cx="2028460" cy="15637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진입 로직</a:t>
            </a:r>
            <a:r>
              <a:rPr lang="en-US" altLang="ko-KR" sz="1200" dirty="0">
                <a:solidFill>
                  <a:schemeClr val="tx1"/>
                </a:solidFill>
              </a:rPr>
              <a:t>: 1</a:t>
            </a:r>
            <a:r>
              <a:rPr lang="ko-KR" altLang="en-US" sz="1200" dirty="0">
                <a:solidFill>
                  <a:schemeClr val="tx1"/>
                </a:solidFill>
              </a:rPr>
              <a:t>단계에서 </a:t>
            </a:r>
            <a:r>
              <a:rPr lang="en-US" altLang="ko-KR" sz="1200" dirty="0">
                <a:solidFill>
                  <a:schemeClr val="tx1"/>
                </a:solidFill>
              </a:rPr>
              <a:t>scope 3 </a:t>
            </a:r>
            <a:r>
              <a:rPr lang="ko-KR" altLang="en-US" sz="1200" dirty="0">
                <a:solidFill>
                  <a:schemeClr val="tx1"/>
                </a:solidFill>
              </a:rPr>
              <a:t>선택한 자만 진입 가능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 이상 선택해야 다음 이동 가능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311846-C85A-B80B-81FD-9131CB346248}"/>
              </a:ext>
            </a:extLst>
          </p:cNvPr>
          <p:cNvSpPr/>
          <p:nvPr/>
        </p:nvSpPr>
        <p:spPr>
          <a:xfrm>
            <a:off x="4096621" y="2825465"/>
            <a:ext cx="3796496" cy="302183"/>
          </a:xfrm>
          <a:prstGeom prst="roundRect">
            <a:avLst/>
          </a:prstGeom>
          <a:solidFill>
            <a:srgbClr val="ECF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879097F-374A-D9EE-04AE-C6CBE9AF33E7}"/>
              </a:ext>
            </a:extLst>
          </p:cNvPr>
          <p:cNvSpPr/>
          <p:nvPr/>
        </p:nvSpPr>
        <p:spPr>
          <a:xfrm>
            <a:off x="4200793" y="2901773"/>
            <a:ext cx="185195" cy="172185"/>
          </a:xfrm>
          <a:prstGeom prst="roundRect">
            <a:avLst/>
          </a:prstGeom>
          <a:solidFill>
            <a:srgbClr val="648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9ADF0-C46B-1989-AA4D-26DA6128514D}"/>
              </a:ext>
            </a:extLst>
          </p:cNvPr>
          <p:cNvSpPr txBox="1"/>
          <p:nvPr/>
        </p:nvSpPr>
        <p:spPr>
          <a:xfrm>
            <a:off x="4385507" y="2826617"/>
            <a:ext cx="379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category 2: </a:t>
            </a:r>
            <a:r>
              <a:rPr lang="ko-KR" altLang="en-US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자본재</a:t>
            </a:r>
            <a:r>
              <a:rPr lang="en-US" altLang="ko-KR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 </a:t>
            </a:r>
            <a:endParaRPr lang="ko-KR" altLang="en-US" sz="1400" dirty="0">
              <a:latin typeface="Cambria" panose="02040503050406030204" pitchFamily="18" charset="0"/>
              <a:ea typeface="기아 시그니처 Fix OTF Regular" panose="00000500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20C54E7-F494-2248-195A-9C17442A4E05}"/>
              </a:ext>
            </a:extLst>
          </p:cNvPr>
          <p:cNvSpPr/>
          <p:nvPr/>
        </p:nvSpPr>
        <p:spPr>
          <a:xfrm>
            <a:off x="4096621" y="3183771"/>
            <a:ext cx="3796496" cy="302183"/>
          </a:xfrm>
          <a:prstGeom prst="roundRect">
            <a:avLst/>
          </a:prstGeom>
          <a:solidFill>
            <a:srgbClr val="ECF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7821256-054F-FF09-F36B-C32E55BA060F}"/>
              </a:ext>
            </a:extLst>
          </p:cNvPr>
          <p:cNvSpPr/>
          <p:nvPr/>
        </p:nvSpPr>
        <p:spPr>
          <a:xfrm>
            <a:off x="4200793" y="3260079"/>
            <a:ext cx="185195" cy="172185"/>
          </a:xfrm>
          <a:prstGeom prst="roundRect">
            <a:avLst/>
          </a:prstGeom>
          <a:solidFill>
            <a:srgbClr val="648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EA70C-FD67-C065-0C26-B1725D1152D8}"/>
              </a:ext>
            </a:extLst>
          </p:cNvPr>
          <p:cNvSpPr txBox="1"/>
          <p:nvPr/>
        </p:nvSpPr>
        <p:spPr>
          <a:xfrm>
            <a:off x="4385507" y="3184923"/>
            <a:ext cx="379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category 3: </a:t>
            </a:r>
            <a:r>
              <a:rPr lang="ko-KR" altLang="en-US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구매 연료</a:t>
            </a:r>
            <a:r>
              <a:rPr lang="en-US" altLang="ko-KR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/</a:t>
            </a:r>
            <a:r>
              <a:rPr lang="ko-KR" altLang="en-US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에너지</a:t>
            </a:r>
            <a:endParaRPr lang="ko-KR" altLang="en-US" sz="1400" dirty="0">
              <a:latin typeface="Cambria" panose="02040503050406030204" pitchFamily="18" charset="0"/>
              <a:ea typeface="기아 시그니처 Fix OTF Regular" panose="00000500000000000000" pitchFamily="50" charset="-127"/>
            </a:endParaRPr>
          </a:p>
        </p:txBody>
      </p:sp>
      <p:pic>
        <p:nvPicPr>
          <p:cNvPr id="37" name="그래픽 36" descr="확인 표시 단색으로 채워진">
            <a:extLst>
              <a:ext uri="{FF2B5EF4-FFF2-40B4-BE49-F238E27FC236}">
                <a16:creationId xmlns:a16="http://schemas.microsoft.com/office/drawing/2014/main" id="{41B225D2-0ADD-6EF8-C523-484BB7BB3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322" y="2901773"/>
            <a:ext cx="172185" cy="172185"/>
          </a:xfrm>
          <a:prstGeom prst="rect">
            <a:avLst/>
          </a:prstGeom>
        </p:spPr>
      </p:pic>
      <p:pic>
        <p:nvPicPr>
          <p:cNvPr id="38" name="그래픽 37" descr="확인 표시 단색으로 채워진">
            <a:extLst>
              <a:ext uri="{FF2B5EF4-FFF2-40B4-BE49-F238E27FC236}">
                <a16:creationId xmlns:a16="http://schemas.microsoft.com/office/drawing/2014/main" id="{2833D166-1622-76DD-2621-E0A40C92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322" y="3261231"/>
            <a:ext cx="172185" cy="17218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54938AE-80AA-3726-8644-6DE6D1A2C178}"/>
              </a:ext>
            </a:extLst>
          </p:cNvPr>
          <p:cNvSpPr/>
          <p:nvPr/>
        </p:nvSpPr>
        <p:spPr>
          <a:xfrm>
            <a:off x="4096621" y="4481400"/>
            <a:ext cx="3796496" cy="307778"/>
          </a:xfrm>
          <a:prstGeom prst="roundRect">
            <a:avLst/>
          </a:prstGeom>
          <a:solidFill>
            <a:srgbClr val="ECF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85147A6-75AC-4432-6D7A-6C5D9DC34B33}"/>
              </a:ext>
            </a:extLst>
          </p:cNvPr>
          <p:cNvSpPr/>
          <p:nvPr/>
        </p:nvSpPr>
        <p:spPr>
          <a:xfrm>
            <a:off x="4195044" y="4298536"/>
            <a:ext cx="203914" cy="131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125B9B5-16E2-EDDC-C7C6-E3B748C1C44E}"/>
              </a:ext>
            </a:extLst>
          </p:cNvPr>
          <p:cNvSpPr/>
          <p:nvPr/>
        </p:nvSpPr>
        <p:spPr>
          <a:xfrm>
            <a:off x="4195044" y="4560980"/>
            <a:ext cx="185195" cy="1721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7CB8B9-5A91-212C-8674-81318179B6A1}"/>
              </a:ext>
            </a:extLst>
          </p:cNvPr>
          <p:cNvSpPr txBox="1"/>
          <p:nvPr/>
        </p:nvSpPr>
        <p:spPr>
          <a:xfrm>
            <a:off x="4340692" y="4481401"/>
            <a:ext cx="379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category 15: </a:t>
            </a:r>
            <a:r>
              <a:rPr lang="ko-KR" altLang="en-US" sz="1400" b="1" dirty="0">
                <a:latin typeface="Cambria" panose="02040503050406030204" pitchFamily="18" charset="0"/>
                <a:ea typeface="기아 시그니처 Fix OTF Regular" panose="00000500000000000000" pitchFamily="50" charset="-127"/>
              </a:rPr>
              <a:t>투자</a:t>
            </a:r>
            <a:endParaRPr lang="ko-KR" altLang="en-US" sz="1400" dirty="0">
              <a:latin typeface="Cambria" panose="02040503050406030204" pitchFamily="18" charset="0"/>
              <a:ea typeface="기아 시그니처 Fix OTF Regular" panose="00000500000000000000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71F20C-2BFF-6829-729C-2E76BF71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59322"/>
            <a:ext cx="3009347" cy="193665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7015EE-AE54-6DD8-0704-D59CA1DBEA82}"/>
              </a:ext>
            </a:extLst>
          </p:cNvPr>
          <p:cNvSpPr txBox="1"/>
          <p:nvPr/>
        </p:nvSpPr>
        <p:spPr>
          <a:xfrm>
            <a:off x="5903481" y="3492924"/>
            <a:ext cx="20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pic>
        <p:nvPicPr>
          <p:cNvPr id="48" name="그래픽 47" descr="오른쪽을 가리키는 검지  단색으로 채워진">
            <a:extLst>
              <a:ext uri="{FF2B5EF4-FFF2-40B4-BE49-F238E27FC236}">
                <a16:creationId xmlns:a16="http://schemas.microsoft.com/office/drawing/2014/main" id="{77E5F01D-F456-1490-4671-7304BCBFB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297579" y="4671783"/>
            <a:ext cx="203914" cy="20391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58034-975D-335D-1584-13FDD28AD4B8}"/>
              </a:ext>
            </a:extLst>
          </p:cNvPr>
          <p:cNvSpPr/>
          <p:nvPr/>
        </p:nvSpPr>
        <p:spPr>
          <a:xfrm>
            <a:off x="8828625" y="1602545"/>
            <a:ext cx="2028460" cy="4869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카테고리 참고</a:t>
            </a:r>
          </a:p>
        </p:txBody>
      </p:sp>
    </p:spTree>
    <p:extLst>
      <p:ext uri="{BB962C8B-B14F-4D97-AF65-F5344CB8AC3E}">
        <p14:creationId xmlns:p14="http://schemas.microsoft.com/office/powerpoint/2010/main" val="19003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4CAAF1-E7B8-E4A6-A9A8-FA62B0CA4CD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1" cy="235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83">
                  <a:extLst>
                    <a:ext uri="{9D8B030D-6E8A-4147-A177-3AD203B41FA5}">
                      <a16:colId xmlns:a16="http://schemas.microsoft.com/office/drawing/2014/main" val="3300100081"/>
                    </a:ext>
                  </a:extLst>
                </a:gridCol>
                <a:gridCol w="1805062">
                  <a:extLst>
                    <a:ext uri="{9D8B030D-6E8A-4147-A177-3AD203B41FA5}">
                      <a16:colId xmlns:a16="http://schemas.microsoft.com/office/drawing/2014/main" val="1347210724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839042373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708314275"/>
                    </a:ext>
                  </a:extLst>
                </a:gridCol>
                <a:gridCol w="2660074">
                  <a:extLst>
                    <a:ext uri="{9D8B030D-6E8A-4147-A177-3AD203B41FA5}">
                      <a16:colId xmlns:a16="http://schemas.microsoft.com/office/drawing/2014/main" val="261342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페이지명</a:t>
                      </a:r>
                    </a:p>
                  </a:txBody>
                  <a:tcPr marL="82678" marR="82678" marT="41339" marB="413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주요 설명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DEVELOP 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5996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A45B8-90CF-1523-9C8A-4306331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0F96BDC-A2C7-412A-925A-38ED4B3D8AE4}" type="slidenum">
              <a:rPr lang="ko-KR" altLang="en-US" sz="800" smtClean="0"/>
              <a:t>11</a:t>
            </a:fld>
            <a:endParaRPr lang="ko-KR" altLang="en-US" sz="800" dirty="0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858C8C9E-B6A1-C45A-D8C8-461A28133636}"/>
              </a:ext>
            </a:extLst>
          </p:cNvPr>
          <p:cNvSpPr/>
          <p:nvPr/>
        </p:nvSpPr>
        <p:spPr>
          <a:xfrm>
            <a:off x="736994" y="446025"/>
            <a:ext cx="8193600" cy="4333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5;p14">
            <a:extLst>
              <a:ext uri="{FF2B5EF4-FFF2-40B4-BE49-F238E27FC236}">
                <a16:creationId xmlns:a16="http://schemas.microsoft.com/office/drawing/2014/main" id="{665D249E-4002-C468-54B7-6CB589E0B2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769" y="452412"/>
            <a:ext cx="494700" cy="433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4">
            <a:extLst>
              <a:ext uri="{FF2B5EF4-FFF2-40B4-BE49-F238E27FC236}">
                <a16:creationId xmlns:a16="http://schemas.microsoft.com/office/drawing/2014/main" id="{116F4944-BEFA-90C4-BAD2-886251E7BF13}"/>
              </a:ext>
            </a:extLst>
          </p:cNvPr>
          <p:cNvSpPr txBox="1"/>
          <p:nvPr/>
        </p:nvSpPr>
        <p:spPr>
          <a:xfrm>
            <a:off x="305769" y="3585195"/>
            <a:ext cx="494700" cy="216000"/>
          </a:xfrm>
          <a:prstGeom prst="rect">
            <a:avLst/>
          </a:prstGeom>
          <a:solidFill>
            <a:srgbClr val="3B3C3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 dirty="0">
                <a:solidFill>
                  <a:srgbClr val="D9D9D9"/>
                </a:solidFill>
              </a:rPr>
              <a:t>AI 보고서</a:t>
            </a:r>
            <a:endParaRPr sz="400" dirty="0">
              <a:solidFill>
                <a:srgbClr val="D9D9D9"/>
              </a:solidFill>
            </a:endParaRPr>
          </a:p>
        </p:txBody>
      </p:sp>
      <p:pic>
        <p:nvPicPr>
          <p:cNvPr id="10" name="Google Shape;637;p30">
            <a:extLst>
              <a:ext uri="{FF2B5EF4-FFF2-40B4-BE49-F238E27FC236}">
                <a16:creationId xmlns:a16="http://schemas.microsoft.com/office/drawing/2014/main" id="{943F3CE3-79A2-E643-6C60-0A5E83A8AA1E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036" y="3470466"/>
            <a:ext cx="160076" cy="1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13">
            <a:extLst>
              <a:ext uri="{FF2B5EF4-FFF2-40B4-BE49-F238E27FC236}">
                <a16:creationId xmlns:a16="http://schemas.microsoft.com/office/drawing/2014/main" id="{A465B7A0-5D0F-B433-B55A-82DE9C4133D8}"/>
              </a:ext>
            </a:extLst>
          </p:cNvPr>
          <p:cNvSpPr txBox="1"/>
          <p:nvPr/>
        </p:nvSpPr>
        <p:spPr>
          <a:xfrm>
            <a:off x="762309" y="435440"/>
            <a:ext cx="87696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보고서  </a:t>
            </a:r>
            <a:r>
              <a:rPr lang="ko-KR" altLang="en-US" sz="15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편집</a:t>
            </a:r>
            <a:endParaRPr sz="15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3A688-7731-94EA-728A-34AA8719CE36}"/>
              </a:ext>
            </a:extLst>
          </p:cNvPr>
          <p:cNvSpPr/>
          <p:nvPr/>
        </p:nvSpPr>
        <p:spPr>
          <a:xfrm>
            <a:off x="778428" y="800100"/>
            <a:ext cx="8126215" cy="397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AD404-E330-4069-E879-3C9AAB1FEAA6}"/>
              </a:ext>
            </a:extLst>
          </p:cNvPr>
          <p:cNvSpPr txBox="1"/>
          <p:nvPr/>
        </p:nvSpPr>
        <p:spPr>
          <a:xfrm>
            <a:off x="824762" y="847895"/>
            <a:ext cx="810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데이터를 바탕으로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Metric and Target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파트의 데이터를 생성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000" dirty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로딩합니다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편집창과 동일한 셋업이나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선택을 위한 간이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000" dirty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떠야합니다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745E8-9F35-1418-4B0F-E7CA27BC3729}"/>
              </a:ext>
            </a:extLst>
          </p:cNvPr>
          <p:cNvGraphicFramePr>
            <a:graphicFrameLocks noGrp="1"/>
          </p:cNvGraphicFramePr>
          <p:nvPr/>
        </p:nvGraphicFramePr>
        <p:xfrm>
          <a:off x="9531925" y="235078"/>
          <a:ext cx="2660074" cy="6249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124">
                  <a:extLst>
                    <a:ext uri="{9D8B030D-6E8A-4147-A177-3AD203B41FA5}">
                      <a16:colId xmlns:a16="http://schemas.microsoft.com/office/drawing/2014/main" val="90346975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463597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1&amp;2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의 경우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선택한 연도별 합계 데이터가 기본으로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보여짐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연도 통합 합계는 필요 없음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현재는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merge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가 되어있지 않지만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1 row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들 병합되고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Scope 2 row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들 병합되어 분리되어 보여지면 좋습니다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</a:rPr>
                        <a:t>해당 부분은 개발과정에서 커뮤니케이션 동시에 진행하면서 개발 필요 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</a:rPr>
                        <a:t>코너케이스 상황 설명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7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의 경우 지정 데이터 보여주기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추후 개발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phase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에서 전달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예정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522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위와 같은 사전 로직에 따라 테이블 플롯하고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앞뒤로 텍스트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에디팅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자유롭게 될 수 있도록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설정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7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3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5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7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3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4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17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4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2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4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5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4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0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6236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059EE04-BF30-5540-7071-245959B2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7" y="1241751"/>
            <a:ext cx="6985738" cy="3521168"/>
          </a:xfrm>
          <a:prstGeom prst="rect">
            <a:avLst/>
          </a:prstGeom>
        </p:spPr>
      </p:pic>
      <p:pic>
        <p:nvPicPr>
          <p:cNvPr id="8" name="Google Shape;223;p19">
            <a:extLst>
              <a:ext uri="{FF2B5EF4-FFF2-40B4-BE49-F238E27FC236}">
                <a16:creationId xmlns:a16="http://schemas.microsoft.com/office/drawing/2014/main" id="{A9F85E2D-4ECF-C350-6FDD-617425C8B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13748" b="-5329"/>
          <a:stretch/>
        </p:blipFill>
        <p:spPr>
          <a:xfrm>
            <a:off x="2403757" y="1276002"/>
            <a:ext cx="4358100" cy="1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4;p19">
            <a:extLst>
              <a:ext uri="{FF2B5EF4-FFF2-40B4-BE49-F238E27FC236}">
                <a16:creationId xmlns:a16="http://schemas.microsoft.com/office/drawing/2014/main" id="{B17DB558-8B80-A1FE-82D3-DB6611DA002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1770" y="1302035"/>
            <a:ext cx="517381" cy="130425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</p:pic>
      <p:pic>
        <p:nvPicPr>
          <p:cNvPr id="26" name="Google Shape;225;p19">
            <a:extLst>
              <a:ext uri="{FF2B5EF4-FFF2-40B4-BE49-F238E27FC236}">
                <a16:creationId xmlns:a16="http://schemas.microsoft.com/office/drawing/2014/main" id="{D69F3F76-CA72-3A9D-2E3F-485DD6ED76B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301" y="1305241"/>
            <a:ext cx="951600" cy="1244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3B4C67-0A01-3F5F-C0EB-695281F87CCC}"/>
              </a:ext>
            </a:extLst>
          </p:cNvPr>
          <p:cNvSpPr/>
          <p:nvPr/>
        </p:nvSpPr>
        <p:spPr>
          <a:xfrm>
            <a:off x="5797434" y="4072605"/>
            <a:ext cx="67586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FA2B47-FAC7-4753-C0F6-14A0B7FE7B0D}"/>
              </a:ext>
            </a:extLst>
          </p:cNvPr>
          <p:cNvSpPr/>
          <p:nvPr/>
        </p:nvSpPr>
        <p:spPr>
          <a:xfrm>
            <a:off x="1112938" y="2723336"/>
            <a:ext cx="534794" cy="13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6F8F5B-CFD3-6A4D-FF24-B555283AC2F6}"/>
              </a:ext>
            </a:extLst>
          </p:cNvPr>
          <p:cNvSpPr/>
          <p:nvPr/>
        </p:nvSpPr>
        <p:spPr>
          <a:xfrm>
            <a:off x="2403757" y="1457751"/>
            <a:ext cx="5336956" cy="3014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8CED9F-43F2-8135-6866-84E3BB0CF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136" y="1742530"/>
            <a:ext cx="4482661" cy="230083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407F4AE-DB90-4D31-754F-2F309E21BD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3644" y="4279508"/>
            <a:ext cx="3443843" cy="206255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E46C66-B48E-9A9F-6F8B-9E57341AF1FF}"/>
              </a:ext>
            </a:extLst>
          </p:cNvPr>
          <p:cNvGrpSpPr/>
          <p:nvPr/>
        </p:nvGrpSpPr>
        <p:grpSpPr>
          <a:xfrm>
            <a:off x="2311098" y="1606585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300ADD1-AABB-A287-351E-0D70CE1B29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9F6A3278-4016-525A-09B5-5BC01F79DDC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3C2C12-BE7C-EC01-890D-98893D356FFE}"/>
              </a:ext>
            </a:extLst>
          </p:cNvPr>
          <p:cNvGrpSpPr/>
          <p:nvPr/>
        </p:nvGrpSpPr>
        <p:grpSpPr>
          <a:xfrm>
            <a:off x="2277668" y="4272660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635902-8DD9-CC33-910F-2AB4D8F0B2F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E027F4C1-7641-0D73-347C-8AF9CBC3DD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064E75-A193-4647-B206-8E9055ECEF52}"/>
              </a:ext>
            </a:extLst>
          </p:cNvPr>
          <p:cNvSpPr/>
          <p:nvPr/>
        </p:nvSpPr>
        <p:spPr>
          <a:xfrm>
            <a:off x="1004266" y="1555512"/>
            <a:ext cx="723900" cy="1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7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4CAAF1-E7B8-E4A6-A9A8-FA62B0CA4CD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1" cy="235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83">
                  <a:extLst>
                    <a:ext uri="{9D8B030D-6E8A-4147-A177-3AD203B41FA5}">
                      <a16:colId xmlns:a16="http://schemas.microsoft.com/office/drawing/2014/main" val="3300100081"/>
                    </a:ext>
                  </a:extLst>
                </a:gridCol>
                <a:gridCol w="1805062">
                  <a:extLst>
                    <a:ext uri="{9D8B030D-6E8A-4147-A177-3AD203B41FA5}">
                      <a16:colId xmlns:a16="http://schemas.microsoft.com/office/drawing/2014/main" val="1347210724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839042373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708314275"/>
                    </a:ext>
                  </a:extLst>
                </a:gridCol>
                <a:gridCol w="2660074">
                  <a:extLst>
                    <a:ext uri="{9D8B030D-6E8A-4147-A177-3AD203B41FA5}">
                      <a16:colId xmlns:a16="http://schemas.microsoft.com/office/drawing/2014/main" val="261342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페이지명</a:t>
                      </a:r>
                    </a:p>
                  </a:txBody>
                  <a:tcPr marL="82678" marR="82678" marT="41339" marB="413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주요 설명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DEVELOP 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5996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A45B8-90CF-1523-9C8A-4306331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0F96BDC-A2C7-412A-925A-38ED4B3D8AE4}" type="slidenum">
              <a:rPr lang="ko-KR" altLang="en-US" sz="800" smtClean="0"/>
              <a:t>2</a:t>
            </a:fld>
            <a:endParaRPr lang="ko-KR" altLang="en-US" sz="800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858C8C9E-B6A1-C45A-D8C8-461A28133636}"/>
              </a:ext>
            </a:extLst>
          </p:cNvPr>
          <p:cNvSpPr/>
          <p:nvPr/>
        </p:nvSpPr>
        <p:spPr>
          <a:xfrm>
            <a:off x="736994" y="446025"/>
            <a:ext cx="8193600" cy="4333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5;p14">
            <a:extLst>
              <a:ext uri="{FF2B5EF4-FFF2-40B4-BE49-F238E27FC236}">
                <a16:creationId xmlns:a16="http://schemas.microsoft.com/office/drawing/2014/main" id="{665D249E-4002-C468-54B7-6CB589E0B2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69" y="452412"/>
            <a:ext cx="494700" cy="433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4">
            <a:extLst>
              <a:ext uri="{FF2B5EF4-FFF2-40B4-BE49-F238E27FC236}">
                <a16:creationId xmlns:a16="http://schemas.microsoft.com/office/drawing/2014/main" id="{116F4944-BEFA-90C4-BAD2-886251E7BF13}"/>
              </a:ext>
            </a:extLst>
          </p:cNvPr>
          <p:cNvSpPr txBox="1"/>
          <p:nvPr/>
        </p:nvSpPr>
        <p:spPr>
          <a:xfrm>
            <a:off x="305769" y="3585195"/>
            <a:ext cx="494700" cy="216000"/>
          </a:xfrm>
          <a:prstGeom prst="rect">
            <a:avLst/>
          </a:prstGeom>
          <a:solidFill>
            <a:srgbClr val="3B3C3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D9D9D9"/>
                </a:solidFill>
              </a:rPr>
              <a:t>AI 보고서</a:t>
            </a:r>
            <a:endParaRPr sz="400">
              <a:solidFill>
                <a:srgbClr val="D9D9D9"/>
              </a:solidFill>
            </a:endParaRPr>
          </a:p>
        </p:txBody>
      </p:sp>
      <p:pic>
        <p:nvPicPr>
          <p:cNvPr id="10" name="Google Shape;637;p30">
            <a:extLst>
              <a:ext uri="{FF2B5EF4-FFF2-40B4-BE49-F238E27FC236}">
                <a16:creationId xmlns:a16="http://schemas.microsoft.com/office/drawing/2014/main" id="{943F3CE3-79A2-E643-6C60-0A5E83A8AA1E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036" y="3470466"/>
            <a:ext cx="160076" cy="1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13">
            <a:extLst>
              <a:ext uri="{FF2B5EF4-FFF2-40B4-BE49-F238E27FC236}">
                <a16:creationId xmlns:a16="http://schemas.microsoft.com/office/drawing/2014/main" id="{A465B7A0-5D0F-B433-B55A-82DE9C4133D8}"/>
              </a:ext>
            </a:extLst>
          </p:cNvPr>
          <p:cNvSpPr txBox="1"/>
          <p:nvPr/>
        </p:nvSpPr>
        <p:spPr>
          <a:xfrm>
            <a:off x="762309" y="435440"/>
            <a:ext cx="87696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보고서  </a:t>
            </a:r>
            <a:r>
              <a:rPr lang="ko-KR" altLang="en-US" sz="150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5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편집</a:t>
            </a:r>
            <a:endParaRPr sz="15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3A688-7731-94EA-728A-34AA8719CE36}"/>
              </a:ext>
            </a:extLst>
          </p:cNvPr>
          <p:cNvSpPr/>
          <p:nvPr/>
        </p:nvSpPr>
        <p:spPr>
          <a:xfrm>
            <a:off x="778428" y="800100"/>
            <a:ext cx="8126215" cy="397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AD404-E330-4069-E879-3C9AAB1FEAA6}"/>
              </a:ext>
            </a:extLst>
          </p:cNvPr>
          <p:cNvSpPr txBox="1"/>
          <p:nvPr/>
        </p:nvSpPr>
        <p:spPr>
          <a:xfrm>
            <a:off x="824762" y="847895"/>
            <a:ext cx="576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업로드된 정보를 바탕으로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draft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AI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작성매니저를 통해 문장을 수정하시거나 가이드를 확인하며 직접 수정하실 수 있습니다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745E8-9F35-1418-4B0F-E7CA27BC3729}"/>
              </a:ext>
            </a:extLst>
          </p:cNvPr>
          <p:cNvGraphicFramePr>
            <a:graphicFrameLocks noGrp="1"/>
          </p:cNvGraphicFramePr>
          <p:nvPr/>
        </p:nvGraphicFramePr>
        <p:xfrm>
          <a:off x="9531925" y="235078"/>
          <a:ext cx="2660074" cy="53957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124">
                  <a:extLst>
                    <a:ext uri="{9D8B030D-6E8A-4147-A177-3AD203B41FA5}">
                      <a16:colId xmlns:a16="http://schemas.microsoft.com/office/drawing/2014/main" val="90346975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463597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가이드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선택된 탭에 바 표시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현재 위치 알림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구분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가이드라인 보기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2)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보기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가 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아코디언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화면 펼침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닫기 기능 필요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7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작성중인 항목과 관련한 공시 가이드라인 보여주기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별도의 스크롤바 필요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522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7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3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5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7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3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4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17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4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2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4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5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4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0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62360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D212D0-2B89-C697-AF2F-DB0CFE054CDE}"/>
              </a:ext>
            </a:extLst>
          </p:cNvPr>
          <p:cNvSpPr/>
          <p:nvPr/>
        </p:nvSpPr>
        <p:spPr>
          <a:xfrm>
            <a:off x="6609426" y="446025"/>
            <a:ext cx="2328696" cy="4163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9E868B1-5FE5-E585-FD43-AEC029D31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879" y="465019"/>
            <a:ext cx="285983" cy="31608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8B6F8E9-FF17-B6B8-0C44-1331677B1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714" y="4349989"/>
            <a:ext cx="1543050" cy="366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EFC787-B7F9-C7A5-4B13-A519F7D4FF73}"/>
              </a:ext>
            </a:extLst>
          </p:cNvPr>
          <p:cNvSpPr/>
          <p:nvPr/>
        </p:nvSpPr>
        <p:spPr>
          <a:xfrm>
            <a:off x="6713845" y="890260"/>
            <a:ext cx="2044025" cy="247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Google Shape;1195;p43">
            <a:extLst>
              <a:ext uri="{FF2B5EF4-FFF2-40B4-BE49-F238E27FC236}">
                <a16:creationId xmlns:a16="http://schemas.microsoft.com/office/drawing/2014/main" id="{AC518174-FC05-B707-7B08-F2857BB9ECB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 flipH="1" flipV="1">
            <a:off x="8546963" y="952914"/>
            <a:ext cx="148310" cy="14831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283;p20">
            <a:extLst>
              <a:ext uri="{FF2B5EF4-FFF2-40B4-BE49-F238E27FC236}">
                <a16:creationId xmlns:a16="http://schemas.microsoft.com/office/drawing/2014/main" id="{5A857B38-318F-4D33-9E98-A81CB9B7A0F8}"/>
              </a:ext>
            </a:extLst>
          </p:cNvPr>
          <p:cNvSpPr txBox="1"/>
          <p:nvPr/>
        </p:nvSpPr>
        <p:spPr>
          <a:xfrm>
            <a:off x="6703830" y="870443"/>
            <a:ext cx="162851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가이드라인</a:t>
            </a:r>
            <a:r>
              <a:rPr lang="en-US" altLang="ko-KR" sz="800" b="1" dirty="0">
                <a:solidFill>
                  <a:schemeClr val="dk2"/>
                </a:solidFill>
                <a:ea typeface="맑은 고딕"/>
              </a:rPr>
              <a:t> </a:t>
            </a:r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보기</a:t>
            </a:r>
            <a:endParaRPr lang="ko-KR" altLang="en-US" sz="800" dirty="0">
              <a:solidFill>
                <a:schemeClr val="dk2"/>
              </a:solidFill>
              <a:ea typeface="맑은 고딕" panose="020B0503020000020004" pitchFamily="34" charset="-127"/>
            </a:endParaRPr>
          </a:p>
          <a:p>
            <a:endParaRPr lang="en-US" altLang="ko-KR" sz="600" b="1" dirty="0">
              <a:solidFill>
                <a:schemeClr val="dk2"/>
              </a:solidFill>
              <a:ea typeface="맑은 고딕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altLang="ko-KR" sz="600" dirty="0">
              <a:solidFill>
                <a:schemeClr val="dk2"/>
              </a:solidFill>
              <a:latin typeface="맑은 고딕" panose="02110004020202020204"/>
              <a:ea typeface="맑은 고딕"/>
            </a:endParaRPr>
          </a:p>
          <a:p>
            <a:endParaRPr lang="en-US" altLang="ko-KR" sz="600" dirty="0">
              <a:solidFill>
                <a:schemeClr val="dk2"/>
              </a:solidFill>
              <a:ea typeface="맑은 고딕"/>
            </a:endParaRPr>
          </a:p>
        </p:txBody>
      </p:sp>
      <p:sp>
        <p:nvSpPr>
          <p:cNvPr id="39" name="Google Shape;1360;p47">
            <a:extLst>
              <a:ext uri="{FF2B5EF4-FFF2-40B4-BE49-F238E27FC236}">
                <a16:creationId xmlns:a16="http://schemas.microsoft.com/office/drawing/2014/main" id="{5BE802E6-D5CB-3B86-1BFF-6C45A548B535}"/>
              </a:ext>
            </a:extLst>
          </p:cNvPr>
          <p:cNvSpPr/>
          <p:nvPr/>
        </p:nvSpPr>
        <p:spPr>
          <a:xfrm>
            <a:off x="8614823" y="1296733"/>
            <a:ext cx="44700" cy="7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9FC043-B618-5289-7DDE-EE39AC8324BC}"/>
              </a:ext>
            </a:extLst>
          </p:cNvPr>
          <p:cNvSpPr/>
          <p:nvPr/>
        </p:nvSpPr>
        <p:spPr>
          <a:xfrm>
            <a:off x="6734867" y="4069871"/>
            <a:ext cx="2044025" cy="247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샘플 보기</a:t>
            </a:r>
            <a:endParaRPr lang="en-US" altLang="ko-KR" sz="800" b="1" dirty="0">
              <a:solidFill>
                <a:schemeClr val="dk2"/>
              </a:solidFill>
              <a:ea typeface="맑은 고딕"/>
            </a:endParaRPr>
          </a:p>
        </p:txBody>
      </p:sp>
      <p:pic>
        <p:nvPicPr>
          <p:cNvPr id="41" name="Google Shape;1195;p43">
            <a:extLst>
              <a:ext uri="{FF2B5EF4-FFF2-40B4-BE49-F238E27FC236}">
                <a16:creationId xmlns:a16="http://schemas.microsoft.com/office/drawing/2014/main" id="{96D4DC33-92F2-2CEC-1247-5A7680FC2CD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8536976" y="4129394"/>
            <a:ext cx="148310" cy="14831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84F977D-B26D-7395-FF4D-A044F43714E3}"/>
              </a:ext>
            </a:extLst>
          </p:cNvPr>
          <p:cNvSpPr txBox="1"/>
          <p:nvPr/>
        </p:nvSpPr>
        <p:spPr>
          <a:xfrm>
            <a:off x="305769" y="5385975"/>
            <a:ext cx="6653831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Arial"/>
                <a:ea typeface="맑은 고딕"/>
                <a:cs typeface="Arial"/>
              </a:rPr>
              <a:t>Issue check </a:t>
            </a:r>
            <a:br>
              <a:rPr lang="ko-KR" altLang="en-US" sz="1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[  ]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가이드라인 제공할 때 부록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부속지침 등 연계된 내용 모두 보여줘야 할지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?</a:t>
            </a:r>
          </a:p>
          <a:p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[  ] 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맥락을 잘 이해할 수 있도록 연관된 문단을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(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예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: IFRS S2 5, 6, 7)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 같이 보여 주는 것이 좋을지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?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  </a:t>
            </a:r>
            <a:endParaRPr lang="en-US" altLang="ko-KR" sz="10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[  ]  </a:t>
            </a:r>
            <a:r>
              <a:rPr lang="ko-KR" altLang="en-US" sz="1000" b="1" dirty="0">
                <a:solidFill>
                  <a:srgbClr val="595959"/>
                </a:solidFill>
                <a:latin typeface="Arial" panose="020B0604020202020204" pitchFamily="34" charset="0"/>
              </a:rPr>
              <a:t>연계된 내용이 있다면 </a:t>
            </a: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TCFD,  GRI </a:t>
            </a:r>
            <a:r>
              <a:rPr lang="ko-KR" altLang="en-US" sz="1000" b="1" dirty="0">
                <a:solidFill>
                  <a:srgbClr val="595959"/>
                </a:solidFill>
                <a:latin typeface="Arial" panose="020B0604020202020204" pitchFamily="34" charset="0"/>
              </a:rPr>
              <a:t>등 타 공시기준도 보여줄지</a:t>
            </a: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[  ]  </a:t>
            </a:r>
            <a:r>
              <a:rPr lang="ko-KR" altLang="en-US" sz="1000" b="1" dirty="0">
                <a:solidFill>
                  <a:srgbClr val="595959"/>
                </a:solidFill>
                <a:latin typeface="Arial" panose="020B0604020202020204" pitchFamily="34" charset="0"/>
              </a:rPr>
              <a:t>원문</a:t>
            </a: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PDF, </a:t>
            </a:r>
            <a:r>
              <a:rPr lang="ko-KR" altLang="en-US" sz="1000" b="1" dirty="0">
                <a:solidFill>
                  <a:srgbClr val="595959"/>
                </a:solidFill>
                <a:latin typeface="Arial" panose="020B0604020202020204" pitchFamily="34" charset="0"/>
              </a:rPr>
              <a:t>검색기능도 고려</a:t>
            </a:r>
            <a:endParaRPr lang="ko-KR" altLang="en-US" sz="1000" b="1" dirty="0"/>
          </a:p>
        </p:txBody>
      </p:sp>
      <p:sp>
        <p:nvSpPr>
          <p:cNvPr id="38" name="Google Shape;1344;p47">
            <a:extLst>
              <a:ext uri="{FF2B5EF4-FFF2-40B4-BE49-F238E27FC236}">
                <a16:creationId xmlns:a16="http://schemas.microsoft.com/office/drawing/2014/main" id="{AD7741D7-B05A-0A73-CCE3-928578F0F6EE}"/>
              </a:ext>
            </a:extLst>
          </p:cNvPr>
          <p:cNvSpPr/>
          <p:nvPr/>
        </p:nvSpPr>
        <p:spPr>
          <a:xfrm>
            <a:off x="6785136" y="1191714"/>
            <a:ext cx="1908620" cy="279082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/>
              <a:t>IFRS S2 6(1)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/>
              <a:t>6</a:t>
            </a:r>
            <a:r>
              <a:rPr lang="ko-KR" altLang="en-US" sz="700" dirty="0"/>
              <a:t>⑴ 기후 관련 위험 및 기회를 감독할 책임이 있는 의사결정기구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)(</a:t>
            </a:r>
            <a:r>
              <a:rPr lang="ko-KR" altLang="en-US" sz="700" dirty="0"/>
              <a:t>이사회</a:t>
            </a:r>
            <a:r>
              <a:rPr lang="en-US" altLang="ko-KR" sz="700" dirty="0"/>
              <a:t>, </a:t>
            </a:r>
            <a:r>
              <a:rPr lang="ko-KR" altLang="en-US" sz="700" dirty="0"/>
              <a:t>위원회 또는 이에 상응하는 거버넌스를 담당하는 기구를 포함할 수 있음</a:t>
            </a:r>
            <a:r>
              <a:rPr lang="en-US" altLang="ko-KR" sz="700" dirty="0"/>
              <a:t>) </a:t>
            </a:r>
            <a:r>
              <a:rPr lang="ko-KR" altLang="en-US" sz="700" dirty="0"/>
              <a:t>또는 개인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). </a:t>
            </a:r>
            <a:r>
              <a:rPr lang="ko-KR" altLang="en-US" sz="700" dirty="0"/>
              <a:t>구체적으로 기업은 그 기구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 </a:t>
            </a:r>
            <a:r>
              <a:rPr lang="ko-KR" altLang="en-US" sz="700" dirty="0"/>
              <a:t>또는 개인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</a:t>
            </a:r>
            <a:r>
              <a:rPr lang="ko-KR" altLang="en-US" sz="700" dirty="0"/>
              <a:t>을 식별하고</a:t>
            </a:r>
            <a:r>
              <a:rPr lang="en-US" altLang="ko-KR" sz="700" dirty="0"/>
              <a:t>, </a:t>
            </a:r>
            <a:r>
              <a:rPr lang="ko-KR" altLang="en-US" sz="700" dirty="0"/>
              <a:t>다음의 정보를 공시한다</a:t>
            </a:r>
            <a:r>
              <a:rPr lang="en-US" altLang="ko-KR" sz="700" dirty="0"/>
              <a:t>.</a:t>
            </a:r>
          </a:p>
          <a:p>
            <a:pPr marL="144000" lvl="1"/>
            <a:r>
              <a:rPr lang="en-US" altLang="ko-KR" sz="700" dirty="0">
                <a:highlight>
                  <a:srgbClr val="FFFF00"/>
                </a:highlight>
              </a:rPr>
              <a:t>㈎ </a:t>
            </a:r>
            <a:r>
              <a:rPr lang="ko-KR" altLang="en-US" sz="700" dirty="0">
                <a:highlight>
                  <a:srgbClr val="FFFF00"/>
                </a:highlight>
              </a:rPr>
              <a:t>기후 관련 위험 및 기회에 대한 책임이 해당 의사결정기구</a:t>
            </a:r>
            <a:r>
              <a:rPr lang="en-US" altLang="ko-KR" sz="700" dirty="0">
                <a:highlight>
                  <a:srgbClr val="FFFF00"/>
                </a:highlight>
              </a:rPr>
              <a:t>(</a:t>
            </a:r>
            <a:r>
              <a:rPr lang="ko-KR" altLang="en-US" sz="700" dirty="0">
                <a:highlight>
                  <a:srgbClr val="FFFF00"/>
                </a:highlight>
              </a:rPr>
              <a:t>들</a:t>
            </a:r>
            <a:r>
              <a:rPr lang="en-US" altLang="ko-KR" sz="700" dirty="0">
                <a:highlight>
                  <a:srgbClr val="FFFF00"/>
                </a:highlight>
              </a:rPr>
              <a:t>) </a:t>
            </a:r>
            <a:r>
              <a:rPr lang="ko-KR" altLang="en-US" sz="700" dirty="0">
                <a:highlight>
                  <a:srgbClr val="FFFF00"/>
                </a:highlight>
              </a:rPr>
              <a:t>또는 개인</a:t>
            </a:r>
            <a:r>
              <a:rPr lang="en-US" altLang="ko-KR" sz="700" dirty="0">
                <a:highlight>
                  <a:srgbClr val="FFFF00"/>
                </a:highlight>
              </a:rPr>
              <a:t>(</a:t>
            </a:r>
            <a:r>
              <a:rPr lang="ko-KR" altLang="en-US" sz="700" dirty="0">
                <a:highlight>
                  <a:srgbClr val="FFFF00"/>
                </a:highlight>
              </a:rPr>
              <a:t>들</a:t>
            </a:r>
            <a:r>
              <a:rPr lang="en-US" altLang="ko-KR" sz="700" dirty="0">
                <a:highlight>
                  <a:srgbClr val="FFFF00"/>
                </a:highlight>
              </a:rPr>
              <a:t>)</a:t>
            </a:r>
            <a:r>
              <a:rPr lang="ko-KR" altLang="en-US" sz="700" dirty="0">
                <a:highlight>
                  <a:srgbClr val="FFFF00"/>
                </a:highlight>
              </a:rPr>
              <a:t>에게 적용되는 기업의 운영규정</a:t>
            </a:r>
            <a:r>
              <a:rPr lang="en-US" altLang="ko-KR" sz="700" dirty="0">
                <a:highlight>
                  <a:srgbClr val="FFFF00"/>
                </a:highlight>
              </a:rPr>
              <a:t>(terms of reference), </a:t>
            </a:r>
            <a:r>
              <a:rPr lang="ko-KR" altLang="en-US" sz="700" dirty="0">
                <a:highlight>
                  <a:srgbClr val="FFFF00"/>
                </a:highlight>
              </a:rPr>
              <a:t>위임권한</a:t>
            </a:r>
            <a:r>
              <a:rPr lang="en-US" altLang="ko-KR" sz="700" dirty="0">
                <a:highlight>
                  <a:srgbClr val="FFFF00"/>
                </a:highlight>
              </a:rPr>
              <a:t>(mandates), </a:t>
            </a:r>
            <a:r>
              <a:rPr lang="ko-KR" altLang="en-US" sz="700" dirty="0">
                <a:highlight>
                  <a:srgbClr val="FFFF00"/>
                </a:highlight>
              </a:rPr>
              <a:t>직무기술서</a:t>
            </a:r>
            <a:r>
              <a:rPr lang="en-US" altLang="ko-KR" sz="700" dirty="0">
                <a:highlight>
                  <a:srgbClr val="FFFF00"/>
                </a:highlight>
              </a:rPr>
              <a:t>(role description) </a:t>
            </a:r>
            <a:r>
              <a:rPr lang="ko-KR" altLang="en-US" sz="700" dirty="0">
                <a:highlight>
                  <a:srgbClr val="FFFF00"/>
                </a:highlight>
              </a:rPr>
              <a:t>및 기타 관련 정책에 어떻게 반영되는지</a:t>
            </a:r>
          </a:p>
          <a:p>
            <a:pPr marL="144000" lvl="1"/>
            <a:r>
              <a:rPr lang="ko-KR" altLang="en-US" sz="700" dirty="0"/>
              <a:t>㈏ 의사결정기구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 </a:t>
            </a:r>
            <a:r>
              <a:rPr lang="ko-KR" altLang="en-US" sz="700" dirty="0"/>
              <a:t>또는 개인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</a:t>
            </a:r>
            <a:r>
              <a:rPr lang="ko-KR" altLang="en-US" sz="700" dirty="0"/>
              <a:t>이 기후 관련 위험 및 기회에 대응하기 위해 고안된 전략을 감독할 수 있는 적절한 기량과 역량을 갖추었는지 또는 향후 개발될 것인지를 어떻게 판단하는지</a:t>
            </a:r>
          </a:p>
          <a:p>
            <a:pPr marL="144000" lvl="1"/>
            <a:r>
              <a:rPr lang="ko-KR" altLang="en-US" sz="700" dirty="0"/>
              <a:t>㈐ 의사결정기구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 </a:t>
            </a:r>
            <a:r>
              <a:rPr lang="ko-KR" altLang="en-US" sz="700" dirty="0"/>
              <a:t>또는 개인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</a:t>
            </a:r>
            <a:r>
              <a:rPr lang="ko-KR" altLang="en-US" sz="700" dirty="0"/>
              <a:t>이 기후 관련 위험 및 기회에 대해</a:t>
            </a:r>
            <a:r>
              <a:rPr lang="en-US" altLang="ko-KR" sz="700" dirty="0"/>
              <a:t>, </a:t>
            </a:r>
            <a:r>
              <a:rPr lang="ko-KR" altLang="en-US" sz="700" dirty="0"/>
              <a:t>정보를 어떻게 </a:t>
            </a:r>
            <a:r>
              <a:rPr lang="ko-KR" altLang="en-US" sz="700" dirty="0" err="1"/>
              <a:t>안내받는지와</a:t>
            </a:r>
            <a:r>
              <a:rPr lang="en-US" altLang="ko-KR" sz="700" dirty="0"/>
              <a:t>, </a:t>
            </a:r>
            <a:r>
              <a:rPr lang="ko-KR" altLang="en-US" sz="700" dirty="0"/>
              <a:t>얼마나 자주 </a:t>
            </a:r>
            <a:r>
              <a:rPr lang="ko-KR" altLang="en-US" sz="700" dirty="0" err="1"/>
              <a:t>안내받는지</a:t>
            </a:r>
            <a:endParaRPr lang="ko-KR" altLang="en-US" sz="700" dirty="0"/>
          </a:p>
          <a:p>
            <a:pPr marL="144000" lvl="1"/>
            <a:r>
              <a:rPr lang="ko-KR" altLang="en-US" sz="700" dirty="0"/>
              <a:t>㈑ 의사결정기구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 </a:t>
            </a:r>
            <a:r>
              <a:rPr lang="ko-KR" altLang="en-US" sz="700" dirty="0"/>
              <a:t>또는 개인</a:t>
            </a:r>
            <a:r>
              <a:rPr lang="en-US" altLang="ko-KR" sz="700" dirty="0"/>
              <a:t>(</a:t>
            </a:r>
            <a:r>
              <a:rPr lang="ko-KR" altLang="en-US" sz="700" dirty="0"/>
              <a:t>들</a:t>
            </a:r>
            <a:r>
              <a:rPr lang="en-US" altLang="ko-KR" sz="700" dirty="0"/>
              <a:t>)</a:t>
            </a:r>
            <a:r>
              <a:rPr lang="ko-KR" altLang="en-US" sz="700" dirty="0"/>
              <a:t>이 기업의 전략</a:t>
            </a:r>
            <a:r>
              <a:rPr lang="en-US" altLang="ko-KR" sz="700" dirty="0"/>
              <a:t>, </a:t>
            </a:r>
            <a:r>
              <a:rPr lang="ko-KR" altLang="en-US" sz="700" dirty="0"/>
              <a:t>주요 거래에 대한 의사결정</a:t>
            </a:r>
            <a:r>
              <a:rPr lang="en-US" altLang="ko-KR" sz="700" dirty="0"/>
              <a:t>, </a:t>
            </a:r>
            <a:r>
              <a:rPr lang="ko-KR" altLang="en-US" sz="700" dirty="0"/>
              <a:t>위험관리 프로세스 및 관련 정책을 감독 </a:t>
            </a:r>
          </a:p>
        </p:txBody>
      </p:sp>
      <p:sp>
        <p:nvSpPr>
          <p:cNvPr id="45" name="Google Shape;1344;p47">
            <a:extLst>
              <a:ext uri="{FF2B5EF4-FFF2-40B4-BE49-F238E27FC236}">
                <a16:creationId xmlns:a16="http://schemas.microsoft.com/office/drawing/2014/main" id="{0D2FC3F2-04AB-0250-BA6D-2F20F8842831}"/>
              </a:ext>
            </a:extLst>
          </p:cNvPr>
          <p:cNvSpPr/>
          <p:nvPr/>
        </p:nvSpPr>
        <p:spPr>
          <a:xfrm>
            <a:off x="6662394" y="825403"/>
            <a:ext cx="2238467" cy="364731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47" name="Google Shape;1360;p47">
            <a:extLst>
              <a:ext uri="{FF2B5EF4-FFF2-40B4-BE49-F238E27FC236}">
                <a16:creationId xmlns:a16="http://schemas.microsoft.com/office/drawing/2014/main" id="{FC585979-E9A8-74A8-9F14-F8DF69CFA49D}"/>
              </a:ext>
            </a:extLst>
          </p:cNvPr>
          <p:cNvSpPr/>
          <p:nvPr/>
        </p:nvSpPr>
        <p:spPr>
          <a:xfrm>
            <a:off x="8819532" y="859908"/>
            <a:ext cx="44700" cy="7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0B66E9B-CC20-4A6B-928C-9A0D12AF5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106" y="1254392"/>
            <a:ext cx="5778001" cy="291240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B4772EF6-F52B-4AD0-91FC-BEDE16D063C7}"/>
              </a:ext>
            </a:extLst>
          </p:cNvPr>
          <p:cNvGrpSpPr/>
          <p:nvPr/>
        </p:nvGrpSpPr>
        <p:grpSpPr>
          <a:xfrm>
            <a:off x="2194359" y="1258735"/>
            <a:ext cx="4141263" cy="181636"/>
            <a:chOff x="2185375" y="1183203"/>
            <a:chExt cx="4141263" cy="181636"/>
          </a:xfrm>
        </p:grpSpPr>
        <p:pic>
          <p:nvPicPr>
            <p:cNvPr id="50" name="Google Shape;223;p19">
              <a:extLst>
                <a:ext uri="{FF2B5EF4-FFF2-40B4-BE49-F238E27FC236}">
                  <a16:creationId xmlns:a16="http://schemas.microsoft.com/office/drawing/2014/main" id="{6E0AAA88-680E-4DAF-B35F-4C90CCA0324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r="19616" b="-4573"/>
            <a:stretch/>
          </p:blipFill>
          <p:spPr>
            <a:xfrm>
              <a:off x="2185375" y="1183203"/>
              <a:ext cx="4061599" cy="181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224;p19">
              <a:extLst>
                <a:ext uri="{FF2B5EF4-FFF2-40B4-BE49-F238E27FC236}">
                  <a16:creationId xmlns:a16="http://schemas.microsoft.com/office/drawing/2014/main" id="{37DF8BB1-9A08-4550-A9DE-312FE142760F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757519" y="1209236"/>
              <a:ext cx="569119" cy="130425"/>
            </a:xfrm>
            <a:prstGeom prst="rect">
              <a:avLst/>
            </a:prstGeom>
            <a:solidFill>
              <a:srgbClr val="9E9E9E">
                <a:alpha val="0"/>
              </a:srgbClr>
            </a:solidFill>
            <a:ln>
              <a:noFill/>
            </a:ln>
          </p:spPr>
        </p:pic>
        <p:pic>
          <p:nvPicPr>
            <p:cNvPr id="52" name="Google Shape;225;p19">
              <a:extLst>
                <a:ext uri="{FF2B5EF4-FFF2-40B4-BE49-F238E27FC236}">
                  <a16:creationId xmlns:a16="http://schemas.microsoft.com/office/drawing/2014/main" id="{096F21BE-EDEE-46F2-BE5C-2541742FBA9F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05919" y="1212442"/>
              <a:ext cx="951600" cy="124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602CFC8-E986-4359-A7D0-E8EF0F340F4F}"/>
              </a:ext>
            </a:extLst>
          </p:cNvPr>
          <p:cNvSpPr txBox="1"/>
          <p:nvPr/>
        </p:nvSpPr>
        <p:spPr>
          <a:xfrm>
            <a:off x="6575107" y="512601"/>
            <a:ext cx="2388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AI </a:t>
            </a:r>
            <a:r>
              <a:rPr lang="ko-KR" altLang="en-US" sz="800" dirty="0"/>
              <a:t>매니저        </a:t>
            </a:r>
            <a:r>
              <a:rPr lang="en-US" altLang="ko-KR" sz="800" dirty="0"/>
              <a:t>AI </a:t>
            </a:r>
            <a:r>
              <a:rPr lang="ko-KR" altLang="en-US" sz="800" dirty="0"/>
              <a:t>진단        가이드     </a:t>
            </a:r>
            <a:r>
              <a:rPr lang="en-US" altLang="ko-KR" sz="800" dirty="0"/>
              <a:t>•••</a:t>
            </a:r>
            <a:r>
              <a:rPr lang="ko-KR" altLang="en-US" sz="800" dirty="0"/>
              <a:t>  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445EE1C-8468-4B29-AD1D-922D5E5AA8AA}"/>
              </a:ext>
            </a:extLst>
          </p:cNvPr>
          <p:cNvCxnSpPr/>
          <p:nvPr/>
        </p:nvCxnSpPr>
        <p:spPr>
          <a:xfrm>
            <a:off x="7856265" y="728045"/>
            <a:ext cx="6045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Google Shape;219;p19">
            <a:extLst>
              <a:ext uri="{FF2B5EF4-FFF2-40B4-BE49-F238E27FC236}">
                <a16:creationId xmlns:a16="http://schemas.microsoft.com/office/drawing/2014/main" id="{79E46F02-9500-4F90-9549-2BEAC8427F81}"/>
              </a:ext>
            </a:extLst>
          </p:cNvPr>
          <p:cNvSpPr/>
          <p:nvPr/>
        </p:nvSpPr>
        <p:spPr>
          <a:xfrm>
            <a:off x="2058998" y="2004692"/>
            <a:ext cx="4349406" cy="982348"/>
          </a:xfrm>
          <a:prstGeom prst="rect">
            <a:avLst/>
          </a:prstGeom>
          <a:solidFill>
            <a:srgbClr val="9E9E9E">
              <a:alpha val="0"/>
            </a:srgbClr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E37C95-652C-4295-8636-8F7656B61491}"/>
              </a:ext>
            </a:extLst>
          </p:cNvPr>
          <p:cNvSpPr/>
          <p:nvPr/>
        </p:nvSpPr>
        <p:spPr>
          <a:xfrm>
            <a:off x="947738" y="1514475"/>
            <a:ext cx="723900" cy="1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73BC-A295-99B7-1CC7-60597AEE10E3}"/>
              </a:ext>
            </a:extLst>
          </p:cNvPr>
          <p:cNvSpPr txBox="1"/>
          <p:nvPr/>
        </p:nvSpPr>
        <p:spPr>
          <a:xfrm>
            <a:off x="838831" y="1349553"/>
            <a:ext cx="9571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ISSB S2 report</a:t>
            </a:r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297F1-E4DB-38B5-E8BB-21E497AA7CAD}"/>
              </a:ext>
            </a:extLst>
          </p:cNvPr>
          <p:cNvSpPr txBox="1"/>
          <p:nvPr/>
        </p:nvSpPr>
        <p:spPr>
          <a:xfrm>
            <a:off x="960243" y="1748316"/>
            <a:ext cx="2197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거버넌스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7380A-6A97-BA5D-103A-7F2A7BE56F41}"/>
              </a:ext>
            </a:extLst>
          </p:cNvPr>
          <p:cNvSpPr txBox="1"/>
          <p:nvPr/>
        </p:nvSpPr>
        <p:spPr>
          <a:xfrm>
            <a:off x="956461" y="1888547"/>
            <a:ext cx="2197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전략</a:t>
            </a:r>
            <a:endParaRPr lang="ko-KR" altLang="en-US" sz="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1A6EB-B9A2-983D-0D30-A5D2011138C1}"/>
              </a:ext>
            </a:extLst>
          </p:cNvPr>
          <p:cNvSpPr txBox="1"/>
          <p:nvPr/>
        </p:nvSpPr>
        <p:spPr>
          <a:xfrm>
            <a:off x="956459" y="2017799"/>
            <a:ext cx="2197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리스크 관리</a:t>
            </a:r>
            <a:endParaRPr lang="ko-KR" altLang="en-US" sz="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72FBB-CDDD-9627-A516-CF0C4189ABED}"/>
              </a:ext>
            </a:extLst>
          </p:cNvPr>
          <p:cNvSpPr txBox="1"/>
          <p:nvPr/>
        </p:nvSpPr>
        <p:spPr>
          <a:xfrm>
            <a:off x="936160" y="2619720"/>
            <a:ext cx="2197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지표 및 목표</a:t>
            </a:r>
            <a:endParaRPr lang="ko-KR" altLang="en-US" sz="6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100C1D-1148-B28F-02AD-8248A5E12413}"/>
              </a:ext>
            </a:extLst>
          </p:cNvPr>
          <p:cNvCxnSpPr>
            <a:cxnSpLocks/>
          </p:cNvCxnSpPr>
          <p:nvPr/>
        </p:nvCxnSpPr>
        <p:spPr>
          <a:xfrm flipV="1">
            <a:off x="1429907" y="1887356"/>
            <a:ext cx="660944" cy="557853"/>
          </a:xfrm>
          <a:prstGeom prst="straightConnector1">
            <a:avLst/>
          </a:prstGeom>
          <a:ln>
            <a:solidFill>
              <a:srgbClr val="90D3B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0762DF-F355-6350-34F0-003203856DBA}"/>
              </a:ext>
            </a:extLst>
          </p:cNvPr>
          <p:cNvSpPr txBox="1"/>
          <p:nvPr/>
        </p:nvSpPr>
        <p:spPr>
          <a:xfrm>
            <a:off x="720794" y="2294787"/>
            <a:ext cx="4947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rgbClr val="90D3B9"/>
                </a:solidFill>
              </a:rPr>
              <a:t>중제목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53092-EFFC-6376-C86F-92FDE1418562}"/>
              </a:ext>
            </a:extLst>
          </p:cNvPr>
          <p:cNvSpPr txBox="1"/>
          <p:nvPr/>
        </p:nvSpPr>
        <p:spPr>
          <a:xfrm>
            <a:off x="719677" y="1645803"/>
            <a:ext cx="4947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대제목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65722-C79D-0FA7-3907-B2180AB1973D}"/>
              </a:ext>
            </a:extLst>
          </p:cNvPr>
          <p:cNvSpPr txBox="1"/>
          <p:nvPr/>
        </p:nvSpPr>
        <p:spPr>
          <a:xfrm>
            <a:off x="2854790" y="2029126"/>
            <a:ext cx="557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20710-8F83-373D-C6B0-AFC24EF38675}"/>
              </a:ext>
            </a:extLst>
          </p:cNvPr>
          <p:cNvSpPr txBox="1"/>
          <p:nvPr/>
        </p:nvSpPr>
        <p:spPr>
          <a:xfrm>
            <a:off x="3317527" y="1777031"/>
            <a:ext cx="557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중제목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D74F6-5502-1EC2-496B-698BEF0A8478}"/>
              </a:ext>
            </a:extLst>
          </p:cNvPr>
          <p:cNvSpPr txBox="1"/>
          <p:nvPr/>
        </p:nvSpPr>
        <p:spPr>
          <a:xfrm>
            <a:off x="2729980" y="1404703"/>
            <a:ext cx="557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대제목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CF6F68E-D0C2-0E63-5ADB-8E8D5C225966}"/>
              </a:ext>
            </a:extLst>
          </p:cNvPr>
          <p:cNvCxnSpPr>
            <a:cxnSpLocks/>
          </p:cNvCxnSpPr>
          <p:nvPr/>
        </p:nvCxnSpPr>
        <p:spPr>
          <a:xfrm flipV="1">
            <a:off x="1794931" y="1537114"/>
            <a:ext cx="354495" cy="28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B48CEF-9103-0AAA-8E6B-BE130965A8B2}"/>
              </a:ext>
            </a:extLst>
          </p:cNvPr>
          <p:cNvSpPr txBox="1"/>
          <p:nvPr/>
        </p:nvSpPr>
        <p:spPr>
          <a:xfrm>
            <a:off x="3167989" y="2426906"/>
            <a:ext cx="2335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소제목 박스 안에 해당하는 생성 내용은</a:t>
            </a:r>
            <a:br>
              <a:rPr lang="en-US" altLang="ko-KR" sz="800" dirty="0"/>
            </a:br>
            <a:r>
              <a:rPr lang="ko-KR" altLang="en-US" sz="800" dirty="0"/>
              <a:t>사이오닉 </a:t>
            </a:r>
            <a:r>
              <a:rPr lang="en-US" altLang="ko-KR" sz="800" dirty="0"/>
              <a:t>API </a:t>
            </a:r>
            <a:r>
              <a:rPr lang="ko-KR" altLang="en-US" sz="800" dirty="0"/>
              <a:t>배포 이전 </a:t>
            </a:r>
            <a:r>
              <a:rPr lang="en-US" altLang="ko-KR" sz="800" dirty="0"/>
              <a:t>DUMMY TEXT</a:t>
            </a:r>
            <a:r>
              <a:rPr lang="ko-KR" altLang="en-US" sz="800" dirty="0"/>
              <a:t>로 구성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BA82DC7-7E46-528B-0211-94EBA5E196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7051" y="938992"/>
            <a:ext cx="284248" cy="1502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D62F6D0-301A-6D05-D2ED-85181C6FD57F}"/>
              </a:ext>
            </a:extLst>
          </p:cNvPr>
          <p:cNvSpPr txBox="1"/>
          <p:nvPr/>
        </p:nvSpPr>
        <p:spPr>
          <a:xfrm>
            <a:off x="7526539" y="831834"/>
            <a:ext cx="5577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한글  영어</a:t>
            </a:r>
          </a:p>
        </p:txBody>
      </p:sp>
    </p:spTree>
    <p:extLst>
      <p:ext uri="{BB962C8B-B14F-4D97-AF65-F5344CB8AC3E}">
        <p14:creationId xmlns:p14="http://schemas.microsoft.com/office/powerpoint/2010/main" val="349740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4CAAF1-E7B8-E4A6-A9A8-FA62B0CA4CD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1" cy="235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83">
                  <a:extLst>
                    <a:ext uri="{9D8B030D-6E8A-4147-A177-3AD203B41FA5}">
                      <a16:colId xmlns:a16="http://schemas.microsoft.com/office/drawing/2014/main" val="3300100081"/>
                    </a:ext>
                  </a:extLst>
                </a:gridCol>
                <a:gridCol w="1805062">
                  <a:extLst>
                    <a:ext uri="{9D8B030D-6E8A-4147-A177-3AD203B41FA5}">
                      <a16:colId xmlns:a16="http://schemas.microsoft.com/office/drawing/2014/main" val="1347210724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839042373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708314275"/>
                    </a:ext>
                  </a:extLst>
                </a:gridCol>
                <a:gridCol w="2660074">
                  <a:extLst>
                    <a:ext uri="{9D8B030D-6E8A-4147-A177-3AD203B41FA5}">
                      <a16:colId xmlns:a16="http://schemas.microsoft.com/office/drawing/2014/main" val="261342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페이지명</a:t>
                      </a:r>
                    </a:p>
                  </a:txBody>
                  <a:tcPr marL="82678" marR="82678" marT="41339" marB="413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주요 설명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DEVELOP 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5996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A45B8-90CF-1523-9C8A-4306331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706" y="6516124"/>
            <a:ext cx="2743200" cy="365125"/>
          </a:xfrm>
        </p:spPr>
        <p:txBody>
          <a:bodyPr/>
          <a:lstStyle/>
          <a:p>
            <a:fld id="{F0F96BDC-A2C7-412A-925A-38ED4B3D8AE4}" type="slidenum">
              <a:rPr lang="ko-KR" altLang="en-US" sz="800" smtClean="0"/>
              <a:t>3</a:t>
            </a:fld>
            <a:endParaRPr lang="ko-KR" altLang="en-US" sz="800" dirty="0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858C8C9E-B6A1-C45A-D8C8-461A28133636}"/>
              </a:ext>
            </a:extLst>
          </p:cNvPr>
          <p:cNvSpPr/>
          <p:nvPr/>
        </p:nvSpPr>
        <p:spPr>
          <a:xfrm>
            <a:off x="736994" y="446025"/>
            <a:ext cx="8193600" cy="4333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5;p14">
            <a:extLst>
              <a:ext uri="{FF2B5EF4-FFF2-40B4-BE49-F238E27FC236}">
                <a16:creationId xmlns:a16="http://schemas.microsoft.com/office/drawing/2014/main" id="{665D249E-4002-C468-54B7-6CB589E0B2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69" y="452412"/>
            <a:ext cx="494700" cy="433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4">
            <a:extLst>
              <a:ext uri="{FF2B5EF4-FFF2-40B4-BE49-F238E27FC236}">
                <a16:creationId xmlns:a16="http://schemas.microsoft.com/office/drawing/2014/main" id="{116F4944-BEFA-90C4-BAD2-886251E7BF13}"/>
              </a:ext>
            </a:extLst>
          </p:cNvPr>
          <p:cNvSpPr txBox="1"/>
          <p:nvPr/>
        </p:nvSpPr>
        <p:spPr>
          <a:xfrm>
            <a:off x="305769" y="3585195"/>
            <a:ext cx="494700" cy="216000"/>
          </a:xfrm>
          <a:prstGeom prst="rect">
            <a:avLst/>
          </a:prstGeom>
          <a:solidFill>
            <a:srgbClr val="3B3C3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D9D9D9"/>
                </a:solidFill>
              </a:rPr>
              <a:t>AI 보고서</a:t>
            </a:r>
            <a:endParaRPr sz="400">
              <a:solidFill>
                <a:srgbClr val="D9D9D9"/>
              </a:solidFill>
            </a:endParaRPr>
          </a:p>
        </p:txBody>
      </p:sp>
      <p:pic>
        <p:nvPicPr>
          <p:cNvPr id="10" name="Google Shape;637;p30">
            <a:extLst>
              <a:ext uri="{FF2B5EF4-FFF2-40B4-BE49-F238E27FC236}">
                <a16:creationId xmlns:a16="http://schemas.microsoft.com/office/drawing/2014/main" id="{943F3CE3-79A2-E643-6C60-0A5E83A8AA1E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036" y="3470466"/>
            <a:ext cx="160076" cy="1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13">
            <a:extLst>
              <a:ext uri="{FF2B5EF4-FFF2-40B4-BE49-F238E27FC236}">
                <a16:creationId xmlns:a16="http://schemas.microsoft.com/office/drawing/2014/main" id="{A465B7A0-5D0F-B433-B55A-82DE9C4133D8}"/>
              </a:ext>
            </a:extLst>
          </p:cNvPr>
          <p:cNvSpPr txBox="1"/>
          <p:nvPr/>
        </p:nvSpPr>
        <p:spPr>
          <a:xfrm>
            <a:off x="762309" y="435440"/>
            <a:ext cx="87696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보고서  </a:t>
            </a:r>
            <a:r>
              <a:rPr lang="ko-KR" altLang="en-US" sz="15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편집</a:t>
            </a:r>
            <a:endParaRPr sz="15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3A688-7731-94EA-728A-34AA8719CE36}"/>
              </a:ext>
            </a:extLst>
          </p:cNvPr>
          <p:cNvSpPr/>
          <p:nvPr/>
        </p:nvSpPr>
        <p:spPr>
          <a:xfrm>
            <a:off x="778428" y="800100"/>
            <a:ext cx="8126215" cy="397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AD404-E330-4069-E879-3C9AAB1FEAA6}"/>
              </a:ext>
            </a:extLst>
          </p:cNvPr>
          <p:cNvSpPr txBox="1"/>
          <p:nvPr/>
        </p:nvSpPr>
        <p:spPr>
          <a:xfrm>
            <a:off x="824763" y="847895"/>
            <a:ext cx="57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업로드된 정보를 바탕으로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draft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AI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작성매니저를 통해 문장을 수정하시거나 가이드를 확인하며 직접 수정하실 수 있습니다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745E8-9F35-1418-4B0F-E7CA27BC3729}"/>
              </a:ext>
            </a:extLst>
          </p:cNvPr>
          <p:cNvGraphicFramePr>
            <a:graphicFrameLocks noGrp="1"/>
          </p:cNvGraphicFramePr>
          <p:nvPr/>
        </p:nvGraphicFramePr>
        <p:xfrm>
          <a:off x="9531924" y="233078"/>
          <a:ext cx="2646765" cy="5609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226">
                  <a:extLst>
                    <a:ext uri="{9D8B030D-6E8A-4147-A177-3AD203B41FA5}">
                      <a16:colId xmlns:a16="http://schemas.microsoft.com/office/drawing/2014/main" val="903469755"/>
                    </a:ext>
                  </a:extLst>
                </a:gridCol>
                <a:gridCol w="108078">
                  <a:extLst>
                    <a:ext uri="{9D8B030D-6E8A-4147-A177-3AD203B41FA5}">
                      <a16:colId xmlns:a16="http://schemas.microsoft.com/office/drawing/2014/main" val="1463597657"/>
                    </a:ext>
                  </a:extLst>
                </a:gridCol>
                <a:gridCol w="2327461">
                  <a:extLst>
                    <a:ext uri="{9D8B030D-6E8A-4147-A177-3AD203B41FA5}">
                      <a16:colId xmlns:a16="http://schemas.microsoft.com/office/drawing/2014/main" val="18676969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중 하나를 선택하는 창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샘플보기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아코디언으로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화면 펼침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닫기 기능 필요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선택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셀렉트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제공되는 샘플 중 하나를 선택 가능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737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번에서 선택한 샘플을 보여주기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내용에는 텍스트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링크가 들어 갈 수 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번에서 선택한 샘플을 보여주기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내용에는 텍스트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링크가 들어 갈 수 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이미지는 크게 보기 가능하게 하기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52271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06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757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379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531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47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19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784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392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430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17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54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2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4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5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4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0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623602"/>
                  </a:ext>
                </a:extLst>
              </a:tr>
            </a:tbl>
          </a:graphicData>
        </a:graphic>
      </p:graphicFrame>
      <p:pic>
        <p:nvPicPr>
          <p:cNvPr id="25" name="Google Shape;224;p19">
            <a:extLst>
              <a:ext uri="{FF2B5EF4-FFF2-40B4-BE49-F238E27FC236}">
                <a16:creationId xmlns:a16="http://schemas.microsoft.com/office/drawing/2014/main" id="{B17DB558-8B80-A1FE-82D3-DB6611DA00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901" y="1302035"/>
            <a:ext cx="569119" cy="130425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</p:pic>
      <p:pic>
        <p:nvPicPr>
          <p:cNvPr id="26" name="Google Shape;225;p19">
            <a:extLst>
              <a:ext uri="{FF2B5EF4-FFF2-40B4-BE49-F238E27FC236}">
                <a16:creationId xmlns:a16="http://schemas.microsoft.com/office/drawing/2014/main" id="{D69F3F76-CA72-3A9D-2E3F-485DD6ED76B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301" y="1305241"/>
            <a:ext cx="951600" cy="124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D212D0-2B89-C697-AF2F-DB0CFE054CDE}"/>
              </a:ext>
            </a:extLst>
          </p:cNvPr>
          <p:cNvSpPr/>
          <p:nvPr/>
        </p:nvSpPr>
        <p:spPr>
          <a:xfrm>
            <a:off x="6621859" y="435440"/>
            <a:ext cx="2328696" cy="41776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9E868B1-5FE5-E585-FD43-AEC029D31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879" y="465019"/>
            <a:ext cx="285983" cy="31608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8B6F8E9-FF17-B6B8-0C44-1331677B1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714" y="4349989"/>
            <a:ext cx="1543050" cy="366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EFC787-B7F9-C7A5-4B13-A519F7D4FF73}"/>
              </a:ext>
            </a:extLst>
          </p:cNvPr>
          <p:cNvSpPr/>
          <p:nvPr/>
        </p:nvSpPr>
        <p:spPr>
          <a:xfrm>
            <a:off x="6713845" y="890260"/>
            <a:ext cx="2044025" cy="247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283;p20">
            <a:extLst>
              <a:ext uri="{FF2B5EF4-FFF2-40B4-BE49-F238E27FC236}">
                <a16:creationId xmlns:a16="http://schemas.microsoft.com/office/drawing/2014/main" id="{5A857B38-318F-4D33-9E98-A81CB9B7A0F8}"/>
              </a:ext>
            </a:extLst>
          </p:cNvPr>
          <p:cNvSpPr txBox="1"/>
          <p:nvPr/>
        </p:nvSpPr>
        <p:spPr>
          <a:xfrm>
            <a:off x="6703830" y="870443"/>
            <a:ext cx="1628518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가이드라인</a:t>
            </a:r>
            <a:r>
              <a:rPr lang="en-US" altLang="ko-KR" sz="800" b="1" dirty="0">
                <a:solidFill>
                  <a:schemeClr val="dk2"/>
                </a:solidFill>
                <a:ea typeface="맑은 고딕"/>
              </a:rPr>
              <a:t> </a:t>
            </a:r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보기</a:t>
            </a:r>
            <a:endParaRPr lang="ko-KR" altLang="en-US" sz="800" dirty="0">
              <a:solidFill>
                <a:schemeClr val="dk2"/>
              </a:solidFill>
              <a:ea typeface="맑은 고딕" panose="020B0503020000020004" pitchFamily="34" charset="-127"/>
            </a:endParaRPr>
          </a:p>
          <a:p>
            <a:endParaRPr lang="en-US" altLang="ko-KR" sz="600" b="1" dirty="0">
              <a:solidFill>
                <a:schemeClr val="dk2"/>
              </a:solidFill>
              <a:ea typeface="맑은 고딕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</p:txBody>
      </p:sp>
      <p:sp>
        <p:nvSpPr>
          <p:cNvPr id="39" name="Google Shape;1360;p47">
            <a:extLst>
              <a:ext uri="{FF2B5EF4-FFF2-40B4-BE49-F238E27FC236}">
                <a16:creationId xmlns:a16="http://schemas.microsoft.com/office/drawing/2014/main" id="{5BE802E6-D5CB-3B86-1BFF-6C45A548B535}"/>
              </a:ext>
            </a:extLst>
          </p:cNvPr>
          <p:cNvSpPr/>
          <p:nvPr/>
        </p:nvSpPr>
        <p:spPr>
          <a:xfrm>
            <a:off x="8594503" y="2231453"/>
            <a:ext cx="44700" cy="7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9FC043-B618-5289-7DDE-EE39AC8324BC}"/>
              </a:ext>
            </a:extLst>
          </p:cNvPr>
          <p:cNvSpPr/>
          <p:nvPr/>
        </p:nvSpPr>
        <p:spPr>
          <a:xfrm>
            <a:off x="6714436" y="1216231"/>
            <a:ext cx="2044025" cy="247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샘플 보기</a:t>
            </a:r>
            <a:endParaRPr lang="en-US" altLang="ko-KR" sz="800" b="1" dirty="0">
              <a:solidFill>
                <a:schemeClr val="dk2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F977D-B26D-7395-FF4D-A044F43714E3}"/>
              </a:ext>
            </a:extLst>
          </p:cNvPr>
          <p:cNvSpPr txBox="1"/>
          <p:nvPr/>
        </p:nvSpPr>
        <p:spPr>
          <a:xfrm>
            <a:off x="313708" y="5350014"/>
            <a:ext cx="8636847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Arial"/>
                <a:ea typeface="맑은 고딕"/>
                <a:cs typeface="Arial"/>
              </a:rPr>
              <a:t>Issue check </a:t>
            </a:r>
            <a:br>
              <a:rPr lang="ko-KR" altLang="en-US" sz="1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[  ]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타기업 예시를 가져올 때 어떻게 보여줄지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?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보고서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캡쳐하여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 이미지로 보여주기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/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복사 가능한 글로 보여주기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/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보고서 링크만 제시</a:t>
            </a:r>
            <a:endParaRPr lang="en-US" altLang="ko-KR" sz="1000" b="1" i="0" u="none" strike="noStrike" dirty="0">
              <a:solidFill>
                <a:srgbClr val="595959"/>
              </a:solidFill>
              <a:effectLst/>
              <a:latin typeface="Arial"/>
              <a:ea typeface="맑은 고딕"/>
              <a:cs typeface="Arial"/>
            </a:endParaRPr>
          </a:p>
          <a:p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**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현재 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EDK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보고서 작성가이드 편집 기능을 보면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표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/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이미지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/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링크 삽입 가능합니다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.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줄글은 복사해서 가져오고 그래프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표 등은 이미지로 보여주면 어떨까요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? </a:t>
            </a:r>
            <a:endParaRPr lang="en-US" altLang="ko-KR" sz="1000" b="1" dirty="0">
              <a:solidFill>
                <a:srgbClr val="595959"/>
              </a:solidFill>
              <a:latin typeface="Arial" panose="020B0604020202020204" pitchFamily="34" charset="0"/>
              <a:ea typeface="맑은 고딕"/>
              <a:cs typeface="Arial"/>
            </a:endParaRPr>
          </a:p>
          <a:p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[  ] LLM </a:t>
            </a:r>
            <a:r>
              <a:rPr lang="ko-KR" altLang="en-US" sz="1000" b="1" dirty="0">
                <a:solidFill>
                  <a:srgbClr val="595959"/>
                </a:solidFill>
                <a:latin typeface="Arial" panose="020B0604020202020204" pitchFamily="34" charset="0"/>
              </a:rPr>
              <a:t>초안이 마음에 안들거나 퀄리티가 낮을 경우</a:t>
            </a: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EDK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샘플은 자동으로 하게 할 것인지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?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패러프레이징을 하는 것이 필요하긴 함 </a:t>
            </a:r>
            <a:endParaRPr lang="en-US" altLang="ko-KR" sz="1000" b="1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38" name="Google Shape;1344;p47">
            <a:extLst>
              <a:ext uri="{FF2B5EF4-FFF2-40B4-BE49-F238E27FC236}">
                <a16:creationId xmlns:a16="http://schemas.microsoft.com/office/drawing/2014/main" id="{AD7741D7-B05A-0A73-CCE3-928578F0F6EE}"/>
              </a:ext>
            </a:extLst>
          </p:cNvPr>
          <p:cNvSpPr/>
          <p:nvPr/>
        </p:nvSpPr>
        <p:spPr>
          <a:xfrm>
            <a:off x="6751525" y="2134634"/>
            <a:ext cx="1908620" cy="221487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/>
              <a:t>EDK </a:t>
            </a:r>
            <a:r>
              <a:rPr lang="ko-KR" altLang="en-US" sz="700" b="1" dirty="0"/>
              <a:t>샘플</a:t>
            </a:r>
            <a:endParaRPr lang="en-US" altLang="ko-KR" sz="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/>
              <a:t>(1) </a:t>
            </a:r>
            <a:r>
              <a:rPr lang="ko-KR" altLang="en-US" sz="700" dirty="0"/>
              <a:t>의사결정기구 및 책임에 관한 정책</a:t>
            </a:r>
            <a:endParaRPr lang="en-US" altLang="ko-KR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/>
              <a:t>[</a:t>
            </a:r>
            <a:r>
              <a:rPr lang="ko-KR" altLang="en-US" sz="700" b="1" dirty="0"/>
              <a:t>기업명</a:t>
            </a:r>
            <a:r>
              <a:rPr lang="en-US" altLang="ko-KR" sz="700" b="1" dirty="0"/>
              <a:t>]</a:t>
            </a:r>
            <a:r>
              <a:rPr lang="ko-KR" altLang="en-US" sz="700" dirty="0"/>
              <a:t>의 이사회는 기업의 최상위 의사결정기구로서 기후변화 관련 위험 및 기회가 회사의 장기 사업 전략에 반영돼 있는지를 관리</a:t>
            </a:r>
            <a:r>
              <a:rPr lang="en-US" altLang="ko-KR" sz="700" dirty="0"/>
              <a:t>·</a:t>
            </a:r>
            <a:r>
              <a:rPr lang="ko-KR" altLang="en-US" sz="700" dirty="0"/>
              <a:t>감독하는 기능을 수행하며</a:t>
            </a:r>
            <a:r>
              <a:rPr lang="en-US" altLang="ko-KR" sz="700" dirty="0"/>
              <a:t>, </a:t>
            </a:r>
            <a:r>
              <a:rPr lang="ko-KR" altLang="en-US" sz="700" dirty="0"/>
              <a:t>이사회 내 </a:t>
            </a:r>
            <a:r>
              <a:rPr lang="en-US" altLang="ko-KR" sz="700" b="1" dirty="0"/>
              <a:t>[000</a:t>
            </a:r>
            <a:r>
              <a:rPr lang="ko-KR" altLang="en-US" sz="700" b="1" dirty="0"/>
              <a:t>위원회</a:t>
            </a:r>
            <a:r>
              <a:rPr lang="en-US" altLang="ko-KR" sz="700" b="1" dirty="0"/>
              <a:t>]</a:t>
            </a:r>
            <a:r>
              <a:rPr lang="ko-KR" altLang="en-US" sz="700" dirty="0"/>
              <a:t>를 두어 기후변화 대응 전략의 수립 및 이행을 지속적으로 점검하고 있습니다</a:t>
            </a:r>
            <a:r>
              <a:rPr lang="en-US" altLang="ko-KR" sz="700" b="1" dirty="0"/>
              <a:t>. [000</a:t>
            </a:r>
            <a:r>
              <a:rPr lang="ko-KR" altLang="en-US" sz="700" b="1" dirty="0"/>
              <a:t>위원회</a:t>
            </a:r>
            <a:r>
              <a:rPr lang="en-US" altLang="ko-KR" sz="700" b="1" dirty="0"/>
              <a:t>]</a:t>
            </a:r>
            <a:r>
              <a:rPr lang="ko-KR" altLang="en-US" sz="700" dirty="0"/>
              <a:t>의 설치 목적</a:t>
            </a:r>
            <a:r>
              <a:rPr lang="en-US" altLang="ko-KR" sz="700" dirty="0"/>
              <a:t>, </a:t>
            </a:r>
            <a:r>
              <a:rPr lang="ko-KR" altLang="en-US" sz="700" dirty="0"/>
              <a:t>조직</a:t>
            </a:r>
            <a:r>
              <a:rPr lang="en-US" altLang="ko-KR" sz="700" dirty="0"/>
              <a:t>, </a:t>
            </a:r>
            <a:r>
              <a:rPr lang="ko-KR" altLang="en-US" sz="700" dirty="0"/>
              <a:t>운영</a:t>
            </a:r>
            <a:r>
              <a:rPr lang="en-US" altLang="ko-KR" sz="700" dirty="0"/>
              <a:t>, </a:t>
            </a:r>
            <a:r>
              <a:rPr lang="ko-KR" altLang="en-US" sz="700" dirty="0"/>
              <a:t>권한 및 책임에 대해서 위원회 규정을 통해 서면으로 마련하였습니다</a:t>
            </a:r>
            <a:r>
              <a:rPr lang="en-US" altLang="ko-KR" sz="700" dirty="0"/>
              <a:t>. </a:t>
            </a:r>
          </a:p>
        </p:txBody>
      </p:sp>
      <p:sp>
        <p:nvSpPr>
          <p:cNvPr id="45" name="Google Shape;1344;p47">
            <a:extLst>
              <a:ext uri="{FF2B5EF4-FFF2-40B4-BE49-F238E27FC236}">
                <a16:creationId xmlns:a16="http://schemas.microsoft.com/office/drawing/2014/main" id="{0D2FC3F2-04AB-0250-BA6D-2F20F8842831}"/>
              </a:ext>
            </a:extLst>
          </p:cNvPr>
          <p:cNvSpPr/>
          <p:nvPr/>
        </p:nvSpPr>
        <p:spPr>
          <a:xfrm>
            <a:off x="6662394" y="825403"/>
            <a:ext cx="2238467" cy="364731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47" name="Google Shape;1360;p47">
            <a:extLst>
              <a:ext uri="{FF2B5EF4-FFF2-40B4-BE49-F238E27FC236}">
                <a16:creationId xmlns:a16="http://schemas.microsoft.com/office/drawing/2014/main" id="{FC585979-E9A8-74A8-9F14-F8DF69CFA49D}"/>
              </a:ext>
            </a:extLst>
          </p:cNvPr>
          <p:cNvSpPr/>
          <p:nvPr/>
        </p:nvSpPr>
        <p:spPr>
          <a:xfrm>
            <a:off x="8819532" y="859908"/>
            <a:ext cx="44700" cy="7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195;p43">
            <a:extLst>
              <a:ext uri="{FF2B5EF4-FFF2-40B4-BE49-F238E27FC236}">
                <a16:creationId xmlns:a16="http://schemas.microsoft.com/office/drawing/2014/main" id="{B848ADB8-7DDC-0A23-B15B-36DCA92E27F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8511213" y="972043"/>
            <a:ext cx="148310" cy="14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195;p43">
            <a:extLst>
              <a:ext uri="{FF2B5EF4-FFF2-40B4-BE49-F238E27FC236}">
                <a16:creationId xmlns:a16="http://schemas.microsoft.com/office/drawing/2014/main" id="{AC518174-FC05-B707-7B08-F2857BB9ECB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 flipH="1" flipV="1">
            <a:off x="8525742" y="1255472"/>
            <a:ext cx="148310" cy="1483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344;p47">
            <a:extLst>
              <a:ext uri="{FF2B5EF4-FFF2-40B4-BE49-F238E27FC236}">
                <a16:creationId xmlns:a16="http://schemas.microsoft.com/office/drawing/2014/main" id="{52C14477-4F44-8B62-E4FE-B856E2A94E91}"/>
              </a:ext>
            </a:extLst>
          </p:cNvPr>
          <p:cNvSpPr/>
          <p:nvPr/>
        </p:nvSpPr>
        <p:spPr>
          <a:xfrm>
            <a:off x="6755126" y="1526979"/>
            <a:ext cx="1908620" cy="48445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700" dirty="0"/>
              <a:t>EDK </a:t>
            </a:r>
            <a:r>
              <a:rPr lang="ko-KR" altLang="en-US" sz="700" dirty="0"/>
              <a:t>샘플</a:t>
            </a:r>
            <a:endParaRPr lang="en-US" altLang="ko-KR" sz="700" dirty="0"/>
          </a:p>
          <a:p>
            <a:r>
              <a:rPr lang="ko-KR" altLang="en-US" sz="700" dirty="0"/>
              <a:t>국내 기업 샘플</a:t>
            </a:r>
            <a:endParaRPr lang="en-US" altLang="ko-KR" sz="700" dirty="0"/>
          </a:p>
          <a:p>
            <a:r>
              <a:rPr lang="ko-KR" altLang="en-US" sz="700" dirty="0"/>
              <a:t>해외 기업 샘플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0CE9577-9438-505C-4D98-397F8AC17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72558" y="221545"/>
            <a:ext cx="2117132" cy="178988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AADE96B-9B9F-74CA-00D0-8E3572B6C8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49472" y="258615"/>
            <a:ext cx="2198731" cy="173322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5E76DC9-54DC-4290-B883-62F74F87D2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762" y="1240493"/>
            <a:ext cx="5778001" cy="2912407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3A9290-2989-4CBB-AF5D-FD000882F539}"/>
              </a:ext>
            </a:extLst>
          </p:cNvPr>
          <p:cNvGrpSpPr/>
          <p:nvPr/>
        </p:nvGrpSpPr>
        <p:grpSpPr>
          <a:xfrm>
            <a:off x="2194359" y="1258735"/>
            <a:ext cx="4141263" cy="181636"/>
            <a:chOff x="2185375" y="1183203"/>
            <a:chExt cx="4141263" cy="181636"/>
          </a:xfrm>
        </p:grpSpPr>
        <p:pic>
          <p:nvPicPr>
            <p:cNvPr id="57" name="Google Shape;223;p19">
              <a:extLst>
                <a:ext uri="{FF2B5EF4-FFF2-40B4-BE49-F238E27FC236}">
                  <a16:creationId xmlns:a16="http://schemas.microsoft.com/office/drawing/2014/main" id="{A453F1FB-E896-4FC3-B901-4C49DF25919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r="19616" b="-4573"/>
            <a:stretch/>
          </p:blipFill>
          <p:spPr>
            <a:xfrm>
              <a:off x="2185375" y="1183203"/>
              <a:ext cx="4061599" cy="181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224;p19">
              <a:extLst>
                <a:ext uri="{FF2B5EF4-FFF2-40B4-BE49-F238E27FC236}">
                  <a16:creationId xmlns:a16="http://schemas.microsoft.com/office/drawing/2014/main" id="{7EE31935-700C-4CAF-A948-0BB56FD9F1A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57519" y="1209236"/>
              <a:ext cx="569119" cy="130425"/>
            </a:xfrm>
            <a:prstGeom prst="rect">
              <a:avLst/>
            </a:prstGeom>
            <a:solidFill>
              <a:srgbClr val="9E9E9E">
                <a:alpha val="0"/>
              </a:srgbClr>
            </a:solidFill>
            <a:ln>
              <a:noFill/>
            </a:ln>
          </p:spPr>
        </p:pic>
        <p:pic>
          <p:nvPicPr>
            <p:cNvPr id="61" name="Google Shape;225;p19">
              <a:extLst>
                <a:ext uri="{FF2B5EF4-FFF2-40B4-BE49-F238E27FC236}">
                  <a16:creationId xmlns:a16="http://schemas.microsoft.com/office/drawing/2014/main" id="{1CDA4A5F-5CAA-4446-8E38-B7F00C16C287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05919" y="1212442"/>
              <a:ext cx="951600" cy="124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D3000B1-6A2B-43A7-8C24-C8A98F0E9334}"/>
              </a:ext>
            </a:extLst>
          </p:cNvPr>
          <p:cNvSpPr txBox="1"/>
          <p:nvPr/>
        </p:nvSpPr>
        <p:spPr>
          <a:xfrm>
            <a:off x="6575107" y="512601"/>
            <a:ext cx="2388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AI </a:t>
            </a:r>
            <a:r>
              <a:rPr lang="ko-KR" altLang="en-US" sz="800" dirty="0"/>
              <a:t>매니저        </a:t>
            </a:r>
            <a:r>
              <a:rPr lang="en-US" altLang="ko-KR" sz="800" dirty="0"/>
              <a:t>AI </a:t>
            </a:r>
            <a:r>
              <a:rPr lang="ko-KR" altLang="en-US" sz="800" dirty="0"/>
              <a:t>진단        가이드     </a:t>
            </a:r>
            <a:r>
              <a:rPr lang="en-US" altLang="ko-KR" sz="800" dirty="0"/>
              <a:t>•••</a:t>
            </a:r>
            <a:r>
              <a:rPr lang="ko-KR" altLang="en-US" sz="800" dirty="0"/>
              <a:t>  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1CEB97E-438E-4BC9-9396-00CA4A274090}"/>
              </a:ext>
            </a:extLst>
          </p:cNvPr>
          <p:cNvCxnSpPr/>
          <p:nvPr/>
        </p:nvCxnSpPr>
        <p:spPr>
          <a:xfrm>
            <a:off x="7856265" y="728045"/>
            <a:ext cx="6045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633AC1E-BEDE-405A-8414-FD0DEB17694B}"/>
              </a:ext>
            </a:extLst>
          </p:cNvPr>
          <p:cNvSpPr txBox="1"/>
          <p:nvPr/>
        </p:nvSpPr>
        <p:spPr>
          <a:xfrm>
            <a:off x="12303841" y="-6712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예시</a:t>
            </a:r>
            <a:r>
              <a:rPr lang="en-US" altLang="ko-KR" sz="1000" dirty="0"/>
              <a:t>: EDK</a:t>
            </a:r>
            <a:r>
              <a:rPr lang="ko-KR" altLang="en-US" sz="1000" dirty="0"/>
              <a:t>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AF1412-1C1A-4F59-B6B3-F9A88B024DB3}"/>
              </a:ext>
            </a:extLst>
          </p:cNvPr>
          <p:cNvSpPr/>
          <p:nvPr/>
        </p:nvSpPr>
        <p:spPr>
          <a:xfrm>
            <a:off x="947738" y="1514475"/>
            <a:ext cx="723900" cy="1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19;p19">
            <a:extLst>
              <a:ext uri="{FF2B5EF4-FFF2-40B4-BE49-F238E27FC236}">
                <a16:creationId xmlns:a16="http://schemas.microsoft.com/office/drawing/2014/main" id="{1E805A76-57F7-CA76-3808-41DD8F5E44D2}"/>
              </a:ext>
            </a:extLst>
          </p:cNvPr>
          <p:cNvSpPr/>
          <p:nvPr/>
        </p:nvSpPr>
        <p:spPr>
          <a:xfrm>
            <a:off x="2058998" y="2004692"/>
            <a:ext cx="4349406" cy="982348"/>
          </a:xfrm>
          <a:prstGeom prst="rect">
            <a:avLst/>
          </a:prstGeom>
          <a:solidFill>
            <a:srgbClr val="9E9E9E">
              <a:alpha val="0"/>
            </a:srgbClr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9;p19">
            <a:extLst>
              <a:ext uri="{FF2B5EF4-FFF2-40B4-BE49-F238E27FC236}">
                <a16:creationId xmlns:a16="http://schemas.microsoft.com/office/drawing/2014/main" id="{8007007D-5D71-F3BF-760C-89B2550553FD}"/>
              </a:ext>
            </a:extLst>
          </p:cNvPr>
          <p:cNvSpPr/>
          <p:nvPr/>
        </p:nvSpPr>
        <p:spPr>
          <a:xfrm>
            <a:off x="6763278" y="1620885"/>
            <a:ext cx="1897151" cy="107039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8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CDDC-936F-40F4-B7A5-F0197F99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C5123C-D31F-0B8E-1EE4-BDD059AFAAE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1" cy="235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83">
                  <a:extLst>
                    <a:ext uri="{9D8B030D-6E8A-4147-A177-3AD203B41FA5}">
                      <a16:colId xmlns:a16="http://schemas.microsoft.com/office/drawing/2014/main" val="3300100081"/>
                    </a:ext>
                  </a:extLst>
                </a:gridCol>
                <a:gridCol w="1805062">
                  <a:extLst>
                    <a:ext uri="{9D8B030D-6E8A-4147-A177-3AD203B41FA5}">
                      <a16:colId xmlns:a16="http://schemas.microsoft.com/office/drawing/2014/main" val="1347210724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839042373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708314275"/>
                    </a:ext>
                  </a:extLst>
                </a:gridCol>
                <a:gridCol w="2660074">
                  <a:extLst>
                    <a:ext uri="{9D8B030D-6E8A-4147-A177-3AD203B41FA5}">
                      <a16:colId xmlns:a16="http://schemas.microsoft.com/office/drawing/2014/main" val="261342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페이지명</a:t>
                      </a:r>
                    </a:p>
                  </a:txBody>
                  <a:tcPr marL="82678" marR="82678" marT="41339" marB="413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주요 설명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DEVELOP 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5996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534E0-CF7D-4F1A-D3EA-D429B25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706" y="6516124"/>
            <a:ext cx="2743200" cy="365125"/>
          </a:xfrm>
        </p:spPr>
        <p:txBody>
          <a:bodyPr/>
          <a:lstStyle/>
          <a:p>
            <a:fld id="{F0F96BDC-A2C7-412A-925A-38ED4B3D8AE4}" type="slidenum">
              <a:rPr lang="ko-KR" altLang="en-US" sz="800" smtClean="0"/>
              <a:t>4</a:t>
            </a:fld>
            <a:endParaRPr lang="ko-KR" altLang="en-US" sz="800" dirty="0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96E43E13-31E4-1F21-6108-16C9EA1611EF}"/>
              </a:ext>
            </a:extLst>
          </p:cNvPr>
          <p:cNvSpPr/>
          <p:nvPr/>
        </p:nvSpPr>
        <p:spPr>
          <a:xfrm>
            <a:off x="736994" y="446025"/>
            <a:ext cx="8193600" cy="4333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5;p14">
            <a:extLst>
              <a:ext uri="{FF2B5EF4-FFF2-40B4-BE49-F238E27FC236}">
                <a16:creationId xmlns:a16="http://schemas.microsoft.com/office/drawing/2014/main" id="{5A8C1F37-D25C-EC04-D5AD-2A936B97AF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69" y="452412"/>
            <a:ext cx="494700" cy="433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4">
            <a:extLst>
              <a:ext uri="{FF2B5EF4-FFF2-40B4-BE49-F238E27FC236}">
                <a16:creationId xmlns:a16="http://schemas.microsoft.com/office/drawing/2014/main" id="{FDA7A361-0C94-9A6A-D000-ED83731300B0}"/>
              </a:ext>
            </a:extLst>
          </p:cNvPr>
          <p:cNvSpPr txBox="1"/>
          <p:nvPr/>
        </p:nvSpPr>
        <p:spPr>
          <a:xfrm>
            <a:off x="305769" y="3585195"/>
            <a:ext cx="494700" cy="216000"/>
          </a:xfrm>
          <a:prstGeom prst="rect">
            <a:avLst/>
          </a:prstGeom>
          <a:solidFill>
            <a:srgbClr val="3B3C3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D9D9D9"/>
                </a:solidFill>
              </a:rPr>
              <a:t>AI 보고서</a:t>
            </a:r>
            <a:endParaRPr sz="400">
              <a:solidFill>
                <a:srgbClr val="D9D9D9"/>
              </a:solidFill>
            </a:endParaRPr>
          </a:p>
        </p:txBody>
      </p:sp>
      <p:pic>
        <p:nvPicPr>
          <p:cNvPr id="10" name="Google Shape;637;p30">
            <a:extLst>
              <a:ext uri="{FF2B5EF4-FFF2-40B4-BE49-F238E27FC236}">
                <a16:creationId xmlns:a16="http://schemas.microsoft.com/office/drawing/2014/main" id="{5BB80999-0D85-7637-5F1A-E4BA707DD147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036" y="3470466"/>
            <a:ext cx="160076" cy="1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13">
            <a:extLst>
              <a:ext uri="{FF2B5EF4-FFF2-40B4-BE49-F238E27FC236}">
                <a16:creationId xmlns:a16="http://schemas.microsoft.com/office/drawing/2014/main" id="{90E184A5-F617-9171-91BD-234FA6B66EB9}"/>
              </a:ext>
            </a:extLst>
          </p:cNvPr>
          <p:cNvSpPr txBox="1"/>
          <p:nvPr/>
        </p:nvSpPr>
        <p:spPr>
          <a:xfrm>
            <a:off x="762309" y="435440"/>
            <a:ext cx="87696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보고서  </a:t>
            </a:r>
            <a:r>
              <a:rPr lang="ko-KR" altLang="en-US" sz="15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편집</a:t>
            </a:r>
            <a:endParaRPr sz="15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75ED0A-3DCD-61B5-338A-1373B6CF7193}"/>
              </a:ext>
            </a:extLst>
          </p:cNvPr>
          <p:cNvSpPr/>
          <p:nvPr/>
        </p:nvSpPr>
        <p:spPr>
          <a:xfrm>
            <a:off x="778428" y="800100"/>
            <a:ext cx="8126215" cy="397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29562-F3E3-7F18-C93A-0CAB8B32DF8C}"/>
              </a:ext>
            </a:extLst>
          </p:cNvPr>
          <p:cNvSpPr txBox="1"/>
          <p:nvPr/>
        </p:nvSpPr>
        <p:spPr>
          <a:xfrm>
            <a:off x="824763" y="847895"/>
            <a:ext cx="57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업로드된 정보를 바탕으로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draft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AI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작성매니저를 통해 문장을 수정하시거나 가이드를 확인하며 직접 수정하실 수 있습니다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8A07F7-550B-58DE-6A03-63785952AF41}"/>
              </a:ext>
            </a:extLst>
          </p:cNvPr>
          <p:cNvGraphicFramePr>
            <a:graphicFrameLocks noGrp="1"/>
          </p:cNvGraphicFramePr>
          <p:nvPr/>
        </p:nvGraphicFramePr>
        <p:xfrm>
          <a:off x="9531924" y="233078"/>
          <a:ext cx="2646765" cy="5609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226">
                  <a:extLst>
                    <a:ext uri="{9D8B030D-6E8A-4147-A177-3AD203B41FA5}">
                      <a16:colId xmlns:a16="http://schemas.microsoft.com/office/drawing/2014/main" val="903469755"/>
                    </a:ext>
                  </a:extLst>
                </a:gridCol>
                <a:gridCol w="108078">
                  <a:extLst>
                    <a:ext uri="{9D8B030D-6E8A-4147-A177-3AD203B41FA5}">
                      <a16:colId xmlns:a16="http://schemas.microsoft.com/office/drawing/2014/main" val="1463597657"/>
                    </a:ext>
                  </a:extLst>
                </a:gridCol>
                <a:gridCol w="2327461">
                  <a:extLst>
                    <a:ext uri="{9D8B030D-6E8A-4147-A177-3AD203B41FA5}">
                      <a16:colId xmlns:a16="http://schemas.microsoft.com/office/drawing/2014/main" val="18676969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중 하나를 선택하는 창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샘플보기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아코디언으로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화면 펼침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닫기 기능 필요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선택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셀렉트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제공되는 샘플 중 하나를 선택 가능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737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번에서 선택한 샘플을 보여주기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샘플 내용에는 텍스트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링크가 들어 갈 수 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번에서 선택한 샘플을 보여주기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내용에는 텍스트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링크가 들어 갈 수 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이미지는 크게 보기 가능하게 하기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52271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06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757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379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531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47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19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784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392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430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17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54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2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4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5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4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0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623602"/>
                  </a:ext>
                </a:extLst>
              </a:tr>
            </a:tbl>
          </a:graphicData>
        </a:graphic>
      </p:graphicFrame>
      <p:pic>
        <p:nvPicPr>
          <p:cNvPr id="25" name="Google Shape;224;p19">
            <a:extLst>
              <a:ext uri="{FF2B5EF4-FFF2-40B4-BE49-F238E27FC236}">
                <a16:creationId xmlns:a16="http://schemas.microsoft.com/office/drawing/2014/main" id="{AC925663-6360-2CFF-09A3-E6D9F3C377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901" y="1302035"/>
            <a:ext cx="569119" cy="130425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</p:pic>
      <p:pic>
        <p:nvPicPr>
          <p:cNvPr id="26" name="Google Shape;225;p19">
            <a:extLst>
              <a:ext uri="{FF2B5EF4-FFF2-40B4-BE49-F238E27FC236}">
                <a16:creationId xmlns:a16="http://schemas.microsoft.com/office/drawing/2014/main" id="{E415884F-8001-6BB7-66CB-C91D403F37D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301" y="1305241"/>
            <a:ext cx="951600" cy="124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FDE151-54B9-3182-1759-9812C82053BA}"/>
              </a:ext>
            </a:extLst>
          </p:cNvPr>
          <p:cNvSpPr/>
          <p:nvPr/>
        </p:nvSpPr>
        <p:spPr>
          <a:xfrm>
            <a:off x="6621859" y="435440"/>
            <a:ext cx="2328696" cy="41776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DEF7E7-E7EE-50B8-3A59-3BF519483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879" y="465019"/>
            <a:ext cx="285983" cy="31608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AD52A221-D5F7-833C-68A4-DF76B4623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714" y="4349989"/>
            <a:ext cx="1543050" cy="366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2996E1E-6B8D-909F-366E-3945F50CE45B}"/>
              </a:ext>
            </a:extLst>
          </p:cNvPr>
          <p:cNvSpPr/>
          <p:nvPr/>
        </p:nvSpPr>
        <p:spPr>
          <a:xfrm>
            <a:off x="6713845" y="890260"/>
            <a:ext cx="2044025" cy="247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283;p20">
            <a:extLst>
              <a:ext uri="{FF2B5EF4-FFF2-40B4-BE49-F238E27FC236}">
                <a16:creationId xmlns:a16="http://schemas.microsoft.com/office/drawing/2014/main" id="{56905D38-D534-C480-021E-CC9C85694CE1}"/>
              </a:ext>
            </a:extLst>
          </p:cNvPr>
          <p:cNvSpPr txBox="1"/>
          <p:nvPr/>
        </p:nvSpPr>
        <p:spPr>
          <a:xfrm>
            <a:off x="6703830" y="870443"/>
            <a:ext cx="1628518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가이드라인</a:t>
            </a:r>
            <a:r>
              <a:rPr lang="en-US" altLang="ko-KR" sz="800" b="1" dirty="0">
                <a:solidFill>
                  <a:schemeClr val="dk2"/>
                </a:solidFill>
                <a:ea typeface="맑은 고딕"/>
              </a:rPr>
              <a:t> </a:t>
            </a:r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보기</a:t>
            </a:r>
            <a:endParaRPr lang="ko-KR" altLang="en-US" sz="800" dirty="0">
              <a:solidFill>
                <a:schemeClr val="dk2"/>
              </a:solidFill>
              <a:ea typeface="맑은 고딕" panose="020B0503020000020004" pitchFamily="34" charset="-127"/>
            </a:endParaRPr>
          </a:p>
          <a:p>
            <a:endParaRPr lang="en-US" altLang="ko-KR" sz="600" b="1" dirty="0">
              <a:solidFill>
                <a:schemeClr val="dk2"/>
              </a:solidFill>
              <a:ea typeface="맑은 고딕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  <a:p>
            <a:endParaRPr lang="en-US" sz="600" dirty="0">
              <a:solidFill>
                <a:schemeClr val="dk2"/>
              </a:solidFill>
              <a:latin typeface="Malgun Gothic"/>
              <a:ea typeface="Malgun Gothic"/>
            </a:endParaRPr>
          </a:p>
        </p:txBody>
      </p:sp>
      <p:sp>
        <p:nvSpPr>
          <p:cNvPr id="39" name="Google Shape;1360;p47">
            <a:extLst>
              <a:ext uri="{FF2B5EF4-FFF2-40B4-BE49-F238E27FC236}">
                <a16:creationId xmlns:a16="http://schemas.microsoft.com/office/drawing/2014/main" id="{D29A6D53-31C3-7094-3285-C13CA28E52F0}"/>
              </a:ext>
            </a:extLst>
          </p:cNvPr>
          <p:cNvSpPr/>
          <p:nvPr/>
        </p:nvSpPr>
        <p:spPr>
          <a:xfrm>
            <a:off x="8594503" y="2231453"/>
            <a:ext cx="44700" cy="7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60A5659-9F00-AD30-B69A-89BC83A9DCDC}"/>
              </a:ext>
            </a:extLst>
          </p:cNvPr>
          <p:cNvSpPr/>
          <p:nvPr/>
        </p:nvSpPr>
        <p:spPr>
          <a:xfrm>
            <a:off x="6714436" y="1216231"/>
            <a:ext cx="2044025" cy="247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2"/>
                </a:solidFill>
                <a:ea typeface="맑은 고딕"/>
              </a:rPr>
              <a:t>샘플 보기</a:t>
            </a:r>
            <a:endParaRPr lang="en-US" altLang="ko-KR" sz="800" b="1" dirty="0">
              <a:solidFill>
                <a:schemeClr val="dk2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D3E32-BCBC-BBCE-E967-59C1283757E1}"/>
              </a:ext>
            </a:extLst>
          </p:cNvPr>
          <p:cNvSpPr txBox="1"/>
          <p:nvPr/>
        </p:nvSpPr>
        <p:spPr>
          <a:xfrm>
            <a:off x="313708" y="5350014"/>
            <a:ext cx="8636847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Arial"/>
                <a:ea typeface="맑은 고딕"/>
                <a:cs typeface="Arial"/>
              </a:rPr>
              <a:t>Issue check </a:t>
            </a:r>
            <a:br>
              <a:rPr lang="ko-KR" altLang="en-US" sz="1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[  ]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타기업 예시를 가져올 때 어떻게 보여줄지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?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보고서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캡쳐하여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 이미지로 보여주기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/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복사 가능한 글로 보여주기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/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보고서 링크만 제시</a:t>
            </a:r>
            <a:endParaRPr lang="en-US" altLang="ko-KR" sz="1000" b="1" i="0" u="none" strike="noStrike" dirty="0">
              <a:solidFill>
                <a:srgbClr val="595959"/>
              </a:solidFill>
              <a:effectLst/>
              <a:latin typeface="Arial"/>
              <a:ea typeface="맑은 고딕"/>
              <a:cs typeface="Arial"/>
            </a:endParaRPr>
          </a:p>
          <a:p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**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현재 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EDK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보고서 작성가이드 편집 기능을 보면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표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/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이미지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/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링크 삽입 가능합니다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.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줄글은 복사해서 가져오고 그래프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표 등은 이미지로 보여주면 어떨까요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? </a:t>
            </a:r>
            <a:endParaRPr lang="en-US" altLang="ko-KR" sz="1000" b="1" dirty="0">
              <a:solidFill>
                <a:srgbClr val="595959"/>
              </a:solidFill>
              <a:latin typeface="Arial" panose="020B0604020202020204" pitchFamily="34" charset="0"/>
              <a:ea typeface="맑은 고딕"/>
              <a:cs typeface="Arial"/>
            </a:endParaRPr>
          </a:p>
          <a:p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[  ] LLM </a:t>
            </a:r>
            <a:r>
              <a:rPr lang="ko-KR" altLang="en-US" sz="1000" b="1" dirty="0">
                <a:solidFill>
                  <a:srgbClr val="595959"/>
                </a:solidFill>
                <a:latin typeface="Arial" panose="020B0604020202020204" pitchFamily="34" charset="0"/>
              </a:rPr>
              <a:t>초안이 마음에 안들거나 퀄리티가 낮을 경우</a:t>
            </a:r>
            <a:r>
              <a:rPr lang="en-US" altLang="ko-KR" sz="1000" b="1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EDK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샘플은 자동으로 하게 할 것인지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? 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패러프레이징을 하는 것이 필요하긴 함 </a:t>
            </a:r>
            <a:endParaRPr lang="en-US" altLang="ko-KR" sz="1000" b="1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38" name="Google Shape;1344;p47">
            <a:extLst>
              <a:ext uri="{FF2B5EF4-FFF2-40B4-BE49-F238E27FC236}">
                <a16:creationId xmlns:a16="http://schemas.microsoft.com/office/drawing/2014/main" id="{843D91C2-D345-5EBE-954A-AE039B1F8046}"/>
              </a:ext>
            </a:extLst>
          </p:cNvPr>
          <p:cNvSpPr/>
          <p:nvPr/>
        </p:nvSpPr>
        <p:spPr>
          <a:xfrm>
            <a:off x="6751525" y="2134634"/>
            <a:ext cx="1908620" cy="221487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/>
              <a:t>국내 기업 </a:t>
            </a:r>
            <a:r>
              <a:rPr lang="en-US" altLang="ko-KR" sz="700" b="1" dirty="0"/>
              <a:t>IFRS </a:t>
            </a:r>
            <a:r>
              <a:rPr lang="ko-KR" altLang="en-US" sz="700" b="1" dirty="0"/>
              <a:t>보고서</a:t>
            </a:r>
            <a:endParaRPr lang="en-US" altLang="ko-KR" sz="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/>
              <a:t>ESG</a:t>
            </a:r>
            <a:r>
              <a:rPr lang="ko-KR" altLang="en-US" sz="700" dirty="0"/>
              <a:t>위원회는 지속가능경영 관련 최고 심의기구로서 </a:t>
            </a:r>
            <a:r>
              <a:rPr lang="en-US" altLang="ko-KR" sz="700" dirty="0"/>
              <a:t>ESG </a:t>
            </a:r>
            <a:r>
              <a:rPr lang="ko-KR" altLang="en-US" sz="700" dirty="0"/>
              <a:t>분야의 기본 정책과 전략을 수립하고 </a:t>
            </a:r>
            <a:r>
              <a:rPr lang="ko-KR" altLang="en-US" sz="700" dirty="0" err="1"/>
              <a:t>중ㆍ장기</a:t>
            </a:r>
            <a:r>
              <a:rPr lang="ko-KR" altLang="en-US" sz="700" dirty="0"/>
              <a:t> 목표 등을 심의하는 역할을 합니다</a:t>
            </a:r>
            <a:r>
              <a:rPr lang="en-US" altLang="ko-KR" sz="700" dirty="0"/>
              <a:t>. ESG</a:t>
            </a:r>
            <a:r>
              <a:rPr lang="ko-KR" altLang="en-US" sz="700" dirty="0"/>
              <a:t>위원회는 반기 </a:t>
            </a:r>
            <a:r>
              <a:rPr lang="en-US" altLang="ko-KR" sz="700" dirty="0"/>
              <a:t>1</a:t>
            </a:r>
            <a:r>
              <a:rPr lang="ko-KR" altLang="en-US" sz="700" dirty="0"/>
              <a:t>회 이상 개최를 원칙으로 하되</a:t>
            </a:r>
            <a:r>
              <a:rPr lang="en-US" altLang="ko-KR" sz="700" dirty="0"/>
              <a:t>, </a:t>
            </a:r>
            <a:r>
              <a:rPr lang="ko-KR" altLang="en-US" sz="700" dirty="0"/>
              <a:t>필요에 따라 수시로 개최될 수 있습니다</a:t>
            </a:r>
            <a:r>
              <a:rPr lang="en-US" altLang="ko-KR" sz="700" dirty="0"/>
              <a:t>. </a:t>
            </a:r>
            <a:r>
              <a:rPr lang="ko-KR" altLang="en-US" sz="700" dirty="0"/>
              <a:t>지배기업 이사회의 </a:t>
            </a:r>
            <a:r>
              <a:rPr lang="en-US" altLang="ko-KR" sz="700" dirty="0"/>
              <a:t>ESG</a:t>
            </a:r>
            <a:r>
              <a:rPr lang="ko-KR" altLang="en-US" sz="700" dirty="0"/>
              <a:t>위원회에 대한 위임사항과 의무사항</a:t>
            </a:r>
            <a:r>
              <a:rPr lang="en-US" altLang="ko-KR" sz="700" dirty="0"/>
              <a:t>, </a:t>
            </a:r>
            <a:r>
              <a:rPr lang="ko-KR" altLang="en-US" sz="700" dirty="0"/>
              <a:t>직무기술 등에 대한 내용은 이사회 규정</a:t>
            </a:r>
            <a:r>
              <a:rPr lang="en-US" altLang="ko-KR" sz="700" dirty="0"/>
              <a:t>, ESG</a:t>
            </a:r>
            <a:r>
              <a:rPr lang="ko-KR" altLang="en-US" sz="700" dirty="0"/>
              <a:t>위원회 규정</a:t>
            </a:r>
            <a:r>
              <a:rPr lang="en-US" altLang="ko-KR" sz="700" dirty="0"/>
              <a:t>, </a:t>
            </a:r>
            <a:r>
              <a:rPr lang="ko-KR" altLang="en-US" sz="700" dirty="0"/>
              <a:t>내규 등에 규정하고 있습니다</a:t>
            </a:r>
            <a:r>
              <a:rPr lang="en-US" altLang="ko-KR" sz="700" dirty="0"/>
              <a:t>.</a:t>
            </a:r>
          </a:p>
        </p:txBody>
      </p:sp>
      <p:sp>
        <p:nvSpPr>
          <p:cNvPr id="45" name="Google Shape;1344;p47">
            <a:extLst>
              <a:ext uri="{FF2B5EF4-FFF2-40B4-BE49-F238E27FC236}">
                <a16:creationId xmlns:a16="http://schemas.microsoft.com/office/drawing/2014/main" id="{9A5493D9-AB5A-43D4-1F0E-9FDC4479F409}"/>
              </a:ext>
            </a:extLst>
          </p:cNvPr>
          <p:cNvSpPr/>
          <p:nvPr/>
        </p:nvSpPr>
        <p:spPr>
          <a:xfrm>
            <a:off x="6662394" y="825403"/>
            <a:ext cx="2238467" cy="364731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47" name="Google Shape;1360;p47">
            <a:extLst>
              <a:ext uri="{FF2B5EF4-FFF2-40B4-BE49-F238E27FC236}">
                <a16:creationId xmlns:a16="http://schemas.microsoft.com/office/drawing/2014/main" id="{3CBB819E-6526-8A2C-8FBB-FC28D19A7CB8}"/>
              </a:ext>
            </a:extLst>
          </p:cNvPr>
          <p:cNvSpPr/>
          <p:nvPr/>
        </p:nvSpPr>
        <p:spPr>
          <a:xfrm>
            <a:off x="8819532" y="859908"/>
            <a:ext cx="44700" cy="7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195;p43">
            <a:extLst>
              <a:ext uri="{FF2B5EF4-FFF2-40B4-BE49-F238E27FC236}">
                <a16:creationId xmlns:a16="http://schemas.microsoft.com/office/drawing/2014/main" id="{DFCCDB01-A6D6-7DF2-6973-E251E9BFC16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8511213" y="972043"/>
            <a:ext cx="148310" cy="14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195;p43">
            <a:extLst>
              <a:ext uri="{FF2B5EF4-FFF2-40B4-BE49-F238E27FC236}">
                <a16:creationId xmlns:a16="http://schemas.microsoft.com/office/drawing/2014/main" id="{3032C9AE-BA93-A31C-CFDA-EB69E95F37A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 flipH="1" flipV="1">
            <a:off x="8525742" y="1255472"/>
            <a:ext cx="148310" cy="1483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344;p47">
            <a:extLst>
              <a:ext uri="{FF2B5EF4-FFF2-40B4-BE49-F238E27FC236}">
                <a16:creationId xmlns:a16="http://schemas.microsoft.com/office/drawing/2014/main" id="{FCD4F0CC-9571-EC5F-1A4D-21D9A7F82B15}"/>
              </a:ext>
            </a:extLst>
          </p:cNvPr>
          <p:cNvSpPr/>
          <p:nvPr/>
        </p:nvSpPr>
        <p:spPr>
          <a:xfrm>
            <a:off x="6755126" y="1526979"/>
            <a:ext cx="1908620" cy="48445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700" dirty="0"/>
              <a:t>EDK </a:t>
            </a:r>
            <a:r>
              <a:rPr lang="ko-KR" altLang="en-US" sz="700" dirty="0"/>
              <a:t>샘플</a:t>
            </a:r>
            <a:endParaRPr lang="en-US" altLang="ko-KR" sz="700" dirty="0"/>
          </a:p>
          <a:p>
            <a:r>
              <a:rPr lang="ko-KR" altLang="en-US" sz="700" dirty="0"/>
              <a:t>국내 기업 샘플</a:t>
            </a:r>
            <a:endParaRPr lang="en-US" altLang="ko-KR" sz="700" dirty="0"/>
          </a:p>
          <a:p>
            <a:r>
              <a:rPr lang="ko-KR" altLang="en-US" sz="700" dirty="0"/>
              <a:t>해외 기업 샘플</a:t>
            </a:r>
          </a:p>
        </p:txBody>
      </p:sp>
      <p:sp>
        <p:nvSpPr>
          <p:cNvPr id="49" name="Google Shape;1344;p47">
            <a:extLst>
              <a:ext uri="{FF2B5EF4-FFF2-40B4-BE49-F238E27FC236}">
                <a16:creationId xmlns:a16="http://schemas.microsoft.com/office/drawing/2014/main" id="{45D3750A-532E-A364-9507-5129F809861F}"/>
              </a:ext>
            </a:extLst>
          </p:cNvPr>
          <p:cNvSpPr/>
          <p:nvPr/>
        </p:nvSpPr>
        <p:spPr>
          <a:xfrm>
            <a:off x="6842958" y="3425717"/>
            <a:ext cx="1643889" cy="48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700" dirty="0"/>
              <a:t>[</a:t>
            </a:r>
            <a:r>
              <a:rPr lang="ko-KR" altLang="en-US" sz="700" dirty="0"/>
              <a:t>이미지</a:t>
            </a:r>
            <a:r>
              <a:rPr lang="en-US" altLang="ko-KR" sz="700" dirty="0"/>
              <a:t>]</a:t>
            </a:r>
            <a:endParaRPr lang="ko-KR" altLang="en-US" sz="700" dirty="0"/>
          </a:p>
        </p:txBody>
      </p:sp>
      <p:pic>
        <p:nvPicPr>
          <p:cNvPr id="50" name="Google Shape;1352;p47">
            <a:extLst>
              <a:ext uri="{FF2B5EF4-FFF2-40B4-BE49-F238E27FC236}">
                <a16:creationId xmlns:a16="http://schemas.microsoft.com/office/drawing/2014/main" id="{C00B6E38-E475-A540-72BB-6CED7625767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5803" y="3453473"/>
            <a:ext cx="185195" cy="14761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344;p47">
            <a:extLst>
              <a:ext uri="{FF2B5EF4-FFF2-40B4-BE49-F238E27FC236}">
                <a16:creationId xmlns:a16="http://schemas.microsoft.com/office/drawing/2014/main" id="{BAFFDF9F-59CC-6CE5-669C-88DA852F212C}"/>
              </a:ext>
            </a:extLst>
          </p:cNvPr>
          <p:cNvSpPr/>
          <p:nvPr/>
        </p:nvSpPr>
        <p:spPr>
          <a:xfrm>
            <a:off x="6781547" y="3831779"/>
            <a:ext cx="1908620" cy="48445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ko-KR" sz="700" dirty="0"/>
          </a:p>
          <a:p>
            <a:r>
              <a:rPr lang="ko-KR" altLang="en-US" sz="700" dirty="0"/>
              <a:t>보고서 링크</a:t>
            </a:r>
            <a:r>
              <a:rPr lang="en-US" altLang="ko-KR" sz="700" dirty="0"/>
              <a:t>:</a:t>
            </a:r>
          </a:p>
          <a:p>
            <a:r>
              <a:rPr lang="en-US" altLang="ko-KR" sz="700" dirty="0">
                <a:hlinkClick r:id="rId11"/>
              </a:rPr>
              <a:t>http://company.com</a:t>
            </a:r>
            <a:endParaRPr lang="en-US" altLang="ko-KR" sz="700" dirty="0"/>
          </a:p>
          <a:p>
            <a:endParaRPr lang="en-US" altLang="ko-KR" sz="7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A789043-FD3B-C023-5D6A-79D0ED6A2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72558" y="221545"/>
            <a:ext cx="2117132" cy="178988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686DE39-22CD-C198-07E5-51CE3F68DE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49472" y="258615"/>
            <a:ext cx="2198731" cy="173322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52744EE-C762-EC5B-E3C6-67CE37A6CD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762" y="1240493"/>
            <a:ext cx="5778001" cy="2912407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C0C9D42-C6F2-21FF-929C-34FD95CEE638}"/>
              </a:ext>
            </a:extLst>
          </p:cNvPr>
          <p:cNvGrpSpPr/>
          <p:nvPr/>
        </p:nvGrpSpPr>
        <p:grpSpPr>
          <a:xfrm>
            <a:off x="2194359" y="1258735"/>
            <a:ext cx="4141263" cy="181636"/>
            <a:chOff x="2185375" y="1183203"/>
            <a:chExt cx="4141263" cy="181636"/>
          </a:xfrm>
        </p:grpSpPr>
        <p:pic>
          <p:nvPicPr>
            <p:cNvPr id="57" name="Google Shape;223;p19">
              <a:extLst>
                <a:ext uri="{FF2B5EF4-FFF2-40B4-BE49-F238E27FC236}">
                  <a16:creationId xmlns:a16="http://schemas.microsoft.com/office/drawing/2014/main" id="{201415BF-B727-4C21-CEF8-14E2DF4A9B88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 r="19616" b="-4573"/>
            <a:stretch/>
          </p:blipFill>
          <p:spPr>
            <a:xfrm>
              <a:off x="2185375" y="1183203"/>
              <a:ext cx="4061599" cy="181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224;p19">
              <a:extLst>
                <a:ext uri="{FF2B5EF4-FFF2-40B4-BE49-F238E27FC236}">
                  <a16:creationId xmlns:a16="http://schemas.microsoft.com/office/drawing/2014/main" id="{D8A0CB22-D7B9-8D6D-07F8-3AF749861B6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57519" y="1209236"/>
              <a:ext cx="569119" cy="130425"/>
            </a:xfrm>
            <a:prstGeom prst="rect">
              <a:avLst/>
            </a:prstGeom>
            <a:solidFill>
              <a:srgbClr val="9E9E9E">
                <a:alpha val="0"/>
              </a:srgbClr>
            </a:solidFill>
            <a:ln>
              <a:noFill/>
            </a:ln>
          </p:spPr>
        </p:pic>
        <p:pic>
          <p:nvPicPr>
            <p:cNvPr id="61" name="Google Shape;225;p19">
              <a:extLst>
                <a:ext uri="{FF2B5EF4-FFF2-40B4-BE49-F238E27FC236}">
                  <a16:creationId xmlns:a16="http://schemas.microsoft.com/office/drawing/2014/main" id="{0F9670D5-AB22-6183-D264-CD555799DBE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05919" y="1212442"/>
              <a:ext cx="951600" cy="124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32A60D0-547D-D6C3-5386-3ECCA4729274}"/>
              </a:ext>
            </a:extLst>
          </p:cNvPr>
          <p:cNvSpPr txBox="1"/>
          <p:nvPr/>
        </p:nvSpPr>
        <p:spPr>
          <a:xfrm>
            <a:off x="6575107" y="512601"/>
            <a:ext cx="2388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AI </a:t>
            </a:r>
            <a:r>
              <a:rPr lang="ko-KR" altLang="en-US" sz="800" dirty="0"/>
              <a:t>매니저        </a:t>
            </a:r>
            <a:r>
              <a:rPr lang="en-US" altLang="ko-KR" sz="800" dirty="0"/>
              <a:t>AI </a:t>
            </a:r>
            <a:r>
              <a:rPr lang="ko-KR" altLang="en-US" sz="800" dirty="0"/>
              <a:t>진단        가이드     </a:t>
            </a:r>
            <a:r>
              <a:rPr lang="en-US" altLang="ko-KR" sz="800" dirty="0"/>
              <a:t>•••</a:t>
            </a:r>
            <a:r>
              <a:rPr lang="ko-KR" altLang="en-US" sz="800" dirty="0"/>
              <a:t>  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ACBAE6-01CA-910B-EAF4-5815CF9F0954}"/>
              </a:ext>
            </a:extLst>
          </p:cNvPr>
          <p:cNvCxnSpPr/>
          <p:nvPr/>
        </p:nvCxnSpPr>
        <p:spPr>
          <a:xfrm>
            <a:off x="7856265" y="728045"/>
            <a:ext cx="6045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5112798-9D45-A3C8-F25D-0C32D24162CE}"/>
              </a:ext>
            </a:extLst>
          </p:cNvPr>
          <p:cNvSpPr txBox="1"/>
          <p:nvPr/>
        </p:nvSpPr>
        <p:spPr>
          <a:xfrm>
            <a:off x="12303841" y="-6712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예시</a:t>
            </a:r>
            <a:r>
              <a:rPr lang="en-US" altLang="ko-KR" sz="1000" dirty="0"/>
              <a:t>: EDK</a:t>
            </a:r>
            <a:r>
              <a:rPr lang="ko-KR" altLang="en-US" sz="1000" dirty="0"/>
              <a:t>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36053D-3BCF-24C6-6DBA-8554A8FAE8F0}"/>
              </a:ext>
            </a:extLst>
          </p:cNvPr>
          <p:cNvSpPr/>
          <p:nvPr/>
        </p:nvSpPr>
        <p:spPr>
          <a:xfrm>
            <a:off x="947738" y="1514475"/>
            <a:ext cx="723900" cy="1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19;p19">
            <a:extLst>
              <a:ext uri="{FF2B5EF4-FFF2-40B4-BE49-F238E27FC236}">
                <a16:creationId xmlns:a16="http://schemas.microsoft.com/office/drawing/2014/main" id="{B0460B88-D999-0549-EFB8-CC535F72B609}"/>
              </a:ext>
            </a:extLst>
          </p:cNvPr>
          <p:cNvSpPr/>
          <p:nvPr/>
        </p:nvSpPr>
        <p:spPr>
          <a:xfrm>
            <a:off x="6762372" y="1718599"/>
            <a:ext cx="1897151" cy="106793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219;p19">
            <a:extLst>
              <a:ext uri="{FF2B5EF4-FFF2-40B4-BE49-F238E27FC236}">
                <a16:creationId xmlns:a16="http://schemas.microsoft.com/office/drawing/2014/main" id="{E708EE0F-77A7-99B5-073C-A12E4DEB5C49}"/>
              </a:ext>
            </a:extLst>
          </p:cNvPr>
          <p:cNvSpPr/>
          <p:nvPr/>
        </p:nvSpPr>
        <p:spPr>
          <a:xfrm>
            <a:off x="2058998" y="2004692"/>
            <a:ext cx="4349406" cy="982348"/>
          </a:xfrm>
          <a:prstGeom prst="rect">
            <a:avLst/>
          </a:prstGeom>
          <a:solidFill>
            <a:srgbClr val="9E9E9E">
              <a:alpha val="0"/>
            </a:srgbClr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9197610C-427E-66DD-8F9E-92D4C316FD25}"/>
              </a:ext>
            </a:extLst>
          </p:cNvPr>
          <p:cNvSpPr/>
          <p:nvPr/>
        </p:nvSpPr>
        <p:spPr>
          <a:xfrm rot="16200000">
            <a:off x="8136743" y="4148285"/>
            <a:ext cx="158228" cy="114618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46A4162D-3F05-E59D-F755-166AEFD00B8C}"/>
              </a:ext>
            </a:extLst>
          </p:cNvPr>
          <p:cNvSpPr/>
          <p:nvPr/>
        </p:nvSpPr>
        <p:spPr>
          <a:xfrm rot="5400000">
            <a:off x="8399024" y="4146886"/>
            <a:ext cx="142753" cy="110683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219;p19">
            <a:extLst>
              <a:ext uri="{FF2B5EF4-FFF2-40B4-BE49-F238E27FC236}">
                <a16:creationId xmlns:a16="http://schemas.microsoft.com/office/drawing/2014/main" id="{501BA0E4-0F98-A984-D6DF-8563A2103C5D}"/>
              </a:ext>
            </a:extLst>
          </p:cNvPr>
          <p:cNvSpPr/>
          <p:nvPr/>
        </p:nvSpPr>
        <p:spPr>
          <a:xfrm>
            <a:off x="8120265" y="4054862"/>
            <a:ext cx="433875" cy="27770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68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6260-59B4-AA37-7FDC-B510F1EC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0A2DAC-30CA-9441-BC46-C4680E8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6BDC-A2C7-412A-925A-38ED4B3D8A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A3280-D641-0793-A5D4-3F30C481F594}"/>
              </a:ext>
            </a:extLst>
          </p:cNvPr>
          <p:cNvSpPr txBox="1"/>
          <p:nvPr/>
        </p:nvSpPr>
        <p:spPr>
          <a:xfrm>
            <a:off x="1293268" y="2844225"/>
            <a:ext cx="6981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PART 5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지표 및 목표</a:t>
            </a:r>
          </a:p>
        </p:txBody>
      </p:sp>
    </p:spTree>
    <p:extLst>
      <p:ext uri="{BB962C8B-B14F-4D97-AF65-F5344CB8AC3E}">
        <p14:creationId xmlns:p14="http://schemas.microsoft.com/office/powerpoint/2010/main" val="2792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4CAAF1-E7B8-E4A6-A9A8-FA62B0CA4CD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1" cy="235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83">
                  <a:extLst>
                    <a:ext uri="{9D8B030D-6E8A-4147-A177-3AD203B41FA5}">
                      <a16:colId xmlns:a16="http://schemas.microsoft.com/office/drawing/2014/main" val="3300100081"/>
                    </a:ext>
                  </a:extLst>
                </a:gridCol>
                <a:gridCol w="1805062">
                  <a:extLst>
                    <a:ext uri="{9D8B030D-6E8A-4147-A177-3AD203B41FA5}">
                      <a16:colId xmlns:a16="http://schemas.microsoft.com/office/drawing/2014/main" val="1347210724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839042373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708314275"/>
                    </a:ext>
                  </a:extLst>
                </a:gridCol>
                <a:gridCol w="2660074">
                  <a:extLst>
                    <a:ext uri="{9D8B030D-6E8A-4147-A177-3AD203B41FA5}">
                      <a16:colId xmlns:a16="http://schemas.microsoft.com/office/drawing/2014/main" val="261342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페이지명</a:t>
                      </a:r>
                    </a:p>
                  </a:txBody>
                  <a:tcPr marL="82678" marR="82678" marT="41339" marB="413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주요 설명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DEVELOP 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5996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A45B8-90CF-1523-9C8A-4306331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0F96BDC-A2C7-412A-925A-38ED4B3D8AE4}" type="slidenum">
              <a:rPr lang="ko-KR" altLang="en-US" sz="800" smtClean="0"/>
              <a:t>6</a:t>
            </a:fld>
            <a:endParaRPr lang="ko-KR" altLang="en-US" sz="800" dirty="0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858C8C9E-B6A1-C45A-D8C8-461A28133636}"/>
              </a:ext>
            </a:extLst>
          </p:cNvPr>
          <p:cNvSpPr/>
          <p:nvPr/>
        </p:nvSpPr>
        <p:spPr>
          <a:xfrm>
            <a:off x="736994" y="446025"/>
            <a:ext cx="8193600" cy="4333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5;p14">
            <a:extLst>
              <a:ext uri="{FF2B5EF4-FFF2-40B4-BE49-F238E27FC236}">
                <a16:creationId xmlns:a16="http://schemas.microsoft.com/office/drawing/2014/main" id="{665D249E-4002-C468-54B7-6CB589E0B2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769" y="452412"/>
            <a:ext cx="494700" cy="433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4">
            <a:extLst>
              <a:ext uri="{FF2B5EF4-FFF2-40B4-BE49-F238E27FC236}">
                <a16:creationId xmlns:a16="http://schemas.microsoft.com/office/drawing/2014/main" id="{116F4944-BEFA-90C4-BAD2-886251E7BF13}"/>
              </a:ext>
            </a:extLst>
          </p:cNvPr>
          <p:cNvSpPr txBox="1"/>
          <p:nvPr/>
        </p:nvSpPr>
        <p:spPr>
          <a:xfrm>
            <a:off x="305769" y="3585195"/>
            <a:ext cx="494700" cy="216000"/>
          </a:xfrm>
          <a:prstGeom prst="rect">
            <a:avLst/>
          </a:prstGeom>
          <a:solidFill>
            <a:srgbClr val="3B3C3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 dirty="0">
                <a:solidFill>
                  <a:srgbClr val="D9D9D9"/>
                </a:solidFill>
              </a:rPr>
              <a:t>AI 보고서</a:t>
            </a:r>
            <a:endParaRPr sz="400" dirty="0">
              <a:solidFill>
                <a:srgbClr val="D9D9D9"/>
              </a:solidFill>
            </a:endParaRPr>
          </a:p>
        </p:txBody>
      </p:sp>
      <p:pic>
        <p:nvPicPr>
          <p:cNvPr id="10" name="Google Shape;637;p30">
            <a:extLst>
              <a:ext uri="{FF2B5EF4-FFF2-40B4-BE49-F238E27FC236}">
                <a16:creationId xmlns:a16="http://schemas.microsoft.com/office/drawing/2014/main" id="{943F3CE3-79A2-E643-6C60-0A5E83A8AA1E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036" y="3470466"/>
            <a:ext cx="160076" cy="1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13">
            <a:extLst>
              <a:ext uri="{FF2B5EF4-FFF2-40B4-BE49-F238E27FC236}">
                <a16:creationId xmlns:a16="http://schemas.microsoft.com/office/drawing/2014/main" id="{A465B7A0-5D0F-B433-B55A-82DE9C4133D8}"/>
              </a:ext>
            </a:extLst>
          </p:cNvPr>
          <p:cNvSpPr txBox="1"/>
          <p:nvPr/>
        </p:nvSpPr>
        <p:spPr>
          <a:xfrm>
            <a:off x="762309" y="435440"/>
            <a:ext cx="87696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보고서  </a:t>
            </a:r>
            <a:r>
              <a:rPr lang="ko-KR" altLang="en-US" sz="15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편집</a:t>
            </a:r>
            <a:endParaRPr sz="15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3A688-7731-94EA-728A-34AA8719CE36}"/>
              </a:ext>
            </a:extLst>
          </p:cNvPr>
          <p:cNvSpPr/>
          <p:nvPr/>
        </p:nvSpPr>
        <p:spPr>
          <a:xfrm>
            <a:off x="778428" y="800100"/>
            <a:ext cx="8126215" cy="397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AD404-E330-4069-E879-3C9AAB1FEAA6}"/>
              </a:ext>
            </a:extLst>
          </p:cNvPr>
          <p:cNvSpPr txBox="1"/>
          <p:nvPr/>
        </p:nvSpPr>
        <p:spPr>
          <a:xfrm>
            <a:off x="824762" y="847895"/>
            <a:ext cx="810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데이터를 바탕으로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Metric and Target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파트의 데이터를 생성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000" dirty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로딩합니다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편집창과 동일한 셋업이나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선택을 위한 간이 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</a:t>
            </a:r>
            <a:r>
              <a:rPr lang="ko-KR" altLang="en-US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000" dirty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떠야합니다</a:t>
            </a:r>
            <a:r>
              <a:rPr lang="en-US" altLang="ko-KR" sz="10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745E8-9F35-1418-4B0F-E7CA27BC3729}"/>
              </a:ext>
            </a:extLst>
          </p:cNvPr>
          <p:cNvGraphicFramePr>
            <a:graphicFrameLocks noGrp="1"/>
          </p:cNvGraphicFramePr>
          <p:nvPr/>
        </p:nvGraphicFramePr>
        <p:xfrm>
          <a:off x="9531925" y="235078"/>
          <a:ext cx="2660074" cy="76360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124">
                  <a:extLst>
                    <a:ext uri="{9D8B030D-6E8A-4147-A177-3AD203B41FA5}">
                      <a16:colId xmlns:a16="http://schemas.microsoft.com/office/drawing/2014/main" val="90346975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463597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텍스트 편집기 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데이터 로딩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아이콘 클릭하면 일종의 팝업 형태로 아래 내용 제시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현재는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Step1,2,3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가 모두 한 화면에 제시되나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 스텝을 선택하고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넘어가기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형태로 구성 필요</a:t>
                      </a:r>
                      <a:b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b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팝업 박스 </a:t>
                      </a:r>
                      <a:r>
                        <a:rPr lang="ko-KR" altLang="en-US" sz="7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내애서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Step 1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선택하고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다음으로 버튼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&gt; Step 2 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선택하고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다음으로 버튼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&gt; Step 3 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선택하고 다음으로 버튼 등의 로직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7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7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이전으로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다음으로 버튼 활성화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&amp; Step 4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의 공시 카테고리 선택 후에는 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이전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＇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과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＇</a:t>
                      </a:r>
                      <a:r>
                        <a:rPr lang="ko-KR" altLang="en-US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생성</a:t>
                      </a:r>
                      <a:r>
                        <a:rPr lang="en-US" altLang="ko-KR" sz="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＇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7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1&amp; 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는 디폴트로 선택되어 있고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현재는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파랑색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체크이지만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수정 못하도록 회색 고정 체크 희망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체크박스만 활성화 하여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취사 선택할 수 있도록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522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Step 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에서 선택한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각각의 데이터 연도 선택하기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별 최소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 이상 선택해야 넘어 갈 수 있는 진입 로직 세팅 필요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입력 방식은 연도 입력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key-in/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체크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드롭다운 중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에 맞게 개발자께서 제안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연도 범위는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우선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1~2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에 대하여 회계상 연결 실체 선택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범위는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~5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 까지 단일 선택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7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Step 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Scope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를 선택한 사람에게만 보여지고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개의 카테고리 중 최소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 이상을 선택해야 함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3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5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7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3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4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17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4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2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4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5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4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0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82678" marR="82678" marT="41339" marB="413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6236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059EE04-BF30-5540-7071-245959B2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7" y="1241751"/>
            <a:ext cx="6985738" cy="3521168"/>
          </a:xfrm>
          <a:prstGeom prst="rect">
            <a:avLst/>
          </a:prstGeom>
        </p:spPr>
      </p:pic>
      <p:pic>
        <p:nvPicPr>
          <p:cNvPr id="8" name="Google Shape;223;p19">
            <a:extLst>
              <a:ext uri="{FF2B5EF4-FFF2-40B4-BE49-F238E27FC236}">
                <a16:creationId xmlns:a16="http://schemas.microsoft.com/office/drawing/2014/main" id="{A9F85E2D-4ECF-C350-6FDD-617425C8B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13748" b="-5329"/>
          <a:stretch/>
        </p:blipFill>
        <p:spPr>
          <a:xfrm>
            <a:off x="2403757" y="1276002"/>
            <a:ext cx="4358100" cy="1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4;p19">
            <a:extLst>
              <a:ext uri="{FF2B5EF4-FFF2-40B4-BE49-F238E27FC236}">
                <a16:creationId xmlns:a16="http://schemas.microsoft.com/office/drawing/2014/main" id="{B17DB558-8B80-A1FE-82D3-DB6611DA002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1770" y="1302035"/>
            <a:ext cx="517381" cy="130425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</p:pic>
      <p:pic>
        <p:nvPicPr>
          <p:cNvPr id="26" name="Google Shape;225;p19">
            <a:extLst>
              <a:ext uri="{FF2B5EF4-FFF2-40B4-BE49-F238E27FC236}">
                <a16:creationId xmlns:a16="http://schemas.microsoft.com/office/drawing/2014/main" id="{D69F3F76-CA72-3A9D-2E3F-485DD6ED76B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301" y="1305241"/>
            <a:ext cx="951600" cy="1244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3B4C67-0A01-3F5F-C0EB-695281F87CCC}"/>
              </a:ext>
            </a:extLst>
          </p:cNvPr>
          <p:cNvSpPr/>
          <p:nvPr/>
        </p:nvSpPr>
        <p:spPr>
          <a:xfrm>
            <a:off x="5797434" y="4072605"/>
            <a:ext cx="67586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FA2B47-FAC7-4753-C0F6-14A0B7FE7B0D}"/>
              </a:ext>
            </a:extLst>
          </p:cNvPr>
          <p:cNvSpPr/>
          <p:nvPr/>
        </p:nvSpPr>
        <p:spPr>
          <a:xfrm>
            <a:off x="1112938" y="2723336"/>
            <a:ext cx="534794" cy="13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6F8F5B-CFD3-6A4D-FF24-B555283AC2F6}"/>
              </a:ext>
            </a:extLst>
          </p:cNvPr>
          <p:cNvSpPr/>
          <p:nvPr/>
        </p:nvSpPr>
        <p:spPr>
          <a:xfrm>
            <a:off x="2403757" y="1457751"/>
            <a:ext cx="5336956" cy="3014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77FE01-6FF1-A4D7-9CE2-F2E905BC3206}"/>
              </a:ext>
            </a:extLst>
          </p:cNvPr>
          <p:cNvSpPr/>
          <p:nvPr/>
        </p:nvSpPr>
        <p:spPr>
          <a:xfrm>
            <a:off x="5954535" y="1290812"/>
            <a:ext cx="243460" cy="13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E2837-F5DA-8BEA-FD03-0775B45804E1}"/>
              </a:ext>
            </a:extLst>
          </p:cNvPr>
          <p:cNvSpPr txBox="1"/>
          <p:nvPr/>
        </p:nvSpPr>
        <p:spPr>
          <a:xfrm>
            <a:off x="5594537" y="1429712"/>
            <a:ext cx="147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로딩 클릭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3475654-5610-1423-23AE-914B2829C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015" y="5041779"/>
            <a:ext cx="3009347" cy="19366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73B40DD-8FC8-44C5-8562-F60D963F9FCE}"/>
              </a:ext>
            </a:extLst>
          </p:cNvPr>
          <p:cNvSpPr txBox="1"/>
          <p:nvPr/>
        </p:nvSpPr>
        <p:spPr>
          <a:xfrm>
            <a:off x="313709" y="5350014"/>
            <a:ext cx="3801092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Arial"/>
                <a:ea typeface="맑은 고딕"/>
                <a:cs typeface="Arial"/>
              </a:rPr>
              <a:t>Issue check</a:t>
            </a:r>
            <a:br>
              <a:rPr lang="ko-KR" altLang="en-US" sz="1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Arial"/>
                <a:ea typeface="맑은 고딕"/>
                <a:cs typeface="Arial"/>
              </a:rPr>
              <a:t>[V] 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4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차 개발에서 인벤토리와 연계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(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데모에서는 안되기 때문에 이러한 온실가스배출량에 대한 로직을 보여주는 것</a:t>
            </a:r>
            <a:r>
              <a:rPr lang="en-US" altLang="ko-KR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)</a:t>
            </a:r>
            <a:r>
              <a:rPr lang="ko-KR" altLang="en-US" sz="1000" b="1" dirty="0">
                <a:solidFill>
                  <a:srgbClr val="595959"/>
                </a:solidFill>
                <a:latin typeface="Arial"/>
                <a:ea typeface="맑은 고딕"/>
                <a:cs typeface="Arial"/>
              </a:rPr>
              <a:t> </a:t>
            </a:r>
            <a:endParaRPr lang="en-US" altLang="ko-KR" sz="1000" b="1" dirty="0">
              <a:solidFill>
                <a:srgbClr val="595959"/>
              </a:solidFill>
              <a:latin typeface="Arial"/>
              <a:ea typeface="맑은 고딕"/>
              <a:cs typeface="Arial"/>
            </a:endParaRPr>
          </a:p>
          <a:p>
            <a:r>
              <a:rPr lang="en-US" altLang="ko-KR" sz="1000" b="1" dirty="0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맑은 고딕"/>
                <a:cs typeface="Arial"/>
              </a:rPr>
              <a:t>[V] </a:t>
            </a:r>
            <a:r>
              <a:rPr lang="ko-KR" altLang="en-US" sz="1000" b="1" dirty="0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맑은 고딕"/>
                <a:cs typeface="Arial"/>
              </a:rPr>
              <a:t>연결실체 수가 아닌 연결 회사 명을 선택하는 것으로 변경 필요 </a:t>
            </a:r>
            <a:endParaRPr lang="ko-KR" altLang="en-US" sz="1000" b="1" dirty="0">
              <a:highlight>
                <a:srgbClr val="FFFF00"/>
              </a:highlight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D206D3-6ACB-43ED-B85F-E8B7DBEBBD9D}"/>
              </a:ext>
            </a:extLst>
          </p:cNvPr>
          <p:cNvSpPr/>
          <p:nvPr/>
        </p:nvSpPr>
        <p:spPr>
          <a:xfrm>
            <a:off x="947738" y="1514475"/>
            <a:ext cx="723900" cy="1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7AD52-2E1C-4287-189A-C57F765D312C}"/>
              </a:ext>
            </a:extLst>
          </p:cNvPr>
          <p:cNvSpPr txBox="1"/>
          <p:nvPr/>
        </p:nvSpPr>
        <p:spPr>
          <a:xfrm>
            <a:off x="2378625" y="1417480"/>
            <a:ext cx="96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지표 및 목표 </a:t>
            </a:r>
            <a:endParaRPr lang="en-US" altLang="ko-KR" sz="1000" b="1" dirty="0"/>
          </a:p>
          <a:p>
            <a:endParaRPr lang="en-US" altLang="ko-KR" sz="800" dirty="0"/>
          </a:p>
          <a:p>
            <a:r>
              <a:rPr lang="ko-KR" altLang="en-US" sz="800" dirty="0"/>
              <a:t>기후 관련 지표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(1) </a:t>
            </a:r>
            <a:r>
              <a:rPr lang="ko-KR" altLang="en-US" sz="800" dirty="0"/>
              <a:t>온실가스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1C4EFC9-6A81-09FD-9521-6C59551BD4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021" y="2157131"/>
            <a:ext cx="5251811" cy="25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B11927-4BBC-6C3C-1111-1B2FCE31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6BDC-A2C7-412A-925A-38ED4B3D8AE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96FB5-7D58-68EF-C10A-09CA29E8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6A9D0E-0F6D-0CAE-C6CE-2CA6FA4F1C6A}"/>
              </a:ext>
            </a:extLst>
          </p:cNvPr>
          <p:cNvGrpSpPr/>
          <p:nvPr/>
        </p:nvGrpSpPr>
        <p:grpSpPr>
          <a:xfrm>
            <a:off x="3717402" y="1219948"/>
            <a:ext cx="4757196" cy="4612511"/>
            <a:chOff x="2649639" y="1219948"/>
            <a:chExt cx="4757196" cy="461251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1D2E518-416A-F459-5001-08DD10671AA0}"/>
                </a:ext>
              </a:extLst>
            </p:cNvPr>
            <p:cNvSpPr/>
            <p:nvPr/>
          </p:nvSpPr>
          <p:spPr>
            <a:xfrm>
              <a:off x="2649639" y="1219948"/>
              <a:ext cx="4757196" cy="461251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A01A4-A12E-E0E1-2971-89C9F9DE4FFC}"/>
                </a:ext>
              </a:extLst>
            </p:cNvPr>
            <p:cNvSpPr txBox="1"/>
            <p:nvPr/>
          </p:nvSpPr>
          <p:spPr>
            <a:xfrm>
              <a:off x="3032567" y="1504709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공시할 데이터의 </a:t>
              </a:r>
              <a:r>
                <a:rPr lang="ko-KR" altLang="en-US" sz="1400" b="1" dirty="0">
                  <a:highlight>
                    <a:srgbClr val="F2F5FD"/>
                  </a:highlight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범위</a:t>
              </a:r>
              <a:r>
                <a:rPr lang="ko-KR" altLang="en-US" sz="14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를 선택해 주세요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9220D52-4E81-C56F-DFCB-213F449370ED}"/>
                </a:ext>
              </a:extLst>
            </p:cNvPr>
            <p:cNvGrpSpPr/>
            <p:nvPr/>
          </p:nvGrpSpPr>
          <p:grpSpPr>
            <a:xfrm>
              <a:off x="3032567" y="2407534"/>
              <a:ext cx="3796496" cy="486668"/>
              <a:chOff x="3032567" y="2407534"/>
              <a:chExt cx="3796496" cy="48666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573752D-9A49-F4CE-052A-E4003C80AAE6}"/>
                  </a:ext>
                </a:extLst>
              </p:cNvPr>
              <p:cNvSpPr/>
              <p:nvPr/>
            </p:nvSpPr>
            <p:spPr>
              <a:xfrm>
                <a:off x="3032567" y="2407534"/>
                <a:ext cx="3796496" cy="486668"/>
              </a:xfrm>
              <a:prstGeom prst="roundRect">
                <a:avLst/>
              </a:prstGeom>
              <a:solidFill>
                <a:srgbClr val="ECF8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6AD503B-043F-4736-8030-50CCC6B84521}"/>
                  </a:ext>
                </a:extLst>
              </p:cNvPr>
              <p:cNvSpPr/>
              <p:nvPr/>
            </p:nvSpPr>
            <p:spPr>
              <a:xfrm>
                <a:off x="3127479" y="2558005"/>
                <a:ext cx="203715" cy="208344"/>
              </a:xfrm>
              <a:prstGeom prst="roundRect">
                <a:avLst/>
              </a:prstGeom>
              <a:solidFill>
                <a:srgbClr val="6485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확인 표시 단색으로 채워진">
                <a:extLst>
                  <a:ext uri="{FF2B5EF4-FFF2-40B4-BE49-F238E27FC236}">
                    <a16:creationId xmlns:a16="http://schemas.microsoft.com/office/drawing/2014/main" id="{FDEF3575-C29B-951F-8324-CC4E85D3C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27479" y="2558005"/>
                <a:ext cx="208344" cy="208344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7979481-66EA-8909-E519-092D192A107E}"/>
                </a:ext>
              </a:extLst>
            </p:cNvPr>
            <p:cNvGrpSpPr/>
            <p:nvPr/>
          </p:nvGrpSpPr>
          <p:grpSpPr>
            <a:xfrm>
              <a:off x="3032567" y="3150243"/>
              <a:ext cx="3796496" cy="486668"/>
              <a:chOff x="3032567" y="2407534"/>
              <a:chExt cx="3796496" cy="486668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EB3043E-503E-E9E3-07F8-D6FA70D2AA2C}"/>
                  </a:ext>
                </a:extLst>
              </p:cNvPr>
              <p:cNvSpPr/>
              <p:nvPr/>
            </p:nvSpPr>
            <p:spPr>
              <a:xfrm>
                <a:off x="3032567" y="2407534"/>
                <a:ext cx="3796496" cy="486668"/>
              </a:xfrm>
              <a:prstGeom prst="roundRect">
                <a:avLst/>
              </a:prstGeom>
              <a:solidFill>
                <a:srgbClr val="ECF8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AF8AD7B-6C2B-D79B-D597-B82EC9B41F9B}"/>
                  </a:ext>
                </a:extLst>
              </p:cNvPr>
              <p:cNvSpPr/>
              <p:nvPr/>
            </p:nvSpPr>
            <p:spPr>
              <a:xfrm>
                <a:off x="3127479" y="2558005"/>
                <a:ext cx="203715" cy="208344"/>
              </a:xfrm>
              <a:prstGeom prst="roundRect">
                <a:avLst/>
              </a:prstGeom>
              <a:solidFill>
                <a:srgbClr val="6485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래픽 19" descr="확인 표시 단색으로 채워진">
                <a:extLst>
                  <a:ext uri="{FF2B5EF4-FFF2-40B4-BE49-F238E27FC236}">
                    <a16:creationId xmlns:a16="http://schemas.microsoft.com/office/drawing/2014/main" id="{F7E5A220-0FCF-D249-2772-226D0E2B2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27479" y="2558005"/>
                <a:ext cx="208344" cy="208344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A2AFB80-A4BC-CA5B-40FF-B1720D47F40C}"/>
                </a:ext>
              </a:extLst>
            </p:cNvPr>
            <p:cNvGrpSpPr/>
            <p:nvPr/>
          </p:nvGrpSpPr>
          <p:grpSpPr>
            <a:xfrm>
              <a:off x="3032567" y="3892949"/>
              <a:ext cx="3796496" cy="486668"/>
              <a:chOff x="3032567" y="2326509"/>
              <a:chExt cx="3796496" cy="48666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DF2B912-99EE-F129-AD7D-70D59B428129}"/>
                  </a:ext>
                </a:extLst>
              </p:cNvPr>
              <p:cNvSpPr/>
              <p:nvPr/>
            </p:nvSpPr>
            <p:spPr>
              <a:xfrm>
                <a:off x="3032567" y="2326509"/>
                <a:ext cx="3796496" cy="486668"/>
              </a:xfrm>
              <a:prstGeom prst="roundRect">
                <a:avLst/>
              </a:prstGeom>
              <a:solidFill>
                <a:srgbClr val="ECF8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80EF557-207C-7A5C-BADE-26DBE29F37C5}"/>
                  </a:ext>
                </a:extLst>
              </p:cNvPr>
              <p:cNvSpPr/>
              <p:nvPr/>
            </p:nvSpPr>
            <p:spPr>
              <a:xfrm>
                <a:off x="3127479" y="2465671"/>
                <a:ext cx="203715" cy="208344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B4C6B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7A6BF6-C723-1582-C543-6747E5AA0BE6}"/>
                </a:ext>
              </a:extLst>
            </p:cNvPr>
            <p:cNvSpPr txBox="1"/>
            <p:nvPr/>
          </p:nvSpPr>
          <p:spPr>
            <a:xfrm>
              <a:off x="3321453" y="2512504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Scope 1 </a:t>
              </a:r>
              <a:r>
                <a:rPr lang="en-US" altLang="ko-KR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(</a:t>
              </a:r>
              <a:r>
                <a:rPr lang="ko-KR" altLang="en-US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직접 배출</a:t>
              </a:r>
              <a:r>
                <a:rPr lang="en-US" altLang="ko-KR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)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03F353-6690-F1F1-DB71-B653EC795591}"/>
                </a:ext>
              </a:extLst>
            </p:cNvPr>
            <p:cNvSpPr txBox="1"/>
            <p:nvPr/>
          </p:nvSpPr>
          <p:spPr>
            <a:xfrm>
              <a:off x="3321453" y="3256143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Scope 2 </a:t>
              </a:r>
              <a:r>
                <a:rPr lang="en-US" altLang="ko-KR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(</a:t>
              </a:r>
              <a:r>
                <a:rPr lang="ko-KR" altLang="en-US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간접 배출</a:t>
              </a:r>
              <a:r>
                <a:rPr lang="en-US" altLang="ko-KR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)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EF563-2219-CC40-10DC-8A5FAEDE787B}"/>
                </a:ext>
              </a:extLst>
            </p:cNvPr>
            <p:cNvSpPr txBox="1"/>
            <p:nvPr/>
          </p:nvSpPr>
          <p:spPr>
            <a:xfrm>
              <a:off x="3321453" y="3991748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Scope 3 </a:t>
              </a:r>
              <a:r>
                <a:rPr lang="en-US" altLang="ko-KR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(</a:t>
              </a:r>
              <a:r>
                <a:rPr lang="ko-KR" altLang="en-US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기타 간접 배출</a:t>
              </a:r>
              <a:r>
                <a:rPr lang="en-US" altLang="ko-KR" sz="105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)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1D9348-D127-E45F-E50A-3D6DDAFC50A5}"/>
                </a:ext>
              </a:extLst>
            </p:cNvPr>
            <p:cNvSpPr/>
            <p:nvPr/>
          </p:nvSpPr>
          <p:spPr>
            <a:xfrm>
              <a:off x="5636871" y="5061886"/>
              <a:ext cx="1192192" cy="486668"/>
            </a:xfrm>
            <a:prstGeom prst="roundRect">
              <a:avLst/>
            </a:prstGeom>
            <a:solidFill>
              <a:srgbClr val="B2E2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기아 시그니처 Fix OTF Regular" panose="00000500000000000000" pitchFamily="50" charset="-127"/>
                  <a:ea typeface="기아 시그니처 Fix OTF Regular" panose="00000500000000000000" pitchFamily="50" charset="-127"/>
                </a:rPr>
                <a:t>다음</a:t>
              </a:r>
            </a:p>
          </p:txBody>
        </p:sp>
        <p:pic>
          <p:nvPicPr>
            <p:cNvPr id="32" name="그래픽 31" descr="오른쪽을 가리키는 검지  단색으로 채워진">
              <a:extLst>
                <a:ext uri="{FF2B5EF4-FFF2-40B4-BE49-F238E27FC236}">
                  <a16:creationId xmlns:a16="http://schemas.microsoft.com/office/drawing/2014/main" id="{48DB904E-6878-66AC-CF91-FF993691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3264728" y="3482686"/>
              <a:ext cx="322756" cy="322756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92C420-B5B9-A074-C675-FD256DCD8155}"/>
              </a:ext>
            </a:extLst>
          </p:cNvPr>
          <p:cNvSpPr/>
          <p:nvPr/>
        </p:nvSpPr>
        <p:spPr>
          <a:xfrm>
            <a:off x="1233475" y="2813075"/>
            <a:ext cx="2028460" cy="2248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셋업 로직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우선은 </a:t>
            </a:r>
            <a:r>
              <a:rPr lang="en-US" altLang="ko-KR" sz="1200" dirty="0">
                <a:solidFill>
                  <a:schemeClr val="tx1"/>
                </a:solidFill>
              </a:rPr>
              <a:t>scope 1&amp;2 </a:t>
            </a:r>
            <a:r>
              <a:rPr lang="ko-KR" altLang="en-US" sz="1200" dirty="0">
                <a:solidFill>
                  <a:schemeClr val="tx1"/>
                </a:solidFill>
              </a:rPr>
              <a:t>기본 </a:t>
            </a:r>
            <a:r>
              <a:rPr lang="ko-KR" altLang="en-US" sz="1200" dirty="0" err="1">
                <a:solidFill>
                  <a:schemeClr val="tx1"/>
                </a:solidFill>
              </a:rPr>
              <a:t>체크되어있고</a:t>
            </a:r>
            <a:r>
              <a:rPr lang="en-US" altLang="ko-KR" sz="1200" dirty="0">
                <a:solidFill>
                  <a:schemeClr val="tx1"/>
                </a:solidFill>
              </a:rPr>
              <a:t>, scope 3</a:t>
            </a:r>
            <a:r>
              <a:rPr lang="ko-KR" altLang="en-US" sz="1200" dirty="0">
                <a:solidFill>
                  <a:schemeClr val="tx1"/>
                </a:solidFill>
              </a:rPr>
              <a:t>만 옵션으로 열어두기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 이상 선택 시 다음 클릭 가능</a:t>
            </a:r>
            <a:r>
              <a:rPr lang="en-US" altLang="ko-KR" sz="1200" dirty="0">
                <a:solidFill>
                  <a:schemeClr val="tx1"/>
                </a:solidFill>
              </a:rPr>
              <a:t>; 0</a:t>
            </a:r>
            <a:r>
              <a:rPr lang="ko-KR" altLang="en-US" sz="1200" dirty="0">
                <a:solidFill>
                  <a:schemeClr val="tx1"/>
                </a:solidFill>
              </a:rPr>
              <a:t>개 선택 시 </a:t>
            </a:r>
            <a:r>
              <a:rPr lang="en-US" altLang="ko-KR" sz="1200" dirty="0">
                <a:solidFill>
                  <a:schemeClr val="tx1"/>
                </a:solidFill>
              </a:rPr>
              <a:t>scope </a:t>
            </a:r>
            <a:r>
              <a:rPr lang="ko-KR" altLang="en-US" sz="1200" dirty="0">
                <a:solidFill>
                  <a:schemeClr val="tx1"/>
                </a:solidFill>
              </a:rPr>
              <a:t>데이터 최소 한 개 이상 선택해야 한다 안내 문구 팝업</a:t>
            </a:r>
          </a:p>
        </p:txBody>
      </p:sp>
    </p:spTree>
    <p:extLst>
      <p:ext uri="{BB962C8B-B14F-4D97-AF65-F5344CB8AC3E}">
        <p14:creationId xmlns:p14="http://schemas.microsoft.com/office/powerpoint/2010/main" val="296311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1D87B-129A-D576-3410-2F37FA39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09CB2-4ED5-C1EA-CADB-2EF498B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6BDC-A2C7-412A-925A-38ED4B3D8AE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E68D5-8A84-6ED5-9559-671036BF2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AF893F-4B9B-1383-2389-2A4A5A180A39}"/>
              </a:ext>
            </a:extLst>
          </p:cNvPr>
          <p:cNvGrpSpPr/>
          <p:nvPr/>
        </p:nvGrpSpPr>
        <p:grpSpPr>
          <a:xfrm>
            <a:off x="3717402" y="1219948"/>
            <a:ext cx="4757196" cy="4612511"/>
            <a:chOff x="2649639" y="1219948"/>
            <a:chExt cx="4757196" cy="461251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25C1D4E-A6A9-3689-08E4-F898F00D268F}"/>
                </a:ext>
              </a:extLst>
            </p:cNvPr>
            <p:cNvSpPr/>
            <p:nvPr/>
          </p:nvSpPr>
          <p:spPr>
            <a:xfrm>
              <a:off x="2649639" y="1219948"/>
              <a:ext cx="4757196" cy="461251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F1EA0-DC11-CD72-E782-4D99EF662D6B}"/>
                </a:ext>
              </a:extLst>
            </p:cNvPr>
            <p:cNvSpPr txBox="1"/>
            <p:nvPr/>
          </p:nvSpPr>
          <p:spPr>
            <a:xfrm>
              <a:off x="3032567" y="1504709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공시할 데이터의 </a:t>
              </a:r>
              <a:r>
                <a:rPr lang="ko-KR" altLang="en-US" sz="1400" b="1" dirty="0">
                  <a:highlight>
                    <a:srgbClr val="F2F5FD"/>
                  </a:highlight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연도</a:t>
              </a:r>
              <a:r>
                <a:rPr lang="ko-KR" altLang="en-US" sz="14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를 선택해 주세요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E58553C-1863-BB1C-56F1-81596EF4EF5D}"/>
                </a:ext>
              </a:extLst>
            </p:cNvPr>
            <p:cNvGrpSpPr/>
            <p:nvPr/>
          </p:nvGrpSpPr>
          <p:grpSpPr>
            <a:xfrm>
              <a:off x="3032567" y="2407534"/>
              <a:ext cx="3796496" cy="486668"/>
              <a:chOff x="3032567" y="2407534"/>
              <a:chExt cx="3796496" cy="48666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5188F23-2786-CBAF-9B3B-1F48B770A380}"/>
                  </a:ext>
                </a:extLst>
              </p:cNvPr>
              <p:cNvSpPr/>
              <p:nvPr/>
            </p:nvSpPr>
            <p:spPr>
              <a:xfrm>
                <a:off x="3032567" y="2407534"/>
                <a:ext cx="3796496" cy="486668"/>
              </a:xfrm>
              <a:prstGeom prst="roundRect">
                <a:avLst/>
              </a:prstGeom>
              <a:solidFill>
                <a:srgbClr val="ECF8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04C0566-5C33-A238-F533-A55E60C0ED01}"/>
                  </a:ext>
                </a:extLst>
              </p:cNvPr>
              <p:cNvSpPr/>
              <p:nvPr/>
            </p:nvSpPr>
            <p:spPr>
              <a:xfrm>
                <a:off x="3127479" y="2558005"/>
                <a:ext cx="203715" cy="208344"/>
              </a:xfrm>
              <a:prstGeom prst="roundRect">
                <a:avLst/>
              </a:prstGeom>
              <a:solidFill>
                <a:srgbClr val="6485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확인 표시 단색으로 채워진">
                <a:extLst>
                  <a:ext uri="{FF2B5EF4-FFF2-40B4-BE49-F238E27FC236}">
                    <a16:creationId xmlns:a16="http://schemas.microsoft.com/office/drawing/2014/main" id="{4A329C50-B15D-6AEF-4065-502F32620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27479" y="2558005"/>
                <a:ext cx="208344" cy="208344"/>
              </a:xfrm>
              <a:prstGeom prst="rect">
                <a:avLst/>
              </a:prstGeom>
            </p:spPr>
          </p:pic>
        </p:grpSp>
        <p:pic>
          <p:nvPicPr>
            <p:cNvPr id="20" name="그래픽 19" descr="확인 표시 단색으로 채워진">
              <a:extLst>
                <a:ext uri="{FF2B5EF4-FFF2-40B4-BE49-F238E27FC236}">
                  <a16:creationId xmlns:a16="http://schemas.microsoft.com/office/drawing/2014/main" id="{F7AE4C31-262F-D4FE-3B29-18B0405CB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7479" y="3300714"/>
              <a:ext cx="208344" cy="20834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30D592-AFE0-0CD1-56F5-D879EFBD9B54}"/>
                </a:ext>
              </a:extLst>
            </p:cNvPr>
            <p:cNvSpPr txBox="1"/>
            <p:nvPr/>
          </p:nvSpPr>
          <p:spPr>
            <a:xfrm>
              <a:off x="3321453" y="2512504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2022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FBF4CF6-F3A8-548E-D892-0E773DD155AA}"/>
                </a:ext>
              </a:extLst>
            </p:cNvPr>
            <p:cNvSpPr/>
            <p:nvPr/>
          </p:nvSpPr>
          <p:spPr>
            <a:xfrm>
              <a:off x="5636871" y="5061886"/>
              <a:ext cx="1192192" cy="486668"/>
            </a:xfrm>
            <a:prstGeom prst="roundRect">
              <a:avLst/>
            </a:prstGeom>
            <a:solidFill>
              <a:srgbClr val="B2E2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기아 시그니처 Fix OTF Regular" panose="00000500000000000000" pitchFamily="50" charset="-127"/>
                  <a:ea typeface="기아 시그니처 Fix OTF Regular" panose="00000500000000000000" pitchFamily="50" charset="-127"/>
                </a:rPr>
                <a:t>다음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C97C50-E12B-3300-BBE4-07E60753EA67}"/>
              </a:ext>
            </a:extLst>
          </p:cNvPr>
          <p:cNvSpPr/>
          <p:nvPr/>
        </p:nvSpPr>
        <p:spPr>
          <a:xfrm>
            <a:off x="5487367" y="5061886"/>
            <a:ext cx="1192192" cy="486668"/>
          </a:xfrm>
          <a:prstGeom prst="roundRect">
            <a:avLst/>
          </a:prstGeom>
          <a:solidFill>
            <a:srgbClr val="B2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기아 시그니처 Fix OTF Regular" panose="00000500000000000000" pitchFamily="50" charset="-127"/>
                <a:ea typeface="기아 시그니처 Fix OTF Regular" panose="00000500000000000000" pitchFamily="50" charset="-127"/>
              </a:rPr>
              <a:t>이전</a:t>
            </a:r>
          </a:p>
        </p:txBody>
      </p:sp>
      <p:pic>
        <p:nvPicPr>
          <p:cNvPr id="14" name="그래픽 13" descr="확인 표시 단색으로 채워진">
            <a:extLst>
              <a:ext uri="{FF2B5EF4-FFF2-40B4-BE49-F238E27FC236}">
                <a16:creationId xmlns:a16="http://schemas.microsoft.com/office/drawing/2014/main" id="{FABF9622-4853-2E16-324C-F7F92E9F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642" y="3231265"/>
            <a:ext cx="208344" cy="20834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FE585BBA-5FF7-FF21-552D-2F602F08A7DD}"/>
              </a:ext>
            </a:extLst>
          </p:cNvPr>
          <p:cNvGrpSpPr/>
          <p:nvPr/>
        </p:nvGrpSpPr>
        <p:grpSpPr>
          <a:xfrm>
            <a:off x="4100330" y="2952941"/>
            <a:ext cx="4085382" cy="486668"/>
            <a:chOff x="4405130" y="3592010"/>
            <a:chExt cx="4085382" cy="486668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BB41B4B-B054-04FB-E4C2-A151DC1E3E72}"/>
                </a:ext>
              </a:extLst>
            </p:cNvPr>
            <p:cNvSpPr/>
            <p:nvPr/>
          </p:nvSpPr>
          <p:spPr>
            <a:xfrm>
              <a:off x="4405130" y="3592010"/>
              <a:ext cx="3796496" cy="486668"/>
            </a:xfrm>
            <a:prstGeom prst="roundRect">
              <a:avLst/>
            </a:prstGeom>
            <a:solidFill>
              <a:srgbClr val="ECF8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7CEC7E5-9080-D72D-4EE4-D7A48C95D05B}"/>
                </a:ext>
              </a:extLst>
            </p:cNvPr>
            <p:cNvSpPr/>
            <p:nvPr/>
          </p:nvSpPr>
          <p:spPr>
            <a:xfrm>
              <a:off x="4500042" y="3742481"/>
              <a:ext cx="203715" cy="208344"/>
            </a:xfrm>
            <a:prstGeom prst="roundRect">
              <a:avLst/>
            </a:prstGeom>
            <a:solidFill>
              <a:srgbClr val="648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FF8BFD-2E10-6CAC-55FD-2F615327792A}"/>
                </a:ext>
              </a:extLst>
            </p:cNvPr>
            <p:cNvSpPr txBox="1"/>
            <p:nvPr/>
          </p:nvSpPr>
          <p:spPr>
            <a:xfrm>
              <a:off x="4694016" y="3696980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2023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F60801-BF9E-3ACA-B1A2-7985AC127A35}"/>
              </a:ext>
            </a:extLst>
          </p:cNvPr>
          <p:cNvGrpSpPr/>
          <p:nvPr/>
        </p:nvGrpSpPr>
        <p:grpSpPr>
          <a:xfrm>
            <a:off x="4100330" y="3521454"/>
            <a:ext cx="4085382" cy="486668"/>
            <a:chOff x="4405130" y="3592010"/>
            <a:chExt cx="4085382" cy="48666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71996FB-6764-2E5A-9FD0-D108DE47A5FE}"/>
                </a:ext>
              </a:extLst>
            </p:cNvPr>
            <p:cNvSpPr/>
            <p:nvPr/>
          </p:nvSpPr>
          <p:spPr>
            <a:xfrm>
              <a:off x="4405130" y="3592010"/>
              <a:ext cx="3796496" cy="486668"/>
            </a:xfrm>
            <a:prstGeom prst="roundRect">
              <a:avLst/>
            </a:prstGeom>
            <a:solidFill>
              <a:srgbClr val="ECF8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28C05B2-1F8F-B13D-7AEF-DD277ED73E0D}"/>
                </a:ext>
              </a:extLst>
            </p:cNvPr>
            <p:cNvSpPr/>
            <p:nvPr/>
          </p:nvSpPr>
          <p:spPr>
            <a:xfrm>
              <a:off x="4500042" y="3742481"/>
              <a:ext cx="203715" cy="208344"/>
            </a:xfrm>
            <a:prstGeom prst="roundRect">
              <a:avLst/>
            </a:prstGeom>
            <a:solidFill>
              <a:srgbClr val="648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672E20-24CC-2CF0-40B7-2DB7FDF39B7B}"/>
                </a:ext>
              </a:extLst>
            </p:cNvPr>
            <p:cNvSpPr txBox="1"/>
            <p:nvPr/>
          </p:nvSpPr>
          <p:spPr>
            <a:xfrm>
              <a:off x="4694016" y="3696980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2024</a:t>
              </a:r>
              <a:endParaRPr lang="ko-KR" altLang="en-US" sz="1400" dirty="0">
                <a:latin typeface="Cambria" panose="02040503050406030204" pitchFamily="18" charset="0"/>
                <a:ea typeface="기아 시그니처 Fix OTF Regular" panose="00000500000000000000" pitchFamily="50" charset="-127"/>
              </a:endParaRPr>
            </a:p>
          </p:txBody>
        </p:sp>
      </p:grpSp>
      <p:pic>
        <p:nvPicPr>
          <p:cNvPr id="55" name="그래픽 54" descr="확인 표시 단색으로 채워진">
            <a:extLst>
              <a:ext uri="{FF2B5EF4-FFF2-40B4-BE49-F238E27FC236}">
                <a16:creationId xmlns:a16="http://schemas.microsoft.com/office/drawing/2014/main" id="{EC60374C-BBA4-4A27-D1EC-6BDAC58C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5242" y="3098468"/>
            <a:ext cx="212399" cy="212399"/>
          </a:xfrm>
          <a:prstGeom prst="rect">
            <a:avLst/>
          </a:prstGeom>
        </p:spPr>
      </p:pic>
      <p:pic>
        <p:nvPicPr>
          <p:cNvPr id="56" name="그래픽 55" descr="확인 표시 단색으로 채워진">
            <a:extLst>
              <a:ext uri="{FF2B5EF4-FFF2-40B4-BE49-F238E27FC236}">
                <a16:creationId xmlns:a16="http://schemas.microsoft.com/office/drawing/2014/main" id="{A999C6E3-909E-CB5E-6D10-113E9B9B3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5242" y="3666383"/>
            <a:ext cx="212399" cy="212399"/>
          </a:xfrm>
          <a:prstGeom prst="rect">
            <a:avLst/>
          </a:prstGeom>
        </p:spPr>
      </p:pic>
      <p:pic>
        <p:nvPicPr>
          <p:cNvPr id="57" name="그래픽 56" descr="오른쪽을 가리키는 검지  단색으로 채워진">
            <a:extLst>
              <a:ext uri="{FF2B5EF4-FFF2-40B4-BE49-F238E27FC236}">
                <a16:creationId xmlns:a16="http://schemas.microsoft.com/office/drawing/2014/main" id="{D388D9EA-3AE9-6D6F-E3C2-B46F3269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37579" y="3864002"/>
            <a:ext cx="322756" cy="322756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F08013-F8A3-1CB8-4372-79699C1A2476}"/>
              </a:ext>
            </a:extLst>
          </p:cNvPr>
          <p:cNvSpPr/>
          <p:nvPr/>
        </p:nvSpPr>
        <p:spPr>
          <a:xfrm>
            <a:off x="1233475" y="2813075"/>
            <a:ext cx="2028460" cy="2248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년도 범위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개발 시 전달 예정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 이상 선택 시 다음 가능</a:t>
            </a:r>
          </a:p>
        </p:txBody>
      </p:sp>
    </p:spTree>
    <p:extLst>
      <p:ext uri="{BB962C8B-B14F-4D97-AF65-F5344CB8AC3E}">
        <p14:creationId xmlns:p14="http://schemas.microsoft.com/office/powerpoint/2010/main" val="270725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DC75-0658-1EB7-13D7-1C746FBC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725AB4-BF05-15E9-A49E-1E35D91C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6BDC-A2C7-412A-925A-38ED4B3D8AE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80176-265E-8BCC-8435-29985BDE4EB4}"/>
              </a:ext>
            </a:extLst>
          </p:cNvPr>
          <p:cNvSpPr/>
          <p:nvPr/>
        </p:nvSpPr>
        <p:spPr>
          <a:xfrm>
            <a:off x="0" y="-662651"/>
            <a:ext cx="12192000" cy="6858000"/>
          </a:xfrm>
          <a:prstGeom prst="rect">
            <a:avLst/>
          </a:prstGeom>
          <a:solidFill>
            <a:srgbClr val="A5D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979E5-38A4-E916-2CE5-098743FCA1E8}"/>
              </a:ext>
            </a:extLst>
          </p:cNvPr>
          <p:cNvGrpSpPr/>
          <p:nvPr/>
        </p:nvGrpSpPr>
        <p:grpSpPr>
          <a:xfrm>
            <a:off x="3717402" y="1219948"/>
            <a:ext cx="4757196" cy="4612511"/>
            <a:chOff x="2649639" y="1219948"/>
            <a:chExt cx="4757196" cy="461251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6CBFCFD-FF26-C894-CCB4-8ED1AF80E465}"/>
                </a:ext>
              </a:extLst>
            </p:cNvPr>
            <p:cNvSpPr/>
            <p:nvPr/>
          </p:nvSpPr>
          <p:spPr>
            <a:xfrm>
              <a:off x="2649639" y="1219948"/>
              <a:ext cx="4757196" cy="461251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CA26D-E560-3C22-252D-E1371AF4A422}"/>
                </a:ext>
              </a:extLst>
            </p:cNvPr>
            <p:cNvSpPr txBox="1"/>
            <p:nvPr/>
          </p:nvSpPr>
          <p:spPr>
            <a:xfrm>
              <a:off x="3032567" y="1504709"/>
              <a:ext cx="379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공시할 데이터의 회계상 </a:t>
              </a:r>
              <a:r>
                <a:rPr lang="ko-KR" altLang="en-US" sz="1400" dirty="0">
                  <a:highlight>
                    <a:srgbClr val="F2F5FD"/>
                  </a:highlight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실체 수</a:t>
              </a:r>
              <a:r>
                <a:rPr lang="ko-KR" altLang="en-US" sz="1400" dirty="0">
                  <a:latin typeface="Cambria" panose="02040503050406030204" pitchFamily="18" charset="0"/>
                  <a:ea typeface="기아 시그니처 Fix OTF Regular" panose="00000500000000000000" pitchFamily="50" charset="-127"/>
                </a:rPr>
                <a:t>를 선택해 주세요</a:t>
              </a:r>
            </a:p>
          </p:txBody>
        </p:sp>
        <p:pic>
          <p:nvPicPr>
            <p:cNvPr id="15" name="그래픽 14" descr="확인 표시 단색으로 채워진">
              <a:extLst>
                <a:ext uri="{FF2B5EF4-FFF2-40B4-BE49-F238E27FC236}">
                  <a16:creationId xmlns:a16="http://schemas.microsoft.com/office/drawing/2014/main" id="{92B288F2-A86F-3C9B-940A-A63474F12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7479" y="2558005"/>
              <a:ext cx="208344" cy="208344"/>
            </a:xfrm>
            <a:prstGeom prst="rect">
              <a:avLst/>
            </a:prstGeom>
          </p:spPr>
        </p:pic>
        <p:pic>
          <p:nvPicPr>
            <p:cNvPr id="20" name="그래픽 19" descr="확인 표시 단색으로 채워진">
              <a:extLst>
                <a:ext uri="{FF2B5EF4-FFF2-40B4-BE49-F238E27FC236}">
                  <a16:creationId xmlns:a16="http://schemas.microsoft.com/office/drawing/2014/main" id="{FF73ED0F-7BF5-8397-0968-65DC602F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7479" y="3300714"/>
              <a:ext cx="208344" cy="208344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1DD1059-1713-DFE9-3C1E-35FA31B7C20F}"/>
                </a:ext>
              </a:extLst>
            </p:cNvPr>
            <p:cNvSpPr/>
            <p:nvPr/>
          </p:nvSpPr>
          <p:spPr>
            <a:xfrm>
              <a:off x="5636871" y="5061886"/>
              <a:ext cx="1192192" cy="486668"/>
            </a:xfrm>
            <a:prstGeom prst="roundRect">
              <a:avLst/>
            </a:prstGeom>
            <a:solidFill>
              <a:srgbClr val="B2E2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기아 시그니처 Fix OTF Regular" panose="00000500000000000000" pitchFamily="50" charset="-127"/>
                  <a:ea typeface="기아 시그니처 Fix OTF Regular" panose="00000500000000000000" pitchFamily="50" charset="-127"/>
                </a:rPr>
                <a:t>다음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FC9FE0-A05D-89B5-ED28-5BA2229FAC8A}"/>
              </a:ext>
            </a:extLst>
          </p:cNvPr>
          <p:cNvSpPr/>
          <p:nvPr/>
        </p:nvSpPr>
        <p:spPr>
          <a:xfrm>
            <a:off x="5487367" y="5061886"/>
            <a:ext cx="1192192" cy="486668"/>
          </a:xfrm>
          <a:prstGeom prst="roundRect">
            <a:avLst/>
          </a:prstGeom>
          <a:solidFill>
            <a:srgbClr val="B2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기아 시그니처 Fix OTF Regular" panose="00000500000000000000" pitchFamily="50" charset="-127"/>
                <a:ea typeface="기아 시그니처 Fix OTF Regular" panose="00000500000000000000" pitchFamily="50" charset="-127"/>
              </a:rPr>
              <a:t>이전</a:t>
            </a:r>
          </a:p>
        </p:txBody>
      </p:sp>
      <p:pic>
        <p:nvPicPr>
          <p:cNvPr id="14" name="그래픽 13" descr="확인 표시 단색으로 채워진">
            <a:extLst>
              <a:ext uri="{FF2B5EF4-FFF2-40B4-BE49-F238E27FC236}">
                <a16:creationId xmlns:a16="http://schemas.microsoft.com/office/drawing/2014/main" id="{A3A848FA-DD3F-130B-30BD-1FBBC646E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642" y="3231265"/>
            <a:ext cx="208344" cy="208344"/>
          </a:xfrm>
          <a:prstGeom prst="rect">
            <a:avLst/>
          </a:prstGeom>
        </p:spPr>
      </p:pic>
      <p:pic>
        <p:nvPicPr>
          <p:cNvPr id="56" name="그래픽 55" descr="확인 표시 단색으로 채워진">
            <a:extLst>
              <a:ext uri="{FF2B5EF4-FFF2-40B4-BE49-F238E27FC236}">
                <a16:creationId xmlns:a16="http://schemas.microsoft.com/office/drawing/2014/main" id="{48979526-4307-E91A-2BB3-2B1702D5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5242" y="3666383"/>
            <a:ext cx="212399" cy="21239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BE1C77-4D7C-3A57-3019-53FC01EE9438}"/>
              </a:ext>
            </a:extLst>
          </p:cNvPr>
          <p:cNvSpPr/>
          <p:nvPr/>
        </p:nvSpPr>
        <p:spPr>
          <a:xfrm>
            <a:off x="478797" y="2612875"/>
            <a:ext cx="3055720" cy="2597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 기업 계정으로 로그인 했다는 전제하에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마이크로소프트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해당 기업의 연결실체 모두 체크박스 형태로 보여주고 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연결실체 없음 박스만 단일 선택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다른거</a:t>
            </a:r>
            <a:r>
              <a:rPr lang="ko-KR" altLang="en-US" sz="1200" dirty="0">
                <a:solidFill>
                  <a:schemeClr val="tx1"/>
                </a:solidFill>
              </a:rPr>
              <a:t> 선택했다가 없음 선택하면 </a:t>
            </a:r>
            <a:r>
              <a:rPr lang="ko-KR" altLang="en-US" sz="1200" dirty="0" err="1">
                <a:solidFill>
                  <a:schemeClr val="tx1"/>
                </a:solidFill>
              </a:rPr>
              <a:t>다른것</a:t>
            </a:r>
            <a:r>
              <a:rPr lang="ko-KR" altLang="en-US" sz="1200" dirty="0">
                <a:solidFill>
                  <a:schemeClr val="tx1"/>
                </a:solidFill>
              </a:rPr>
              <a:t> 모두 자동 해제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그 외 연결실체들은 복수선택 가능하도록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8D176-CED3-C04F-3F3A-22DC01E562B4}"/>
              </a:ext>
            </a:extLst>
          </p:cNvPr>
          <p:cNvSpPr txBox="1"/>
          <p:nvPr/>
        </p:nvSpPr>
        <p:spPr>
          <a:xfrm>
            <a:off x="5114591" y="2881363"/>
            <a:ext cx="22676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연결실체 없음 </a:t>
            </a:r>
            <a:r>
              <a:rPr lang="en-US" altLang="ko-KR" sz="1000" dirty="0"/>
              <a:t>(</a:t>
            </a:r>
            <a:r>
              <a:rPr lang="ko-KR" altLang="en-US" sz="1000" dirty="0"/>
              <a:t>모회사만 공시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LinkedIn</a:t>
            </a:r>
          </a:p>
          <a:p>
            <a:br>
              <a:rPr lang="en-US" altLang="ko-KR" sz="1000" dirty="0"/>
            </a:br>
            <a:r>
              <a:rPr lang="en-US" altLang="ko-KR" sz="1000" dirty="0"/>
              <a:t>GitHub</a:t>
            </a:r>
          </a:p>
          <a:p>
            <a:br>
              <a:rPr lang="en-US" altLang="ko-KR" sz="1000" dirty="0"/>
            </a:br>
            <a:r>
              <a:rPr lang="en-US" altLang="ko-KR" sz="1000" dirty="0"/>
              <a:t>Skype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676E7CB-D526-F1E4-D3D5-913CB3368CC7}"/>
              </a:ext>
            </a:extLst>
          </p:cNvPr>
          <p:cNvSpPr/>
          <p:nvPr/>
        </p:nvSpPr>
        <p:spPr>
          <a:xfrm>
            <a:off x="4962191" y="2937805"/>
            <a:ext cx="155680" cy="149020"/>
          </a:xfrm>
          <a:prstGeom prst="roundRect">
            <a:avLst/>
          </a:prstGeom>
          <a:solidFill>
            <a:srgbClr val="648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9E7290-6C79-32E6-82BC-DF3B3C3DDEA5}"/>
              </a:ext>
            </a:extLst>
          </p:cNvPr>
          <p:cNvSpPr/>
          <p:nvPr/>
        </p:nvSpPr>
        <p:spPr>
          <a:xfrm>
            <a:off x="4953723" y="3235890"/>
            <a:ext cx="155680" cy="149020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D3F7B67-AB75-03A4-693C-13DF45A0DEAF}"/>
              </a:ext>
            </a:extLst>
          </p:cNvPr>
          <p:cNvSpPr/>
          <p:nvPr/>
        </p:nvSpPr>
        <p:spPr>
          <a:xfrm>
            <a:off x="4948534" y="3546065"/>
            <a:ext cx="155680" cy="149020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47E0A9-DB27-D066-3640-6A1EB5C85022}"/>
              </a:ext>
            </a:extLst>
          </p:cNvPr>
          <p:cNvSpPr/>
          <p:nvPr/>
        </p:nvSpPr>
        <p:spPr>
          <a:xfrm>
            <a:off x="4962191" y="3870988"/>
            <a:ext cx="155680" cy="149020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43AE06-288A-F39C-B2E5-FABE0A0FA18A}"/>
              </a:ext>
            </a:extLst>
          </p:cNvPr>
          <p:cNvGrpSpPr/>
          <p:nvPr/>
        </p:nvGrpSpPr>
        <p:grpSpPr>
          <a:xfrm>
            <a:off x="4962191" y="2851518"/>
            <a:ext cx="171255" cy="182641"/>
            <a:chOff x="4923271" y="2514180"/>
            <a:chExt cx="171255" cy="18264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995D744-E0FB-512C-CD38-BD7D9D4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923271" y="2620251"/>
              <a:ext cx="77840" cy="745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38BDDB-6933-2937-3F6B-F0D72FDB8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2026" y="2514180"/>
              <a:ext cx="92500" cy="1826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35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1557</Words>
  <Application>Microsoft Office PowerPoint</Application>
  <PresentationFormat>와이드스크린</PresentationFormat>
  <Paragraphs>228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기아 시그니처 Fix OTF Regular</vt:lpstr>
      <vt:lpstr>나눔고딕</vt:lpstr>
      <vt:lpstr>Malgun Gothic</vt:lpstr>
      <vt:lpstr>Malgun Gothic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마크스폰</dc:creator>
  <cp:lastModifiedBy>마크스폰</cp:lastModifiedBy>
  <cp:revision>1</cp:revision>
  <dcterms:created xsi:type="dcterms:W3CDTF">2024-10-16T04:17:09Z</dcterms:created>
  <dcterms:modified xsi:type="dcterms:W3CDTF">2024-10-16T09:03:18Z</dcterms:modified>
</cp:coreProperties>
</file>