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69" r:id="rId8"/>
    <p:sldId id="301" r:id="rId9"/>
    <p:sldId id="303" r:id="rId10"/>
    <p:sldId id="312" r:id="rId11"/>
    <p:sldId id="322" r:id="rId12"/>
    <p:sldId id="314" r:id="rId13"/>
    <p:sldId id="315" r:id="rId14"/>
    <p:sldId id="316" r:id="rId15"/>
    <p:sldId id="317" r:id="rId16"/>
    <p:sldId id="318" r:id="rId17"/>
    <p:sldId id="320" r:id="rId18"/>
    <p:sldId id="299" r:id="rId19"/>
    <p:sldId id="305" r:id="rId20"/>
    <p:sldId id="307" r:id="rId21"/>
    <p:sldId id="302" r:id="rId22"/>
    <p:sldId id="311" r:id="rId23"/>
    <p:sldId id="323" r:id="rId24"/>
    <p:sldId id="308" r:id="rId25"/>
    <p:sldId id="325" r:id="rId26"/>
    <p:sldId id="327" r:id="rId27"/>
    <p:sldId id="326" r:id="rId28"/>
    <p:sldId id="328" r:id="rId29"/>
    <p:sldId id="329" r:id="rId30"/>
    <p:sldId id="330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예린" initials="차" lastIdx="1" clrIdx="0">
    <p:extLst>
      <p:ext uri="{19B8F6BF-5375-455C-9EA6-DF929625EA0E}">
        <p15:presenceInfo xmlns:p15="http://schemas.microsoft.com/office/powerpoint/2012/main" userId="S::yelin1106@swu.ac.kr::fbce673c-d07e-48ea-869f-ab1d9f9c69a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28A"/>
    <a:srgbClr val="138079"/>
    <a:srgbClr val="0396A6"/>
    <a:srgbClr val="1B1959"/>
    <a:srgbClr val="067ABD"/>
    <a:srgbClr val="174873"/>
    <a:srgbClr val="3B6F9F"/>
    <a:srgbClr val="2165A3"/>
    <a:srgbClr val="94BF54"/>
    <a:srgbClr val="C0D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5" d="100"/>
          <a:sy n="5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59887-E435-4C95-A9E4-BC76FF42E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8C5233-2B38-4641-B912-3B51C33F9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C513A-B2F0-4496-ACDE-FA61B657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49127-B524-4EC8-95A3-A62354C0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345BF-998C-440A-ABEC-084FBB38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4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A739-3DFC-4E7B-B066-FED3EAF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196DE-8178-4D22-BCF4-063340ACE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C99B8-6763-44CF-8123-587F1EB9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676C-5921-4A9B-8035-936E4D37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4000B-AB64-4CDD-98A3-51755F7C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4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AD2A6-828A-4870-ABA4-08B1A5D1F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F1710-2AB2-4315-B969-1E26B3B64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D3B5A-5A60-4BDB-B22B-5BC3F002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DA74-7EEB-4CBB-B61C-DC1F127A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D7C32-317D-4555-BC51-6540FF51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7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673B8-426A-4651-A987-76006D8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66840-70C0-4DA9-A3CB-9A2107B6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AA549-6F61-4092-A7F2-8C53BA67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E9783-C554-4648-B933-AB57B3BE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C23CF-8DF3-43FC-A84F-A848F16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D5D1B-D877-4B0A-A85A-320D55F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233D8-69FB-4AE6-B88E-D88200B1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1861E-9481-4455-A256-ED6477D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1633C-5E7B-4754-AC57-74F00C31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09B74-CB68-4814-A64F-7D0D6C5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7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67E59-D9EB-4DB5-8235-9D0F8A1E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03D2B-0D82-4B8A-9E2B-F1E992D1A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762E1C-D603-4493-874F-88F9B1CB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D09EF-AC6C-4A04-B3CF-BDEE1470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F4533-1500-490E-8DF2-13547FD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6955B-9593-40BF-9CA7-1388F99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86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8F70-66D2-4114-AA61-01BA3E0D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0DFD2-3D95-4DFE-A7C2-8E143710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908FF-C550-4895-91D0-AEE6F3C8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EFA7D6-66A0-4549-82CF-447770BD8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48F375-F96A-40DD-B95A-56E613B3B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32FBF-542D-4483-B772-88E67F30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6A8933-85D9-44D0-86EF-0EBB340F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72FC4-56BA-4C24-8AF2-E5550F44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1390E-6658-416F-B74B-9D4548E1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6AFC30-1EEB-4208-8A9B-D57889B4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7DBA56-2D38-4D34-98AE-F09D2CF1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FE0F6-2BCF-428F-B1A1-587D8521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413594-BBAF-4FDA-B0B5-328F9EC0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CD6F21-7FD9-47AF-81CD-69F77F0F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36C2AF-21AB-40F9-8E88-088B9B5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64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BD777-B9B8-44CF-95FD-CB407E17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64115-206E-4617-AADE-F337FC71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0B05B-2E3C-40A4-8718-2BD4DFA66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737C3-AE63-42B6-A0BD-EA55FCD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5C2BD-82DB-48B4-96B4-49CBFC46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F38EF-22FE-4AE1-989F-48A1FEA0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3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506F3-636C-4B32-8C4F-5FE3757B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6B2A65-354A-4D2A-BB7B-BEADEDE85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22A83-FAFC-4F96-AFC5-A2AABF21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FCF00-64D3-4D3B-A7A4-D30F3220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4DCD9-9633-417E-80C4-13C42C6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CBFBF-7E05-4E08-9B81-F791C8E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36E62-2E28-4888-88B0-589B9A3A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A85E2-6BBE-4A8A-8C2B-A84C72BFA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05B97-B36F-4268-BD5A-E9662BDCF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4D93-8B53-49A0-B71B-C7DDD3757989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0B005-C4C1-48BB-B2C9-F2D0EC68A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C7852-9040-478C-B484-5BC8E203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D0C81-4121-4AF3-95E1-E6AE9548A0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B1ED33-FBCC-4BF8-B3E6-D73429EC3F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29B6D-5EBC-4C3D-BCAE-3C60A4CA8444}"/>
              </a:ext>
            </a:extLst>
          </p:cNvPr>
          <p:cNvSpPr txBox="1"/>
          <p:nvPr/>
        </p:nvSpPr>
        <p:spPr>
          <a:xfrm>
            <a:off x="8162403" y="579736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2016301018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김진영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A1D5-CC7A-4A0C-A062-254B309D9A87}"/>
              </a:ext>
            </a:extLst>
          </p:cNvPr>
          <p:cNvSpPr txBox="1"/>
          <p:nvPr/>
        </p:nvSpPr>
        <p:spPr>
          <a:xfrm>
            <a:off x="8171281" y="533168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 과학과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0AADA-9EC5-4F58-8C96-221C3340888D}"/>
              </a:ext>
            </a:extLst>
          </p:cNvPr>
          <p:cNvSpPr txBox="1"/>
          <p:nvPr/>
        </p:nvSpPr>
        <p:spPr>
          <a:xfrm>
            <a:off x="1741125" y="2669707"/>
            <a:ext cx="8252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머신러닝</a:t>
            </a:r>
            <a:r>
              <a:rPr lang="ko-KR" altLang="en-US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기반</a:t>
            </a:r>
            <a:r>
              <a:rPr lang="en-US" altLang="ko-KR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미세먼지 데이터 분석 프로젝트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E7697-AB10-4928-B80D-89FD9CC34CB4}"/>
              </a:ext>
            </a:extLst>
          </p:cNvPr>
          <p:cNvSpPr/>
          <p:nvPr/>
        </p:nvSpPr>
        <p:spPr>
          <a:xfrm>
            <a:off x="1741124" y="3634296"/>
            <a:ext cx="8081571" cy="1120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19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E317EE9-B13E-4802-8F39-28019FCB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599658"/>
            <a:ext cx="7553325" cy="2200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B12ECEB-1C9A-4A4D-B1E1-7291C4253142}"/>
              </a:ext>
            </a:extLst>
          </p:cNvPr>
          <p:cNvSpPr/>
          <p:nvPr/>
        </p:nvSpPr>
        <p:spPr>
          <a:xfrm>
            <a:off x="2743200" y="2037144"/>
            <a:ext cx="856527" cy="810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3DBA41-4E61-48F8-A033-732DDF9167F0}"/>
              </a:ext>
            </a:extLst>
          </p:cNvPr>
          <p:cNvSpPr/>
          <p:nvPr/>
        </p:nvSpPr>
        <p:spPr>
          <a:xfrm>
            <a:off x="4069345" y="1875110"/>
            <a:ext cx="2743200" cy="1134296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결측값이</a:t>
            </a:r>
            <a:r>
              <a:rPr lang="ko-KR" altLang="en-US" dirty="0"/>
              <a:t> 아닌 </a:t>
            </a:r>
            <a:endParaRPr lang="en-US" altLang="ko-KR" dirty="0"/>
          </a:p>
          <a:p>
            <a:pPr algn="ctr"/>
            <a:r>
              <a:rPr lang="en-US" altLang="ko-KR" dirty="0"/>
              <a:t>‘-’</a:t>
            </a:r>
            <a:r>
              <a:rPr lang="ko-KR" altLang="en-US" dirty="0"/>
              <a:t>값도 들어있기 때문에 추가 </a:t>
            </a:r>
            <a:r>
              <a:rPr lang="ko-KR" altLang="en-US" dirty="0" err="1"/>
              <a:t>전처리</a:t>
            </a:r>
            <a:r>
              <a:rPr lang="ko-KR" altLang="en-US" dirty="0"/>
              <a:t> 필요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8C24AF-6C2A-47A3-A36D-DEB59687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10" y="5000206"/>
            <a:ext cx="4694906" cy="4240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0B0F22-BAEB-44E2-8AF7-F3A80DAC1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7" y="5424262"/>
            <a:ext cx="5300385" cy="610347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DAA40607-6A2B-4AEF-9B58-D99438D8D78A}"/>
              </a:ext>
            </a:extLst>
          </p:cNvPr>
          <p:cNvSpPr/>
          <p:nvPr/>
        </p:nvSpPr>
        <p:spPr>
          <a:xfrm>
            <a:off x="2730767" y="3988977"/>
            <a:ext cx="635748" cy="691044"/>
          </a:xfrm>
          <a:prstGeom prst="downArrow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4644A74-8583-441F-AB8F-A6FDDC7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1457324"/>
            <a:ext cx="3929424" cy="5131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9F66F6-4EE5-4479-A29E-DF2BC5C4227B}"/>
              </a:ext>
            </a:extLst>
          </p:cNvPr>
          <p:cNvSpPr/>
          <p:nvPr/>
        </p:nvSpPr>
        <p:spPr>
          <a:xfrm>
            <a:off x="2951544" y="2592729"/>
            <a:ext cx="879676" cy="194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2C3B0-BF94-48AD-9D8D-96F990B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0" y="1909823"/>
            <a:ext cx="8139050" cy="35447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AB65B-15E5-4EA1-AB9F-7951286244BB}"/>
              </a:ext>
            </a:extLst>
          </p:cNvPr>
          <p:cNvSpPr/>
          <p:nvPr/>
        </p:nvSpPr>
        <p:spPr>
          <a:xfrm>
            <a:off x="4722470" y="2013996"/>
            <a:ext cx="4201610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8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4644A74-8583-441F-AB8F-A6FDDC7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1457324"/>
            <a:ext cx="3929424" cy="5131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9F66F6-4EE5-4479-A29E-DF2BC5C4227B}"/>
              </a:ext>
            </a:extLst>
          </p:cNvPr>
          <p:cNvSpPr/>
          <p:nvPr/>
        </p:nvSpPr>
        <p:spPr>
          <a:xfrm>
            <a:off x="2951544" y="2592729"/>
            <a:ext cx="879676" cy="194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2C3B0-BF94-48AD-9D8D-96F990B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0" y="1909823"/>
            <a:ext cx="8139050" cy="35447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AB65B-15E5-4EA1-AB9F-7951286244BB}"/>
              </a:ext>
            </a:extLst>
          </p:cNvPr>
          <p:cNvSpPr/>
          <p:nvPr/>
        </p:nvSpPr>
        <p:spPr>
          <a:xfrm>
            <a:off x="4722470" y="2013996"/>
            <a:ext cx="4201610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AA9C52-83D9-402C-A8EF-A24EF76EF6FB}"/>
              </a:ext>
            </a:extLst>
          </p:cNvPr>
          <p:cNvSpPr/>
          <p:nvPr/>
        </p:nvSpPr>
        <p:spPr>
          <a:xfrm>
            <a:off x="5464156" y="2917907"/>
            <a:ext cx="2498321" cy="14746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8438-801A-4EC3-9B4F-6CC45999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67" y="1107105"/>
            <a:ext cx="3504889" cy="53689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79EB-A414-4ECA-B3A7-589F9EEB00DF}"/>
              </a:ext>
            </a:extLst>
          </p:cNvPr>
          <p:cNvSpPr/>
          <p:nvPr/>
        </p:nvSpPr>
        <p:spPr>
          <a:xfrm>
            <a:off x="10822329" y="2465408"/>
            <a:ext cx="694481" cy="181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0DE577-22F3-40E6-BAE3-213DD9E5BE83}"/>
              </a:ext>
            </a:extLst>
          </p:cNvPr>
          <p:cNvSpPr/>
          <p:nvPr/>
        </p:nvSpPr>
        <p:spPr>
          <a:xfrm>
            <a:off x="9155575" y="4537276"/>
            <a:ext cx="2639027" cy="1213619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 변환 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다시 </a:t>
            </a:r>
            <a:r>
              <a:rPr lang="en-US" altLang="ko-KR" dirty="0"/>
              <a:t>null</a:t>
            </a:r>
            <a:r>
              <a:rPr lang="ko-KR" altLang="en-US" dirty="0"/>
              <a:t>값을 조사해 </a:t>
            </a:r>
            <a:r>
              <a:rPr lang="en-US" altLang="ko-KR" dirty="0"/>
              <a:t>mean</a:t>
            </a:r>
            <a:r>
              <a:rPr lang="ko-KR" altLang="en-US" dirty="0"/>
              <a:t>값으로 대체해주는 작업을 진행</a:t>
            </a:r>
          </a:p>
        </p:txBody>
      </p:sp>
    </p:spTree>
    <p:extLst>
      <p:ext uri="{BB962C8B-B14F-4D97-AF65-F5344CB8AC3E}">
        <p14:creationId xmlns:p14="http://schemas.microsoft.com/office/powerpoint/2010/main" val="300141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4644A74-8583-441F-AB8F-A6FDDC77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4" y="1457324"/>
            <a:ext cx="3929424" cy="51318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9F66F6-4EE5-4479-A29E-DF2BC5C4227B}"/>
              </a:ext>
            </a:extLst>
          </p:cNvPr>
          <p:cNvSpPr/>
          <p:nvPr/>
        </p:nvSpPr>
        <p:spPr>
          <a:xfrm>
            <a:off x="2951544" y="2592729"/>
            <a:ext cx="879676" cy="1944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D2C3B0-BF94-48AD-9D8D-96F990B2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950" y="1909823"/>
            <a:ext cx="8139050" cy="35447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DBAB65B-15E5-4EA1-AB9F-7951286244BB}"/>
              </a:ext>
            </a:extLst>
          </p:cNvPr>
          <p:cNvSpPr/>
          <p:nvPr/>
        </p:nvSpPr>
        <p:spPr>
          <a:xfrm>
            <a:off x="4722470" y="2013996"/>
            <a:ext cx="4201610" cy="451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FAA9C52-83D9-402C-A8EF-A24EF76EF6FB}"/>
              </a:ext>
            </a:extLst>
          </p:cNvPr>
          <p:cNvSpPr/>
          <p:nvPr/>
        </p:nvSpPr>
        <p:spPr>
          <a:xfrm>
            <a:off x="5464156" y="2917907"/>
            <a:ext cx="2498321" cy="14746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8438-801A-4EC3-9B4F-6CC459999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967" y="1107105"/>
            <a:ext cx="3504889" cy="536895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DB79EB-A414-4ECA-B3A7-589F9EEB00DF}"/>
              </a:ext>
            </a:extLst>
          </p:cNvPr>
          <p:cNvSpPr/>
          <p:nvPr/>
        </p:nvSpPr>
        <p:spPr>
          <a:xfrm>
            <a:off x="10822329" y="2465408"/>
            <a:ext cx="694481" cy="181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0DE577-22F3-40E6-BAE3-213DD9E5BE83}"/>
              </a:ext>
            </a:extLst>
          </p:cNvPr>
          <p:cNvSpPr/>
          <p:nvPr/>
        </p:nvSpPr>
        <p:spPr>
          <a:xfrm>
            <a:off x="9155575" y="4537276"/>
            <a:ext cx="2639027" cy="1213619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형 변환 후</a:t>
            </a:r>
            <a:r>
              <a:rPr lang="en-US" altLang="ko-KR" dirty="0"/>
              <a:t>, </a:t>
            </a:r>
          </a:p>
          <a:p>
            <a:pPr algn="ctr"/>
            <a:r>
              <a:rPr lang="ko-KR" altLang="en-US" dirty="0"/>
              <a:t>다시 </a:t>
            </a:r>
            <a:r>
              <a:rPr lang="en-US" altLang="ko-KR" dirty="0"/>
              <a:t>null</a:t>
            </a:r>
            <a:r>
              <a:rPr lang="ko-KR" altLang="en-US" dirty="0"/>
              <a:t>값을 조사해 </a:t>
            </a:r>
            <a:r>
              <a:rPr lang="en-US" altLang="ko-KR" dirty="0"/>
              <a:t>mean</a:t>
            </a:r>
            <a:r>
              <a:rPr lang="ko-KR" altLang="en-US" dirty="0"/>
              <a:t>값으로 대체해주는 작업을 진행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77B3468-8B99-4EBD-954C-2CF847262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895" y="1403428"/>
            <a:ext cx="10248900" cy="482917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A74E9D-04D7-4974-AE52-1184D37C76E1}"/>
              </a:ext>
            </a:extLst>
          </p:cNvPr>
          <p:cNvSpPr/>
          <p:nvPr/>
        </p:nvSpPr>
        <p:spPr>
          <a:xfrm>
            <a:off x="4513677" y="1457324"/>
            <a:ext cx="3164646" cy="418934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결측치를</a:t>
            </a:r>
            <a:r>
              <a:rPr lang="ko-KR" altLang="en-US" dirty="0"/>
              <a:t> 모두 없앰</a:t>
            </a:r>
          </a:p>
        </p:txBody>
      </p:sp>
    </p:spTree>
    <p:extLst>
      <p:ext uri="{BB962C8B-B14F-4D97-AF65-F5344CB8AC3E}">
        <p14:creationId xmlns:p14="http://schemas.microsoft.com/office/powerpoint/2010/main" val="227582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35747" y="5478221"/>
            <a:ext cx="487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서울대공원 일일 입장객 현황</a:t>
            </a:r>
            <a:r>
              <a:rPr lang="en-US" altLang="ko-KR" dirty="0"/>
              <a:t>(2019</a:t>
            </a:r>
            <a:r>
              <a:rPr lang="ko-KR" altLang="en-US" dirty="0"/>
              <a:t>년</a:t>
            </a:r>
            <a:r>
              <a:rPr lang="en-US" altLang="ko-KR" dirty="0"/>
              <a:t>) 4</a:t>
            </a:r>
            <a:r>
              <a:rPr lang="ko-KR" altLang="en-US" dirty="0"/>
              <a:t>월까지</a:t>
            </a:r>
            <a:r>
              <a:rPr lang="en-US" altLang="ko-KR" dirty="0"/>
              <a:t>(</a:t>
            </a:r>
            <a:r>
              <a:rPr lang="ko-KR" altLang="en-US" dirty="0"/>
              <a:t>서울특별시</a:t>
            </a:r>
            <a:r>
              <a:rPr lang="en-US" altLang="ko-KR" dirty="0"/>
              <a:t>)_</a:t>
            </a:r>
            <a:r>
              <a:rPr lang="ko-KR" altLang="en-US" dirty="0"/>
              <a:t>엑셀파일 다운로드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1D705-5054-4A48-82DC-20C7D7A0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37713"/>
            <a:ext cx="4762500" cy="3505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DC71C6-5FEC-4ECE-AA8D-13B26F3A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32" y="1276157"/>
            <a:ext cx="5594816" cy="40786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9B8A0-2861-47BF-B427-4A23F89461D7}"/>
              </a:ext>
            </a:extLst>
          </p:cNvPr>
          <p:cNvSpPr txBox="1"/>
          <p:nvPr/>
        </p:nvSpPr>
        <p:spPr>
          <a:xfrm>
            <a:off x="6460387" y="5581843"/>
            <a:ext cx="487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서울특별시 기상정보의 </a:t>
            </a:r>
            <a:endParaRPr lang="en-US" altLang="ko-KR" dirty="0"/>
          </a:p>
          <a:p>
            <a:r>
              <a:rPr lang="ko-KR" altLang="en-US" dirty="0"/>
              <a:t>서울시 도로변 기간별 일평균 대기환경 현황</a:t>
            </a:r>
            <a:r>
              <a:rPr lang="en-US" altLang="ko-KR" dirty="0"/>
              <a:t>_</a:t>
            </a:r>
            <a:r>
              <a:rPr lang="ko-KR" altLang="en-US" dirty="0"/>
              <a:t>엑셀파일 다운로드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170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35747" y="5478221"/>
            <a:ext cx="487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서울대공원 일일 입장객 현황</a:t>
            </a:r>
            <a:r>
              <a:rPr lang="en-US" altLang="ko-KR" dirty="0"/>
              <a:t>(2019</a:t>
            </a:r>
            <a:r>
              <a:rPr lang="ko-KR" altLang="en-US" dirty="0"/>
              <a:t>년</a:t>
            </a:r>
            <a:r>
              <a:rPr lang="en-US" altLang="ko-KR" dirty="0"/>
              <a:t>) 4</a:t>
            </a:r>
            <a:r>
              <a:rPr lang="ko-KR" altLang="en-US" dirty="0"/>
              <a:t>월까지</a:t>
            </a:r>
            <a:r>
              <a:rPr lang="en-US" altLang="ko-KR" dirty="0"/>
              <a:t>(</a:t>
            </a:r>
            <a:r>
              <a:rPr lang="ko-KR" altLang="en-US" dirty="0"/>
              <a:t>서울특별시</a:t>
            </a:r>
            <a:r>
              <a:rPr lang="en-US" altLang="ko-KR" dirty="0"/>
              <a:t>)_</a:t>
            </a:r>
            <a:r>
              <a:rPr lang="ko-KR" altLang="en-US" dirty="0"/>
              <a:t>엑셀파일 다운로드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1D705-5054-4A48-82DC-20C7D7A0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37713"/>
            <a:ext cx="4762500" cy="350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9B8A0-2861-47BF-B427-4A23F89461D7}"/>
              </a:ext>
            </a:extLst>
          </p:cNvPr>
          <p:cNvSpPr txBox="1"/>
          <p:nvPr/>
        </p:nvSpPr>
        <p:spPr>
          <a:xfrm>
            <a:off x="6460387" y="5581843"/>
            <a:ext cx="487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서울특별시 기상정보의 </a:t>
            </a:r>
            <a:endParaRPr lang="en-US" altLang="ko-KR" dirty="0"/>
          </a:p>
          <a:p>
            <a:r>
              <a:rPr lang="ko-KR" altLang="en-US" dirty="0"/>
              <a:t>서울시 도로변 기간별 일평균 대기환경 현황</a:t>
            </a:r>
            <a:r>
              <a:rPr lang="en-US" altLang="ko-KR" dirty="0"/>
              <a:t>_</a:t>
            </a:r>
            <a:r>
              <a:rPr lang="ko-KR" altLang="en-US" dirty="0"/>
              <a:t>엑셀파일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4424EB-C088-4F8E-A410-70F1A4A27E1E}"/>
              </a:ext>
            </a:extLst>
          </p:cNvPr>
          <p:cNvSpPr/>
          <p:nvPr/>
        </p:nvSpPr>
        <p:spPr>
          <a:xfrm>
            <a:off x="960699" y="2060294"/>
            <a:ext cx="925974" cy="24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88C34-92DA-4733-9FF6-B6A9F07A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01" y="1196632"/>
            <a:ext cx="6172200" cy="4352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1EDB41-6771-4657-BC50-B69BB6A5E365}"/>
              </a:ext>
            </a:extLst>
          </p:cNvPr>
          <p:cNvSpPr/>
          <p:nvPr/>
        </p:nvSpPr>
        <p:spPr>
          <a:xfrm>
            <a:off x="5831401" y="1539433"/>
            <a:ext cx="628986" cy="401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70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35747" y="5478221"/>
            <a:ext cx="4870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서울대공원 일일 입장객 현황</a:t>
            </a:r>
            <a:r>
              <a:rPr lang="en-US" altLang="ko-KR" dirty="0"/>
              <a:t>(2019</a:t>
            </a:r>
            <a:r>
              <a:rPr lang="ko-KR" altLang="en-US" dirty="0"/>
              <a:t>년</a:t>
            </a:r>
            <a:r>
              <a:rPr lang="en-US" altLang="ko-KR" dirty="0"/>
              <a:t>) 4</a:t>
            </a:r>
            <a:r>
              <a:rPr lang="ko-KR" altLang="en-US" dirty="0"/>
              <a:t>월까지</a:t>
            </a:r>
            <a:r>
              <a:rPr lang="en-US" altLang="ko-KR" dirty="0"/>
              <a:t>(</a:t>
            </a:r>
            <a:r>
              <a:rPr lang="ko-KR" altLang="en-US" dirty="0"/>
              <a:t>서울특별시</a:t>
            </a:r>
            <a:r>
              <a:rPr lang="en-US" altLang="ko-KR" dirty="0"/>
              <a:t>)_</a:t>
            </a:r>
            <a:r>
              <a:rPr lang="ko-KR" altLang="en-US" dirty="0"/>
              <a:t>엑셀파일 다운로드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1D705-5054-4A48-82DC-20C7D7A0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37713"/>
            <a:ext cx="4762500" cy="3505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59B8A0-2861-47BF-B427-4A23F89461D7}"/>
              </a:ext>
            </a:extLst>
          </p:cNvPr>
          <p:cNvSpPr txBox="1"/>
          <p:nvPr/>
        </p:nvSpPr>
        <p:spPr>
          <a:xfrm>
            <a:off x="6460387" y="5581843"/>
            <a:ext cx="4870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서울특별시 기상정보의 </a:t>
            </a:r>
            <a:endParaRPr lang="en-US" altLang="ko-KR" dirty="0"/>
          </a:p>
          <a:p>
            <a:r>
              <a:rPr lang="ko-KR" altLang="en-US" dirty="0"/>
              <a:t>서울시 도로변 기간별 일평균 대기환경 현황</a:t>
            </a:r>
            <a:r>
              <a:rPr lang="en-US" altLang="ko-KR" dirty="0"/>
              <a:t>_</a:t>
            </a:r>
            <a:r>
              <a:rPr lang="ko-KR" altLang="en-US" dirty="0"/>
              <a:t>엑셀파일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4424EB-C088-4F8E-A410-70F1A4A27E1E}"/>
              </a:ext>
            </a:extLst>
          </p:cNvPr>
          <p:cNvSpPr/>
          <p:nvPr/>
        </p:nvSpPr>
        <p:spPr>
          <a:xfrm>
            <a:off x="960699" y="2060294"/>
            <a:ext cx="925974" cy="243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88C34-92DA-4733-9FF6-B6A9F07A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01" y="1196632"/>
            <a:ext cx="6172200" cy="4352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1EDB41-6771-4657-BC50-B69BB6A5E365}"/>
              </a:ext>
            </a:extLst>
          </p:cNvPr>
          <p:cNvSpPr/>
          <p:nvPr/>
        </p:nvSpPr>
        <p:spPr>
          <a:xfrm>
            <a:off x="5831401" y="1539433"/>
            <a:ext cx="628986" cy="401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BE8BB9-C5D2-42B4-89B9-8CF2AB52A411}"/>
              </a:ext>
            </a:extLst>
          </p:cNvPr>
          <p:cNvSpPr/>
          <p:nvPr/>
        </p:nvSpPr>
        <p:spPr>
          <a:xfrm>
            <a:off x="3980141" y="2611538"/>
            <a:ext cx="4097438" cy="1634924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서울대공원 날짜 데이터에 맞게</a:t>
            </a:r>
            <a:endParaRPr lang="en-US" altLang="ko-KR" dirty="0"/>
          </a:p>
          <a:p>
            <a:pPr algn="ctr"/>
            <a:r>
              <a:rPr lang="ko-KR" altLang="en-US" dirty="0"/>
              <a:t>서울시 도로변 기간별 데이터 </a:t>
            </a:r>
            <a:endParaRPr lang="en-US" altLang="ko-KR" dirty="0"/>
          </a:p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필요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102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839FD9B-9C59-48CD-8382-34FB6D48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6" y="1457677"/>
            <a:ext cx="6581775" cy="499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903C35-7CCF-4006-8DD6-DFCA6FB2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46" y="1276157"/>
            <a:ext cx="5755917" cy="549461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9782E-65D0-4655-8914-2428244971F4}"/>
              </a:ext>
            </a:extLst>
          </p:cNvPr>
          <p:cNvSpPr/>
          <p:nvPr/>
        </p:nvSpPr>
        <p:spPr>
          <a:xfrm>
            <a:off x="1944547" y="2818908"/>
            <a:ext cx="613458" cy="2268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D0966B-F990-4D67-9F61-3FC403AB915D}"/>
              </a:ext>
            </a:extLst>
          </p:cNvPr>
          <p:cNvSpPr/>
          <p:nvPr/>
        </p:nvSpPr>
        <p:spPr>
          <a:xfrm>
            <a:off x="6238754" y="3102015"/>
            <a:ext cx="486137" cy="3687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BEA280-085B-4C91-B5C4-ACB31CAF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48" y="2442258"/>
            <a:ext cx="4658115" cy="44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0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839FD9B-9C59-48CD-8382-34FB6D48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6" y="1457677"/>
            <a:ext cx="6581775" cy="499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903C35-7CCF-4006-8DD6-DFCA6FB2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646" y="1276157"/>
            <a:ext cx="5755917" cy="549461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E9782E-65D0-4655-8914-2428244971F4}"/>
              </a:ext>
            </a:extLst>
          </p:cNvPr>
          <p:cNvSpPr/>
          <p:nvPr/>
        </p:nvSpPr>
        <p:spPr>
          <a:xfrm>
            <a:off x="1944547" y="2818908"/>
            <a:ext cx="613458" cy="2268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D0966B-F990-4D67-9F61-3FC403AB915D}"/>
              </a:ext>
            </a:extLst>
          </p:cNvPr>
          <p:cNvSpPr/>
          <p:nvPr/>
        </p:nvSpPr>
        <p:spPr>
          <a:xfrm>
            <a:off x="6238754" y="3102015"/>
            <a:ext cx="486137" cy="3687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BEA280-085B-4C91-B5C4-ACB31CAF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348" y="2442258"/>
            <a:ext cx="4658115" cy="4415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814145-1F5F-4C30-BCFF-425729BEA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630" y="87229"/>
            <a:ext cx="7379807" cy="68254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424FE68-7C3B-4720-9ECD-29D21DB28F73}"/>
              </a:ext>
            </a:extLst>
          </p:cNvPr>
          <p:cNvSpPr/>
          <p:nvPr/>
        </p:nvSpPr>
        <p:spPr>
          <a:xfrm>
            <a:off x="3565003" y="981438"/>
            <a:ext cx="4780344" cy="499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64D69C-7A4A-46AF-878D-D8918F894C21}"/>
              </a:ext>
            </a:extLst>
          </p:cNvPr>
          <p:cNvSpPr/>
          <p:nvPr/>
        </p:nvSpPr>
        <p:spPr>
          <a:xfrm>
            <a:off x="3657600" y="266218"/>
            <a:ext cx="4490977" cy="573275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전처리</a:t>
            </a:r>
            <a:r>
              <a:rPr lang="ko-KR" altLang="en-US" dirty="0"/>
              <a:t>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82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9D1CA7-01E3-4388-9C23-46A22E992575}"/>
              </a:ext>
            </a:extLst>
          </p:cNvPr>
          <p:cNvSpPr txBox="1"/>
          <p:nvPr/>
        </p:nvSpPr>
        <p:spPr>
          <a:xfrm>
            <a:off x="752475" y="150492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OVERVIEW</a:t>
            </a:r>
            <a:endParaRPr lang="ko-KR" altLang="en-US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C85AC8-C3BA-404B-8951-338AFECEE674}"/>
              </a:ext>
            </a:extLst>
          </p:cNvPr>
          <p:cNvSpPr/>
          <p:nvPr/>
        </p:nvSpPr>
        <p:spPr>
          <a:xfrm>
            <a:off x="695325" y="3441770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11FF04-C4E4-4F46-9973-AF0FA928DE0D}"/>
              </a:ext>
            </a:extLst>
          </p:cNvPr>
          <p:cNvSpPr/>
          <p:nvPr/>
        </p:nvSpPr>
        <p:spPr>
          <a:xfrm>
            <a:off x="3302792" y="3441770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3D2434-0F59-4E69-9286-E3F34346B2C5}"/>
              </a:ext>
            </a:extLst>
          </p:cNvPr>
          <p:cNvSpPr/>
          <p:nvPr/>
        </p:nvSpPr>
        <p:spPr>
          <a:xfrm>
            <a:off x="9232773" y="2088593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EE87A-4407-427C-B999-2406E23A61CE}"/>
              </a:ext>
            </a:extLst>
          </p:cNvPr>
          <p:cNvSpPr/>
          <p:nvPr/>
        </p:nvSpPr>
        <p:spPr>
          <a:xfrm>
            <a:off x="9232773" y="4729161"/>
            <a:ext cx="2047875" cy="904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712831-E40A-414B-8F74-35570D699432}"/>
              </a:ext>
            </a:extLst>
          </p:cNvPr>
          <p:cNvGrpSpPr/>
          <p:nvPr/>
        </p:nvGrpSpPr>
        <p:grpSpPr>
          <a:xfrm>
            <a:off x="6185498" y="1728059"/>
            <a:ext cx="2362200" cy="1258818"/>
            <a:chOff x="6219825" y="1520309"/>
            <a:chExt cx="2362200" cy="125881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5C4AAD4-57AC-4876-B8F5-1A33779BA5D7}"/>
                </a:ext>
              </a:extLst>
            </p:cNvPr>
            <p:cNvSpPr/>
            <p:nvPr/>
          </p:nvSpPr>
          <p:spPr>
            <a:xfrm>
              <a:off x="6219825" y="1874252"/>
              <a:ext cx="2047875" cy="9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데이터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12CAFD-B7F6-4B59-B3FF-C71BD740F99A}"/>
                </a:ext>
              </a:extLst>
            </p:cNvPr>
            <p:cNvSpPr txBox="1"/>
            <p:nvPr/>
          </p:nvSpPr>
          <p:spPr>
            <a:xfrm>
              <a:off x="6534150" y="1520309"/>
              <a:ext cx="204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 회귀분석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40788CA-8BA4-448C-9437-2B7FC966F3BA}"/>
              </a:ext>
            </a:extLst>
          </p:cNvPr>
          <p:cNvGrpSpPr/>
          <p:nvPr/>
        </p:nvGrpSpPr>
        <p:grpSpPr>
          <a:xfrm>
            <a:off x="6191250" y="3894207"/>
            <a:ext cx="2614615" cy="2192267"/>
            <a:chOff x="6032159" y="3894208"/>
            <a:chExt cx="2614615" cy="219226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81144E-9718-4C1E-A50B-F222288EAB24}"/>
                </a:ext>
              </a:extLst>
            </p:cNvPr>
            <p:cNvSpPr/>
            <p:nvPr/>
          </p:nvSpPr>
          <p:spPr>
            <a:xfrm>
              <a:off x="6032159" y="4276725"/>
              <a:ext cx="2047875" cy="9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TRAIN(70%)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B6403C9-54EC-4ABD-A758-9C582C65B3F8}"/>
                </a:ext>
              </a:extLst>
            </p:cNvPr>
            <p:cNvSpPr/>
            <p:nvPr/>
          </p:nvSpPr>
          <p:spPr>
            <a:xfrm>
              <a:off x="6032159" y="5181600"/>
              <a:ext cx="2047875" cy="904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TEST(30%)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EC659D-6248-4AAB-B0CC-500F2850B215}"/>
                </a:ext>
              </a:extLst>
            </p:cNvPr>
            <p:cNvSpPr txBox="1"/>
            <p:nvPr/>
          </p:nvSpPr>
          <p:spPr>
            <a:xfrm>
              <a:off x="6598899" y="3894208"/>
              <a:ext cx="204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26A2657-FD0E-4832-AB01-439E750262D4}"/>
              </a:ext>
            </a:extLst>
          </p:cNvPr>
          <p:cNvSpPr/>
          <p:nvPr/>
        </p:nvSpPr>
        <p:spPr>
          <a:xfrm rot="16200000">
            <a:off x="2856215" y="3760342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D0D05FE-0E19-4FB1-AA12-964B899F3346}"/>
              </a:ext>
            </a:extLst>
          </p:cNvPr>
          <p:cNvSpPr/>
          <p:nvPr/>
        </p:nvSpPr>
        <p:spPr>
          <a:xfrm rot="16200000">
            <a:off x="8542399" y="2417740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2BF5F71-42B4-4A67-BAA7-973B976C0553}"/>
              </a:ext>
            </a:extLst>
          </p:cNvPr>
          <p:cNvSpPr/>
          <p:nvPr/>
        </p:nvSpPr>
        <p:spPr>
          <a:xfrm rot="16200000">
            <a:off x="8556150" y="5133830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F940D103-8A4C-4D45-80BE-C82E234CCDF8}"/>
              </a:ext>
            </a:extLst>
          </p:cNvPr>
          <p:cNvSpPr/>
          <p:nvPr/>
        </p:nvSpPr>
        <p:spPr>
          <a:xfrm rot="14126195">
            <a:off x="5601877" y="2597539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8CF615F9-8C81-4077-BAD6-48CAEA3D5492}"/>
              </a:ext>
            </a:extLst>
          </p:cNvPr>
          <p:cNvSpPr/>
          <p:nvPr/>
        </p:nvSpPr>
        <p:spPr>
          <a:xfrm rot="18137334">
            <a:off x="5667693" y="4391236"/>
            <a:ext cx="359596" cy="246579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01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주제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F992BD-93A7-4633-AF36-D9E30840D71B}"/>
              </a:ext>
            </a:extLst>
          </p:cNvPr>
          <p:cNvSpPr txBox="1"/>
          <p:nvPr/>
        </p:nvSpPr>
        <p:spPr>
          <a:xfrm>
            <a:off x="885070" y="1337713"/>
            <a:ext cx="565462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주제</a:t>
            </a:r>
            <a:r>
              <a:rPr lang="en-US" altLang="ko-KR" sz="2000" b="1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머신러닝</a:t>
            </a:r>
            <a:r>
              <a:rPr lang="ko-KR" altLang="en-US" sz="1600" dirty="0"/>
              <a:t> 기반</a:t>
            </a:r>
            <a:r>
              <a:rPr lang="en-US" altLang="ko-KR" sz="1600" dirty="0"/>
              <a:t> </a:t>
            </a:r>
            <a:r>
              <a:rPr lang="ko-KR" altLang="en-US" sz="1600" dirty="0"/>
              <a:t>미세먼지 데이터 분석 프로젝트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목표</a:t>
            </a:r>
            <a:r>
              <a:rPr lang="en-US" altLang="ko-KR" sz="2000" b="1" dirty="0"/>
              <a:t>: </a:t>
            </a:r>
          </a:p>
          <a:p>
            <a:pPr marL="342900" indent="-342900">
              <a:buAutoNum type="arabicParenR"/>
            </a:pPr>
            <a:r>
              <a:rPr lang="ko-KR" altLang="en-US" sz="1600" dirty="0"/>
              <a:t>미세먼지 데이터를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기반 회귀분석을 하여</a:t>
            </a:r>
            <a:r>
              <a:rPr lang="en-US" altLang="ko-KR" sz="1600" dirty="0"/>
              <a:t>,    </a:t>
            </a:r>
            <a:r>
              <a:rPr lang="ko-KR" altLang="en-US" sz="1600" dirty="0"/>
              <a:t>미세먼지에 영향을 미치는 변수 도출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변수 값에 따른 미세먼지 상태를 예측</a:t>
            </a:r>
            <a:endParaRPr lang="en-US" altLang="ko-KR" sz="1600" dirty="0"/>
          </a:p>
          <a:p>
            <a:pPr marL="342900" indent="-342900">
              <a:buAutoNum type="arabicParenR"/>
            </a:pPr>
            <a:r>
              <a:rPr lang="ko-KR" altLang="en-US" sz="1600" dirty="0"/>
              <a:t>미세먼지 상태에 따른 서울대공원 입장객 수 관계 분석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578E6-4D7F-4D3D-A4DE-8717234EE0CF}"/>
              </a:ext>
            </a:extLst>
          </p:cNvPr>
          <p:cNvSpPr txBox="1"/>
          <p:nvPr/>
        </p:nvSpPr>
        <p:spPr>
          <a:xfrm>
            <a:off x="838775" y="4815067"/>
            <a:ext cx="9312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주제를 정한 이유</a:t>
            </a:r>
            <a:r>
              <a:rPr lang="en-US" altLang="ko-KR" sz="2000" b="1" dirty="0"/>
              <a:t>:</a:t>
            </a:r>
          </a:p>
          <a:p>
            <a:r>
              <a:rPr lang="en-US" altLang="ko-KR" sz="1600" dirty="0"/>
              <a:t>2013</a:t>
            </a:r>
            <a:r>
              <a:rPr lang="ko-KR" altLang="en-US" sz="1600" dirty="0"/>
              <a:t>년 초부터 미세먼지 농도가 증가하기 시작하여</a:t>
            </a:r>
            <a:r>
              <a:rPr lang="en-US" altLang="ko-KR" sz="1600" dirty="0"/>
              <a:t> </a:t>
            </a:r>
            <a:r>
              <a:rPr lang="ko-KR" altLang="en-US" sz="1600" dirty="0"/>
              <a:t>현재 미세먼지 현상이 심각한 불안요소가 되어 국가적 해결과제로 떠오르게 되었다</a:t>
            </a:r>
            <a:r>
              <a:rPr lang="en-US" altLang="ko-KR" sz="1600" dirty="0"/>
              <a:t>. </a:t>
            </a:r>
            <a:r>
              <a:rPr lang="ko-KR" altLang="en-US" sz="1600" dirty="0"/>
              <a:t>이에 수집되는 미세먼지 데이터를 분석하여 우리 생활에 있어 어떤 영향을 미치는지 알아보고자 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62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모델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559397-0540-4FA6-8121-39963729F177}"/>
              </a:ext>
            </a:extLst>
          </p:cNvPr>
          <p:cNvSpPr txBox="1"/>
          <p:nvPr/>
        </p:nvSpPr>
        <p:spPr>
          <a:xfrm>
            <a:off x="833378" y="1406070"/>
            <a:ext cx="34029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 분</a:t>
            </a:r>
            <a:endParaRPr lang="en-US" altLang="ko-KR" sz="2000" b="1" dirty="0"/>
          </a:p>
          <a:p>
            <a:r>
              <a:rPr lang="en-US" altLang="ko-KR" sz="2000" b="1" dirty="0"/>
              <a:t>_ </a:t>
            </a:r>
            <a:r>
              <a:rPr lang="ko-KR" altLang="en-US" sz="2000" b="1" dirty="0" err="1"/>
              <a:t>미세먼지성분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종속 변수 </a:t>
            </a:r>
            <a:r>
              <a:rPr lang="en-US" altLang="ko-KR" sz="1600" i="1" dirty="0"/>
              <a:t>y</a:t>
            </a:r>
            <a:r>
              <a:rPr lang="ko-KR" altLang="en-US" sz="1600" dirty="0"/>
              <a:t>와 한 개 이상의 </a:t>
            </a:r>
            <a:endParaRPr lang="en-US" altLang="ko-KR" sz="1600" dirty="0"/>
          </a:p>
          <a:p>
            <a:r>
              <a:rPr lang="ko-KR" altLang="en-US" sz="1600" dirty="0"/>
              <a:t>독립 변수 </a:t>
            </a:r>
            <a:r>
              <a:rPr lang="en-US" altLang="ko-KR" sz="1600" dirty="0"/>
              <a:t>(</a:t>
            </a:r>
            <a:r>
              <a:rPr lang="ko-KR" altLang="en-US" sz="1600" dirty="0"/>
              <a:t>또는 설명 변수</a:t>
            </a:r>
            <a:r>
              <a:rPr lang="en-US" altLang="ko-KR" sz="1600" dirty="0"/>
              <a:t>) </a:t>
            </a:r>
            <a:r>
              <a:rPr lang="en-US" altLang="ko-KR" sz="1600" i="1" dirty="0"/>
              <a:t>X</a:t>
            </a:r>
            <a:r>
              <a:rPr lang="ko-KR" altLang="en-US" sz="1600" dirty="0"/>
              <a:t>와의 </a:t>
            </a:r>
            <a:endParaRPr lang="en-US" altLang="ko-KR" sz="1600" dirty="0"/>
          </a:p>
          <a:p>
            <a:r>
              <a:rPr lang="ko-KR" altLang="en-US" sz="1600" dirty="0"/>
              <a:t>선형 상관 관계를 모델링하는</a:t>
            </a:r>
            <a:endParaRPr lang="en-US" altLang="ko-KR" sz="1600" dirty="0"/>
          </a:p>
          <a:p>
            <a:r>
              <a:rPr lang="ko-KR" altLang="en-US" sz="1600" dirty="0"/>
              <a:t> 회귀분석 기법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FFF40-1965-475D-8EFE-8C2E7EEF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56" y="1158472"/>
            <a:ext cx="7828344" cy="56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모델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559397-0540-4FA6-8121-39963729F177}"/>
              </a:ext>
            </a:extLst>
          </p:cNvPr>
          <p:cNvSpPr txBox="1"/>
          <p:nvPr/>
        </p:nvSpPr>
        <p:spPr>
          <a:xfrm>
            <a:off x="833378" y="1406070"/>
            <a:ext cx="34029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 분석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종속 변수 </a:t>
            </a:r>
            <a:r>
              <a:rPr lang="en-US" altLang="ko-KR" sz="1600" i="1" dirty="0"/>
              <a:t>y</a:t>
            </a:r>
            <a:r>
              <a:rPr lang="ko-KR" altLang="en-US" sz="1600" dirty="0"/>
              <a:t>와 한 개 이상의 </a:t>
            </a:r>
            <a:endParaRPr lang="en-US" altLang="ko-KR" sz="1600" dirty="0"/>
          </a:p>
          <a:p>
            <a:r>
              <a:rPr lang="ko-KR" altLang="en-US" sz="1600" dirty="0"/>
              <a:t>독립 변수 </a:t>
            </a:r>
            <a:r>
              <a:rPr lang="en-US" altLang="ko-KR" sz="1600" dirty="0"/>
              <a:t>(</a:t>
            </a:r>
            <a:r>
              <a:rPr lang="ko-KR" altLang="en-US" sz="1600" dirty="0"/>
              <a:t>또는 설명 변수</a:t>
            </a:r>
            <a:r>
              <a:rPr lang="en-US" altLang="ko-KR" sz="1600" dirty="0"/>
              <a:t>) </a:t>
            </a:r>
            <a:r>
              <a:rPr lang="en-US" altLang="ko-KR" sz="1600" i="1" dirty="0"/>
              <a:t>X</a:t>
            </a:r>
            <a:r>
              <a:rPr lang="ko-KR" altLang="en-US" sz="1600" dirty="0"/>
              <a:t>와의 </a:t>
            </a:r>
            <a:endParaRPr lang="en-US" altLang="ko-KR" sz="1600" dirty="0"/>
          </a:p>
          <a:p>
            <a:r>
              <a:rPr lang="ko-KR" altLang="en-US" sz="1600" dirty="0"/>
              <a:t>선형 상관 관계를 모델링하는</a:t>
            </a:r>
            <a:endParaRPr lang="en-US" altLang="ko-KR" sz="1600" dirty="0"/>
          </a:p>
          <a:p>
            <a:r>
              <a:rPr lang="ko-KR" altLang="en-US" sz="1600" dirty="0"/>
              <a:t> 회귀분석 기법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F942EA-C98D-4751-84B4-F876613B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782" y="972273"/>
            <a:ext cx="6131871" cy="56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7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04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분석 모델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A559397-0540-4FA6-8121-39963729F177}"/>
              </a:ext>
            </a:extLst>
          </p:cNvPr>
          <p:cNvSpPr txBox="1"/>
          <p:nvPr/>
        </p:nvSpPr>
        <p:spPr>
          <a:xfrm>
            <a:off x="833378" y="1406070"/>
            <a:ext cx="34029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 분</a:t>
            </a:r>
            <a:endParaRPr lang="en-US" altLang="ko-KR" sz="2000" b="1" dirty="0"/>
          </a:p>
          <a:p>
            <a:r>
              <a:rPr lang="en-US" altLang="ko-KR" sz="2000" b="1" dirty="0"/>
              <a:t>_ </a:t>
            </a:r>
            <a:r>
              <a:rPr lang="ko-KR" altLang="en-US" sz="2000" b="1" dirty="0"/>
              <a:t>미세먼지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서울대공원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sz="1600" dirty="0"/>
              <a:t>종속 변수 </a:t>
            </a:r>
            <a:r>
              <a:rPr lang="en-US" altLang="ko-KR" sz="1600" i="1" dirty="0"/>
              <a:t>y</a:t>
            </a:r>
            <a:r>
              <a:rPr lang="ko-KR" altLang="en-US" sz="1600" dirty="0"/>
              <a:t>와 한 개 이상의 </a:t>
            </a:r>
            <a:endParaRPr lang="en-US" altLang="ko-KR" sz="1600" dirty="0"/>
          </a:p>
          <a:p>
            <a:r>
              <a:rPr lang="ko-KR" altLang="en-US" sz="1600" dirty="0"/>
              <a:t>독립 변수 </a:t>
            </a:r>
            <a:r>
              <a:rPr lang="en-US" altLang="ko-KR" sz="1600" dirty="0"/>
              <a:t>(</a:t>
            </a:r>
            <a:r>
              <a:rPr lang="ko-KR" altLang="en-US" sz="1600" dirty="0"/>
              <a:t>또는 설명 변수</a:t>
            </a:r>
            <a:r>
              <a:rPr lang="en-US" altLang="ko-KR" sz="1600" dirty="0"/>
              <a:t>) </a:t>
            </a:r>
            <a:r>
              <a:rPr lang="en-US" altLang="ko-KR" sz="1600" i="1" dirty="0"/>
              <a:t>X</a:t>
            </a:r>
            <a:r>
              <a:rPr lang="ko-KR" altLang="en-US" sz="1600" dirty="0"/>
              <a:t>와의 </a:t>
            </a:r>
            <a:endParaRPr lang="en-US" altLang="ko-KR" sz="1600" dirty="0"/>
          </a:p>
          <a:p>
            <a:r>
              <a:rPr lang="ko-KR" altLang="en-US" sz="1600" dirty="0"/>
              <a:t>선형 상관 관계를 모델링하는</a:t>
            </a:r>
            <a:endParaRPr lang="en-US" altLang="ko-KR" sz="1600" dirty="0"/>
          </a:p>
          <a:p>
            <a:r>
              <a:rPr lang="ko-KR" altLang="en-US" sz="1600" dirty="0"/>
              <a:t> 회귀분석 기법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23B595-4479-458D-A049-E724D7C6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02" y="607042"/>
            <a:ext cx="6305550" cy="615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F183E3-F4C6-45ED-AC59-24F289D5C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44" y="5410004"/>
            <a:ext cx="4667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41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D4EAF3-A763-40EC-B975-04323C979BE3}"/>
              </a:ext>
            </a:extLst>
          </p:cNvPr>
          <p:cNvSpPr txBox="1"/>
          <p:nvPr/>
        </p:nvSpPr>
        <p:spPr>
          <a:xfrm>
            <a:off x="807213" y="1778366"/>
            <a:ext cx="23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미세먼지 성분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6DF2C3-9393-4F4A-97AA-6AD7F70C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77" y="732388"/>
            <a:ext cx="8810625" cy="58293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0E5C23-E187-483A-A94F-B2AF2DF9A412}"/>
              </a:ext>
            </a:extLst>
          </p:cNvPr>
          <p:cNvSpPr/>
          <p:nvPr/>
        </p:nvSpPr>
        <p:spPr>
          <a:xfrm>
            <a:off x="3414531" y="4560425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9D7A1-0FBA-45F8-AB03-914D5BF1AFDA}"/>
              </a:ext>
            </a:extLst>
          </p:cNvPr>
          <p:cNvSpPr/>
          <p:nvPr/>
        </p:nvSpPr>
        <p:spPr>
          <a:xfrm>
            <a:off x="6250326" y="4580863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593C6F-00B1-4FD9-9B2C-3069D641C630}"/>
              </a:ext>
            </a:extLst>
          </p:cNvPr>
          <p:cNvSpPr/>
          <p:nvPr/>
        </p:nvSpPr>
        <p:spPr>
          <a:xfrm>
            <a:off x="9028251" y="2646407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15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D4EAF3-A763-40EC-B975-04323C979BE3}"/>
              </a:ext>
            </a:extLst>
          </p:cNvPr>
          <p:cNvSpPr txBox="1"/>
          <p:nvPr/>
        </p:nvSpPr>
        <p:spPr>
          <a:xfrm>
            <a:off x="807213" y="1778366"/>
            <a:ext cx="2331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미세먼지 성분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4A6A-D9E2-410D-9A2B-4E9E7CF5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94" y="669170"/>
            <a:ext cx="8751970" cy="59020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1A85BB-CE81-4E56-9EBB-A6DFA103FB80}"/>
              </a:ext>
            </a:extLst>
          </p:cNvPr>
          <p:cNvSpPr/>
          <p:nvPr/>
        </p:nvSpPr>
        <p:spPr>
          <a:xfrm>
            <a:off x="8874902" y="694483"/>
            <a:ext cx="2592729" cy="2001262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DC5234-C263-4F4B-8FAF-66F8E5F42A79}"/>
              </a:ext>
            </a:extLst>
          </p:cNvPr>
          <p:cNvSpPr/>
          <p:nvPr/>
        </p:nvSpPr>
        <p:spPr>
          <a:xfrm>
            <a:off x="3270799" y="2639594"/>
            <a:ext cx="2524791" cy="1922487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C2A60-69BA-4926-9EF3-D86BCABD717B}"/>
              </a:ext>
            </a:extLst>
          </p:cNvPr>
          <p:cNvSpPr/>
          <p:nvPr/>
        </p:nvSpPr>
        <p:spPr>
          <a:xfrm>
            <a:off x="6072851" y="2651169"/>
            <a:ext cx="2522614" cy="1910909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7571AC-4DB6-4094-B7EB-2740B8AE7035}"/>
              </a:ext>
            </a:extLst>
          </p:cNvPr>
          <p:cNvSpPr/>
          <p:nvPr/>
        </p:nvSpPr>
        <p:spPr>
          <a:xfrm>
            <a:off x="6142965" y="4603323"/>
            <a:ext cx="2522614" cy="1926650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EC212D-EE78-4DC2-BB3E-1100796B458B}"/>
              </a:ext>
            </a:extLst>
          </p:cNvPr>
          <p:cNvSpPr/>
          <p:nvPr/>
        </p:nvSpPr>
        <p:spPr>
          <a:xfrm>
            <a:off x="3202861" y="4603323"/>
            <a:ext cx="2592729" cy="1926650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26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05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D4EAF3-A763-40EC-B975-04323C979BE3}"/>
              </a:ext>
            </a:extLst>
          </p:cNvPr>
          <p:cNvSpPr txBox="1"/>
          <p:nvPr/>
        </p:nvSpPr>
        <p:spPr>
          <a:xfrm>
            <a:off x="906683" y="1742005"/>
            <a:ext cx="2653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선형 회귀</a:t>
            </a:r>
            <a:endParaRPr lang="en-US" altLang="ko-KR" sz="2000" b="1" dirty="0"/>
          </a:p>
          <a:p>
            <a:r>
              <a:rPr lang="ko-KR" altLang="en-US" sz="2000" b="1" dirty="0"/>
              <a:t> </a:t>
            </a:r>
            <a:r>
              <a:rPr lang="en-US" altLang="ko-KR" sz="2000" b="1" dirty="0"/>
              <a:t>–</a:t>
            </a:r>
            <a:r>
              <a:rPr lang="ko-KR" altLang="en-US" sz="2000" b="1" dirty="0"/>
              <a:t>미세먼지  </a:t>
            </a:r>
            <a:r>
              <a:rPr lang="en-US" altLang="ko-KR" sz="2000" b="1" dirty="0"/>
              <a:t>&amp; </a:t>
            </a:r>
          </a:p>
          <a:p>
            <a:r>
              <a:rPr lang="en-US" altLang="ko-KR" sz="2000" b="1" dirty="0"/>
              <a:t> </a:t>
            </a:r>
            <a:r>
              <a:rPr lang="ko-KR" altLang="en-US" sz="2000" b="1" dirty="0"/>
              <a:t>서울대공원입장객수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A8D6FE-8AB8-416C-8491-8F8647AFD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97" y="1337712"/>
            <a:ext cx="6433173" cy="46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06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힘들었던 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7B46AE-4546-4295-81B1-59C6DAD2D50B}"/>
              </a:ext>
            </a:extLst>
          </p:cNvPr>
          <p:cNvSpPr txBox="1"/>
          <p:nvPr/>
        </p:nvSpPr>
        <p:spPr>
          <a:xfrm>
            <a:off x="1519323" y="1196632"/>
            <a:ext cx="8481204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문제점</a:t>
            </a:r>
            <a:r>
              <a:rPr lang="en-US" altLang="ko-KR" sz="2000" dirty="0"/>
              <a:t>) </a:t>
            </a:r>
            <a:r>
              <a:rPr lang="ko-KR" altLang="en-US" sz="2000" dirty="0"/>
              <a:t>미세먼지 데이터는 오래된 데이터를 제공하지 않으며</a:t>
            </a:r>
            <a:r>
              <a:rPr lang="en-US" altLang="ko-KR" sz="2000" dirty="0"/>
              <a:t>, </a:t>
            </a:r>
            <a:r>
              <a:rPr lang="ko-KR" altLang="en-US" sz="2000" dirty="0"/>
              <a:t>실시간 데이터는 </a:t>
            </a:r>
            <a:r>
              <a:rPr lang="en-US" altLang="ko-KR" sz="2000" dirty="0"/>
              <a:t>1</a:t>
            </a:r>
            <a:r>
              <a:rPr lang="ko-KR" altLang="en-US" sz="2000" dirty="0"/>
              <a:t>분 단위 또는 시간 단위 등 짧은 단위로 데이터를 제공하고 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제공되고 있는 미세먼지 데이터 범위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제공날짜범위</a:t>
            </a:r>
            <a:r>
              <a:rPr lang="en-US" altLang="ko-KR" sz="2000" dirty="0"/>
              <a:t>, </a:t>
            </a:r>
            <a:r>
              <a:rPr lang="ko-KR" altLang="en-US" sz="2000" dirty="0"/>
              <a:t>시간범위</a:t>
            </a:r>
            <a:r>
              <a:rPr lang="en-US" altLang="ko-KR" sz="2000" dirty="0"/>
              <a:t>)</a:t>
            </a:r>
            <a:r>
              <a:rPr lang="ko-KR" altLang="en-US" sz="2000" dirty="0"/>
              <a:t>에 맞게 분석할 수 있는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주제</a:t>
            </a:r>
            <a:r>
              <a:rPr lang="en-US" altLang="ko-KR" sz="2000" dirty="0"/>
              <a:t>)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찾는것이</a:t>
            </a:r>
            <a:r>
              <a:rPr lang="ko-KR" altLang="en-US" sz="2000" dirty="0"/>
              <a:t> 어려웠습니다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 err="1">
                <a:sym typeface="Wingdings" panose="05000000000000000000" pitchFamily="2" charset="2"/>
              </a:rPr>
              <a:t>중국황사</a:t>
            </a:r>
            <a:r>
              <a:rPr lang="ko-KR" altLang="en-US" sz="2000" dirty="0">
                <a:sym typeface="Wingdings" panose="05000000000000000000" pitchFamily="2" charset="2"/>
              </a:rPr>
              <a:t> 유입시기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교통량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등 여러 데이터를 검색해보다가 하루 단위로 입장객 수가 나와있는 서울 대공원 데이터를 발견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문제점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ko-KR" altLang="en-US" sz="2000" dirty="0" err="1">
                <a:sym typeface="Wingdings" panose="05000000000000000000" pitchFamily="2" charset="2"/>
              </a:rPr>
              <a:t>미세먼지성분</a:t>
            </a:r>
            <a:r>
              <a:rPr lang="ko-KR" altLang="en-US" sz="2000" dirty="0">
                <a:sym typeface="Wingdings" panose="05000000000000000000" pitchFamily="2" charset="2"/>
              </a:rPr>
              <a:t> 데이터에 </a:t>
            </a:r>
            <a:r>
              <a:rPr lang="ko-KR" altLang="en-US" sz="2000" dirty="0" err="1">
                <a:sym typeface="Wingdings" panose="05000000000000000000" pitchFamily="2" charset="2"/>
              </a:rPr>
              <a:t>결측값이</a:t>
            </a:r>
            <a:r>
              <a:rPr lang="ko-KR" altLang="en-US" sz="2000" dirty="0">
                <a:sym typeface="Wingdings" panose="05000000000000000000" pitchFamily="2" charset="2"/>
              </a:rPr>
              <a:t> 매우 많고</a:t>
            </a:r>
            <a:r>
              <a:rPr lang="en-US" altLang="ko-KR" sz="2000" dirty="0">
                <a:sym typeface="Wingdings" panose="05000000000000000000" pitchFamily="2" charset="2"/>
              </a:rPr>
              <a:t>, Object </a:t>
            </a:r>
            <a:r>
              <a:rPr lang="ko-KR" altLang="en-US" sz="2000" dirty="0">
                <a:sym typeface="Wingdings" panose="05000000000000000000" pitchFamily="2" charset="2"/>
              </a:rPr>
              <a:t>형이 존재해 선형 회귀의 </a:t>
            </a:r>
            <a:r>
              <a:rPr lang="ko-KR" altLang="en-US" sz="2000" dirty="0" err="1">
                <a:sym typeface="Wingdings" panose="05000000000000000000" pitchFamily="2" charset="2"/>
              </a:rPr>
              <a:t>의미있는</a:t>
            </a:r>
            <a:r>
              <a:rPr lang="ko-KR" altLang="en-US" sz="2000" dirty="0">
                <a:sym typeface="Wingdings" panose="05000000000000000000" pitchFamily="2" charset="2"/>
              </a:rPr>
              <a:t> 값이 제대로 </a:t>
            </a:r>
            <a:r>
              <a:rPr lang="ko-KR" altLang="en-US" sz="2000" dirty="0" err="1">
                <a:sym typeface="Wingdings" panose="05000000000000000000" pitchFamily="2" charset="2"/>
              </a:rPr>
              <a:t>안나옴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결측값</a:t>
            </a:r>
            <a:r>
              <a:rPr lang="ko-KR" altLang="en-US" sz="2000" dirty="0">
                <a:sym typeface="Wingdings" panose="05000000000000000000" pitchFamily="2" charset="2"/>
              </a:rPr>
              <a:t> 시각화를 통해 어느 부분을 </a:t>
            </a:r>
            <a:r>
              <a:rPr lang="ko-KR" altLang="en-US" sz="2000" dirty="0" err="1">
                <a:sym typeface="Wingdings" panose="05000000000000000000" pitchFamily="2" charset="2"/>
              </a:rPr>
              <a:t>전처리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해야할</a:t>
            </a:r>
            <a:r>
              <a:rPr lang="ko-KR" altLang="en-US" sz="2000" dirty="0">
                <a:sym typeface="Wingdings" panose="05000000000000000000" pitchFamily="2" charset="2"/>
              </a:rPr>
              <a:t> 지 눈으로 직접 보고 형변환을 하고 </a:t>
            </a:r>
            <a:r>
              <a:rPr lang="en-US" altLang="ko-KR" sz="2000" dirty="0">
                <a:sym typeface="Wingdings" panose="05000000000000000000" pitchFamily="2" charset="2"/>
              </a:rPr>
              <a:t>null</a:t>
            </a:r>
            <a:r>
              <a:rPr lang="ko-KR" altLang="en-US" sz="2000" dirty="0">
                <a:sym typeface="Wingdings" panose="05000000000000000000" pitchFamily="2" charset="2"/>
              </a:rPr>
              <a:t>값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이상한 값이 들어있는 경우 바꿔주는 과정을 반복함으로써 </a:t>
            </a:r>
            <a:r>
              <a:rPr lang="ko-KR" altLang="en-US" sz="2000" dirty="0" err="1">
                <a:sym typeface="Wingdings" panose="05000000000000000000" pitchFamily="2" charset="2"/>
              </a:rPr>
              <a:t>의미있는</a:t>
            </a:r>
            <a:r>
              <a:rPr lang="ko-KR" altLang="en-US" sz="2000" dirty="0">
                <a:sym typeface="Wingdings" panose="05000000000000000000" pitchFamily="2" charset="2"/>
              </a:rPr>
              <a:t> 데이터로 커스터마이징 완료했습니다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9708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EA77D2-4F69-4E72-AACF-D272F4F32A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BCBD3B-8295-4BE7-8C36-AF91F12F4E83}"/>
              </a:ext>
            </a:extLst>
          </p:cNvPr>
          <p:cNvSpPr/>
          <p:nvPr/>
        </p:nvSpPr>
        <p:spPr>
          <a:xfrm>
            <a:off x="3352799" y="685799"/>
            <a:ext cx="5486400" cy="548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D810F-CF92-407A-A9C5-F3DD3E53EB24}"/>
              </a:ext>
            </a:extLst>
          </p:cNvPr>
          <p:cNvSpPr txBox="1"/>
          <p:nvPr/>
        </p:nvSpPr>
        <p:spPr>
          <a:xfrm>
            <a:off x="3685981" y="2828835"/>
            <a:ext cx="482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15728A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Thank You</a:t>
            </a:r>
            <a:endParaRPr lang="ko-KR" altLang="en-US" sz="7200" dirty="0">
              <a:solidFill>
                <a:srgbClr val="15728A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37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학습 내용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9B8B03-819C-469D-B659-2BA93249B749}"/>
              </a:ext>
            </a:extLst>
          </p:cNvPr>
          <p:cNvSpPr txBox="1"/>
          <p:nvPr/>
        </p:nvSpPr>
        <p:spPr>
          <a:xfrm>
            <a:off x="1082040" y="1630680"/>
            <a:ext cx="8869680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/>
              <a:t>Pandas, </a:t>
            </a:r>
            <a:r>
              <a:rPr lang="en-US" altLang="ko-KR" dirty="0" err="1"/>
              <a:t>Numpy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/>
              <a:t>LinearRegression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 Process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/>
              <a:t>Sklearn</a:t>
            </a:r>
            <a:r>
              <a:rPr lang="en-US" altLang="ko-KR" dirty="0"/>
              <a:t>(</a:t>
            </a:r>
            <a:r>
              <a:rPr lang="ko-KR" altLang="en-US" dirty="0" err="1"/>
              <a:t>사이킷런</a:t>
            </a:r>
            <a:r>
              <a:rPr lang="en-US" altLang="ko-KR" dirty="0"/>
              <a:t>) –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/>
              <a:t>Seaborn – </a:t>
            </a:r>
            <a:r>
              <a:rPr lang="ko-KR" altLang="en-US" dirty="0"/>
              <a:t>데이터 분포 시각화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dirty="0"/>
              <a:t>분석 평가 지표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/>
              <a:t>Missingno</a:t>
            </a:r>
            <a:r>
              <a:rPr lang="ko-KR" altLang="en-US" dirty="0"/>
              <a:t> 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시각화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7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59D053-6BB8-4AC4-92E5-55D3E951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04" y="2359366"/>
            <a:ext cx="5705475" cy="366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970FE-30AD-480E-951B-D1DA52E774B7}"/>
              </a:ext>
            </a:extLst>
          </p:cNvPr>
          <p:cNvSpPr txBox="1"/>
          <p:nvPr/>
        </p:nvSpPr>
        <p:spPr>
          <a:xfrm>
            <a:off x="794409" y="1699660"/>
            <a:ext cx="50697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데이터 설명 및 종속변수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B6C47-92C8-4793-AA29-E49B41F4F6B2}"/>
              </a:ext>
            </a:extLst>
          </p:cNvPr>
          <p:cNvSpPr txBox="1"/>
          <p:nvPr/>
        </p:nvSpPr>
        <p:spPr>
          <a:xfrm>
            <a:off x="6869553" y="2771630"/>
            <a:ext cx="4870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한국환경공단 국가대기오염정보</a:t>
            </a:r>
            <a:r>
              <a:rPr lang="en-US" altLang="ko-KR" dirty="0"/>
              <a:t>_</a:t>
            </a:r>
            <a:r>
              <a:rPr lang="ko-KR" altLang="en-US" dirty="0"/>
              <a:t>한국환경공단 공공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종속변수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Pm10Value(</a:t>
            </a:r>
            <a:r>
              <a:rPr lang="ko-KR" altLang="en-US" dirty="0" err="1"/>
              <a:t>미세먼지농도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 24</a:t>
            </a:r>
            <a:r>
              <a:rPr lang="ko-KR" altLang="en-US" dirty="0"/>
              <a:t>개로 구성</a:t>
            </a:r>
          </a:p>
        </p:txBody>
      </p:sp>
    </p:spTree>
    <p:extLst>
      <p:ext uri="{BB962C8B-B14F-4D97-AF65-F5344CB8AC3E}">
        <p14:creationId xmlns:p14="http://schemas.microsoft.com/office/powerpoint/2010/main" val="240262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316A56F-F336-446C-80D5-227ECE08D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7" y="1309716"/>
            <a:ext cx="9767511" cy="55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4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5C179EB-3B21-47CA-BC32-8D42E07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7" y="1807907"/>
            <a:ext cx="9153290" cy="4268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6A6B8-1D0E-418D-B8F0-548204DB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88" y="1196632"/>
            <a:ext cx="3547506" cy="57075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38875-F532-41C8-827A-C5F1BA0C6B6B}"/>
              </a:ext>
            </a:extLst>
          </p:cNvPr>
          <p:cNvSpPr/>
          <p:nvPr/>
        </p:nvSpPr>
        <p:spPr>
          <a:xfrm>
            <a:off x="8472668" y="4479403"/>
            <a:ext cx="2164466" cy="195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8C477-5F8D-469E-B996-B9B835BDB22B}"/>
              </a:ext>
            </a:extLst>
          </p:cNvPr>
          <p:cNvSpPr/>
          <p:nvPr/>
        </p:nvSpPr>
        <p:spPr>
          <a:xfrm>
            <a:off x="10550189" y="6065135"/>
            <a:ext cx="902825" cy="479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AB36E-D471-4A35-94BC-B0B72E298364}"/>
              </a:ext>
            </a:extLst>
          </p:cNvPr>
          <p:cNvSpPr/>
          <p:nvPr/>
        </p:nvSpPr>
        <p:spPr>
          <a:xfrm>
            <a:off x="9430541" y="1377387"/>
            <a:ext cx="894077" cy="4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5B3A3-8AC4-41D8-B5E2-4CEEB25969BB}"/>
              </a:ext>
            </a:extLst>
          </p:cNvPr>
          <p:cNvSpPr/>
          <p:nvPr/>
        </p:nvSpPr>
        <p:spPr>
          <a:xfrm>
            <a:off x="1554866" y="2303362"/>
            <a:ext cx="621175" cy="3761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5C179EB-3B21-47CA-BC32-8D42E07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27" y="1807907"/>
            <a:ext cx="9153290" cy="4268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66A6B8-1D0E-418D-B8F0-548204DB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788" y="1196632"/>
            <a:ext cx="3547506" cy="57075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E38875-F532-41C8-827A-C5F1BA0C6B6B}"/>
              </a:ext>
            </a:extLst>
          </p:cNvPr>
          <p:cNvSpPr/>
          <p:nvPr/>
        </p:nvSpPr>
        <p:spPr>
          <a:xfrm>
            <a:off x="8472668" y="4479403"/>
            <a:ext cx="2164466" cy="195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98C477-5F8D-469E-B996-B9B835BDB22B}"/>
              </a:ext>
            </a:extLst>
          </p:cNvPr>
          <p:cNvSpPr/>
          <p:nvPr/>
        </p:nvSpPr>
        <p:spPr>
          <a:xfrm>
            <a:off x="10550189" y="6065135"/>
            <a:ext cx="902825" cy="479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EAB36E-D471-4A35-94BC-B0B72E298364}"/>
              </a:ext>
            </a:extLst>
          </p:cNvPr>
          <p:cNvSpPr/>
          <p:nvPr/>
        </p:nvSpPr>
        <p:spPr>
          <a:xfrm>
            <a:off x="9430541" y="1377387"/>
            <a:ext cx="894077" cy="41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E5B3A3-8AC4-41D8-B5E2-4CEEB25969BB}"/>
              </a:ext>
            </a:extLst>
          </p:cNvPr>
          <p:cNvSpPr/>
          <p:nvPr/>
        </p:nvSpPr>
        <p:spPr>
          <a:xfrm>
            <a:off x="1554866" y="2303362"/>
            <a:ext cx="621175" cy="3761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FD6C6FB-697A-41C5-AE6F-B159E43AA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569" y="1062400"/>
            <a:ext cx="9448800" cy="52482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D6916B-8CA6-46B6-89A6-FE096F5EACC0}"/>
              </a:ext>
            </a:extLst>
          </p:cNvPr>
          <p:cNvSpPr/>
          <p:nvPr/>
        </p:nvSpPr>
        <p:spPr>
          <a:xfrm>
            <a:off x="4174217" y="1377387"/>
            <a:ext cx="3164646" cy="418934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결측치</a:t>
            </a:r>
            <a:r>
              <a:rPr lang="ko-KR" altLang="en-US" dirty="0"/>
              <a:t> 시각화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ABF796-1FED-4047-9901-871EEEB1B205}"/>
              </a:ext>
            </a:extLst>
          </p:cNvPr>
          <p:cNvSpPr/>
          <p:nvPr/>
        </p:nvSpPr>
        <p:spPr>
          <a:xfrm>
            <a:off x="6192456" y="3020992"/>
            <a:ext cx="3787186" cy="1458410"/>
          </a:xfrm>
          <a:prstGeom prst="rect">
            <a:avLst/>
          </a:prstGeom>
          <a:noFill/>
          <a:ln w="38100">
            <a:solidFill>
              <a:srgbClr val="157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5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53EDCFB-35A1-415B-9CF1-BA02DE62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8" y="1238602"/>
            <a:ext cx="8052121" cy="50551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7504B8-7E64-4BB5-BFBF-4A4D6C0032A2}"/>
              </a:ext>
            </a:extLst>
          </p:cNvPr>
          <p:cNvSpPr/>
          <p:nvPr/>
        </p:nvSpPr>
        <p:spPr>
          <a:xfrm>
            <a:off x="1039063" y="1678329"/>
            <a:ext cx="246806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B5A411-136F-4E82-A7D5-B092919F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716" y="1381298"/>
            <a:ext cx="3151332" cy="5055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DCC33-3DD7-456C-8A01-A3057944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36" y="1678329"/>
            <a:ext cx="3638550" cy="2762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F1E534-1613-4068-A605-C4B62DCC7BCD}"/>
              </a:ext>
            </a:extLst>
          </p:cNvPr>
          <p:cNvSpPr/>
          <p:nvPr/>
        </p:nvSpPr>
        <p:spPr>
          <a:xfrm>
            <a:off x="4423458" y="1678329"/>
            <a:ext cx="2903317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D9BC0E-D65A-4D0E-A758-FA7CC58BC146}"/>
              </a:ext>
            </a:extLst>
          </p:cNvPr>
          <p:cNvSpPr/>
          <p:nvPr/>
        </p:nvSpPr>
        <p:spPr>
          <a:xfrm>
            <a:off x="9896354" y="1817225"/>
            <a:ext cx="1493135" cy="4259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6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FAFC67-2005-4E54-87DD-369B96CD5E3B}"/>
              </a:ext>
            </a:extLst>
          </p:cNvPr>
          <p:cNvSpPr/>
          <p:nvPr/>
        </p:nvSpPr>
        <p:spPr>
          <a:xfrm>
            <a:off x="-1" y="0"/>
            <a:ext cx="369531" cy="6858000"/>
          </a:xfrm>
          <a:prstGeom prst="rect">
            <a:avLst/>
          </a:prstGeom>
          <a:solidFill>
            <a:srgbClr val="039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CE854-A4F1-4312-98CD-BE463BB8AFE4}"/>
              </a:ext>
            </a:extLst>
          </p:cNvPr>
          <p:cNvSpPr txBox="1"/>
          <p:nvPr/>
        </p:nvSpPr>
        <p:spPr>
          <a:xfrm>
            <a:off x="635748" y="347669"/>
            <a:ext cx="806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03</a:t>
            </a:r>
            <a:endParaRPr lang="ko-KR" altLang="en-US" sz="4400" dirty="0">
              <a:solidFill>
                <a:srgbClr val="0396A6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EFF32-638D-44A1-AF25-64B78303E32A}"/>
              </a:ext>
            </a:extLst>
          </p:cNvPr>
          <p:cNvSpPr txBox="1"/>
          <p:nvPr/>
        </p:nvSpPr>
        <p:spPr>
          <a:xfrm>
            <a:off x="1519323" y="409223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396A6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설명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B29E60C-3CCE-4739-A9C3-E1C6D9DE293C}"/>
              </a:ext>
            </a:extLst>
          </p:cNvPr>
          <p:cNvGrpSpPr/>
          <p:nvPr/>
        </p:nvGrpSpPr>
        <p:grpSpPr>
          <a:xfrm>
            <a:off x="635747" y="1153046"/>
            <a:ext cx="11158855" cy="87173"/>
            <a:chOff x="3449256" y="850376"/>
            <a:chExt cx="7584922" cy="7233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AB6099A-2943-4538-8885-18E7B52CC222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>
              <a:off x="3449256" y="886541"/>
              <a:ext cx="7512592" cy="0"/>
            </a:xfrm>
            <a:prstGeom prst="line">
              <a:avLst/>
            </a:prstGeom>
            <a:ln w="19050">
              <a:solidFill>
                <a:srgbClr val="039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A383B7-E9C4-4932-85B3-33A24376372E}"/>
                </a:ext>
              </a:extLst>
            </p:cNvPr>
            <p:cNvSpPr/>
            <p:nvPr/>
          </p:nvSpPr>
          <p:spPr>
            <a:xfrm flipH="1" flipV="1">
              <a:off x="10961848" y="850376"/>
              <a:ext cx="72330" cy="72330"/>
            </a:xfrm>
            <a:prstGeom prst="ellipse">
              <a:avLst/>
            </a:prstGeom>
            <a:solidFill>
              <a:srgbClr val="039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D53EDCFB-35A1-415B-9CF1-BA02DE62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8" y="1238602"/>
            <a:ext cx="8052121" cy="505518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7504B8-7E64-4BB5-BFBF-4A4D6C0032A2}"/>
              </a:ext>
            </a:extLst>
          </p:cNvPr>
          <p:cNvSpPr/>
          <p:nvPr/>
        </p:nvSpPr>
        <p:spPr>
          <a:xfrm>
            <a:off x="1039063" y="1678329"/>
            <a:ext cx="2468066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B5A411-136F-4E82-A7D5-B092919FA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716" y="1381298"/>
            <a:ext cx="3151332" cy="5055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DCC33-3DD7-456C-8A01-A30579448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336" y="1678329"/>
            <a:ext cx="3638550" cy="2762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F1E534-1613-4068-A605-C4B62DCC7BCD}"/>
              </a:ext>
            </a:extLst>
          </p:cNvPr>
          <p:cNvSpPr/>
          <p:nvPr/>
        </p:nvSpPr>
        <p:spPr>
          <a:xfrm>
            <a:off x="4423458" y="1678329"/>
            <a:ext cx="2903317" cy="277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D9BC0E-D65A-4D0E-A758-FA7CC58BC146}"/>
              </a:ext>
            </a:extLst>
          </p:cNvPr>
          <p:cNvSpPr/>
          <p:nvPr/>
        </p:nvSpPr>
        <p:spPr>
          <a:xfrm>
            <a:off x="9896354" y="1817225"/>
            <a:ext cx="1493135" cy="4259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159D41-62DE-46B8-8341-C8B23A4F629B}"/>
              </a:ext>
            </a:extLst>
          </p:cNvPr>
          <p:cNvSpPr/>
          <p:nvPr/>
        </p:nvSpPr>
        <p:spPr>
          <a:xfrm>
            <a:off x="9190300" y="2083443"/>
            <a:ext cx="2743200" cy="1099595"/>
          </a:xfrm>
          <a:prstGeom prst="rect">
            <a:avLst/>
          </a:prstGeom>
          <a:solidFill>
            <a:srgbClr val="157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결측값</a:t>
            </a:r>
            <a:r>
              <a:rPr lang="ko-KR" altLang="en-US" dirty="0"/>
              <a:t> 제거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8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2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3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4.xml><?xml version="1.0" encoding="utf-8"?>
<Control xmlns="http://schemas.microsoft.com/VisualStudio/2011/storyboarding/control">
  <Id Name="a1c86eac-e60b-4020-bc7b-85d02746d8e9" Revision="1" Stencil="System.MyShapes" StencilVersion="1.0"/>
</Control>
</file>

<file path=customXml/itemProps1.xml><?xml version="1.0" encoding="utf-8"?>
<ds:datastoreItem xmlns:ds="http://schemas.openxmlformats.org/officeDocument/2006/customXml" ds:itemID="{DA175EDE-8CA0-48A1-B395-E4B27A98327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98AAB98-C2BF-4609-8FB2-C1AD2839B73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2BCE2AC-A3C1-4C53-80E9-A4C6521579D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5F5625E-ABFF-4107-96E2-79EC429B844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537</Words>
  <Application>Microsoft Office PowerPoint</Application>
  <PresentationFormat>와이드스크린</PresentationFormat>
  <Paragraphs>156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a옛날목욕탕L</vt:lpstr>
      <vt:lpstr>나눔바른고딕</vt:lpstr>
      <vt:lpstr>나눔스퀘어</vt:lpstr>
      <vt:lpstr>나눔스퀘어 Bold</vt:lpstr>
      <vt:lpstr>나눔스퀘어라운드 Bold</vt:lpstr>
      <vt:lpstr>나눔스퀘어라운드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차예린</dc:creator>
  <cp:lastModifiedBy>진영 김</cp:lastModifiedBy>
  <cp:revision>165</cp:revision>
  <dcterms:created xsi:type="dcterms:W3CDTF">2019-11-02T07:50:13Z</dcterms:created>
  <dcterms:modified xsi:type="dcterms:W3CDTF">2019-12-17T22:52:41Z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