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244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1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9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0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9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1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DF65-5B3F-4D59-BE96-BE1679231ADC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875D-0097-44A3-B331-92D9D512C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3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1"/>
          <p:cNvPicPr>
            <a:picLocks noChangeAspect="1" noChangeArrowheads="1"/>
          </p:cNvPicPr>
          <p:nvPr/>
        </p:nvPicPr>
        <p:blipFill>
          <a:blip r:embed="rId2" cstate="print">
            <a:lum bright="40000" contrast="-20000"/>
          </a:blip>
          <a:srcRect/>
          <a:stretch>
            <a:fillRect/>
          </a:stretch>
        </p:blipFill>
        <p:spPr bwMode="auto">
          <a:xfrm>
            <a:off x="338346" y="58874"/>
            <a:ext cx="29584809" cy="522860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E3E0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3318745" y="41098071"/>
            <a:ext cx="13176011" cy="134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172" tIns="54585" rIns="109172" bIns="54585">
            <a:spAutoFit/>
          </a:bodyPr>
          <a:lstStyle/>
          <a:p>
            <a:pPr defTabSz="109198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999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KAIST </a:t>
            </a:r>
            <a:r>
              <a:rPr kumimoji="1" lang="ko-KR" altLang="en-US" sz="3999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부설 한국과학영재학교</a:t>
            </a:r>
            <a:r>
              <a:rPr kumimoji="1" lang="ko-KR" altLang="en-US" sz="3999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</a:t>
            </a:r>
            <a:r>
              <a:rPr kumimoji="1" lang="en-US" altLang="ko-KR" sz="3999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http://www.ksa.hs.kr</a:t>
            </a:r>
          </a:p>
          <a:p>
            <a:pPr defTabSz="109198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999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수리정보과학부</a:t>
            </a:r>
            <a:r>
              <a:rPr kumimoji="1" lang="ko-KR" altLang="en-US" sz="3999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   </a:t>
            </a:r>
            <a:r>
              <a:rPr kumimoji="1" lang="en-US" altLang="ko-KR" sz="3999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http://www.kaist.ac.kr                                                               </a:t>
            </a:r>
            <a:endParaRPr kumimoji="1" lang="en-US" altLang="ko-KR" sz="3999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06197" y="41424365"/>
            <a:ext cx="3346735" cy="92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 descr="ksa_원형로고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0276" y="40768987"/>
            <a:ext cx="2027895" cy="2033791"/>
          </a:xfrm>
          <a:prstGeom prst="rect">
            <a:avLst/>
          </a:prstGeom>
        </p:spPr>
      </p:pic>
      <p:pic>
        <p:nvPicPr>
          <p:cNvPr id="5" name="그림 4" descr="미래부(소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705210" y="40714270"/>
            <a:ext cx="2159900" cy="2088508"/>
          </a:xfrm>
          <a:prstGeom prst="rect">
            <a:avLst/>
          </a:prstGeom>
        </p:spPr>
      </p:pic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538079" y="631511"/>
            <a:ext cx="27325857" cy="2258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9172" tIns="54585" rIns="109172" bIns="54585">
            <a:spAutoFit/>
            <a:flatTx/>
          </a:bodyPr>
          <a:lstStyle/>
          <a:p>
            <a:pPr defTabSz="4175878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6599" b="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공학분야 </a:t>
            </a:r>
            <a:r>
              <a:rPr kumimoji="1" lang="en-US" altLang="ko-KR" sz="6599" b="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kumimoji="1" lang="ko-KR" altLang="en-US" sz="6599" b="1" dirty="0" err="1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오큘러스</a:t>
            </a:r>
            <a:r>
              <a:rPr kumimoji="1" lang="ko-KR" altLang="en-US" sz="6599" b="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리프트와 </a:t>
            </a:r>
            <a:r>
              <a:rPr kumimoji="1" lang="ko-KR" altLang="en-US" sz="6599" b="1" dirty="0" err="1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키넥트를</a:t>
            </a:r>
            <a:r>
              <a:rPr kumimoji="1" lang="ko-KR" altLang="en-US" sz="6599" b="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활용한</a:t>
            </a:r>
            <a:r>
              <a:rPr kumimoji="1" lang="ko-KR" altLang="en-US" sz="6599" b="1" i="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1" lang="ko-KR" altLang="en-US" sz="6599" b="1" i="1" dirty="0" err="1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인터랙티브</a:t>
            </a:r>
            <a:r>
              <a:rPr kumimoji="1" lang="ko-KR" altLang="en-US" sz="6599" b="1" i="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1" lang="ko-KR" altLang="en-US" sz="6599" b="1" i="1" dirty="0" err="1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콘텐츠</a:t>
            </a:r>
            <a:r>
              <a:rPr kumimoji="1" lang="ko-KR" altLang="en-US" sz="6599" b="1" i="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개발</a:t>
            </a:r>
            <a:endParaRPr kumimoji="1" lang="en-US" altLang="ko-KR" sz="6599" b="1" dirty="0">
              <a:solidFill>
                <a:srgbClr val="FF9966"/>
              </a:solidFill>
              <a:latin typeface="Noto Sans" panose="020B0502040504020204" pitchFamily="34" charset="0"/>
              <a:ea typeface="다음_Regular" panose="02000603060000000000" pitchFamily="2" charset="-127"/>
              <a:cs typeface="Times New Roman" pitchFamily="18" charset="0"/>
            </a:endParaRPr>
          </a:p>
          <a:p>
            <a:pPr defTabSz="4175878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6599" b="1" i="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-Interactive Contents </a:t>
            </a:r>
            <a:r>
              <a:rPr kumimoji="1" lang="en-US" altLang="ko-KR" sz="6599" b="1" i="1" dirty="0" err="1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Devolpment</a:t>
            </a:r>
            <a:r>
              <a:rPr kumimoji="1" lang="en-US" altLang="ko-KR" sz="6599" b="1" i="1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Using Oculus Rift and Kinect V2-</a:t>
            </a:r>
          </a:p>
        </p:txBody>
      </p:sp>
      <p:sp>
        <p:nvSpPr>
          <p:cNvPr id="8" name="Rectangle 2086"/>
          <p:cNvSpPr>
            <a:spLocks noChangeArrowheads="1"/>
          </p:cNvSpPr>
          <p:nvPr/>
        </p:nvSpPr>
        <p:spPr bwMode="auto">
          <a:xfrm>
            <a:off x="20665748" y="3121572"/>
            <a:ext cx="9087184" cy="1852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defTabSz="417587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399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연구자</a:t>
            </a:r>
            <a:r>
              <a:rPr kumimoji="1" lang="en-US" altLang="ko-KR" sz="4399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13-111 </a:t>
            </a:r>
            <a:r>
              <a:rPr kumimoji="1" lang="ko-KR" altLang="en-US" sz="4399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이준희</a:t>
            </a:r>
            <a:endParaRPr kumimoji="1" lang="en-US" altLang="ko-KR" sz="4399" dirty="0" smtClean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defTabSz="4175878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399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책임지도자</a:t>
            </a:r>
            <a:r>
              <a:rPr kumimoji="1" lang="en-US" altLang="ko-KR" sz="4399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kumimoji="1" lang="ko-KR" altLang="en-US" sz="4399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이성희 교수님 </a:t>
            </a:r>
            <a:r>
              <a:rPr kumimoji="1" lang="en-US" altLang="ko-KR" sz="4399" dirty="0" smtClean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(KAIST)</a:t>
            </a:r>
            <a:endParaRPr kumimoji="1" lang="en-US" altLang="ko-KR" sz="4399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5117" y="5471219"/>
            <a:ext cx="29608038" cy="44831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</a:t>
            </a:r>
            <a:r>
              <a:rPr lang="ko-KR" altLang="en-US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개요</a:t>
            </a:r>
            <a:endParaRPr lang="en-US" altLang="ko-KR" sz="54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60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최근 가격 경쟁력을 갖추고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몰입감이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높은 가상현실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헤드셋이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출시되면서 다양한 분야에서 활용할 수 있는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콘텐츠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개발이 활발하게 이루어지고 있다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또한 사람의 움직임을 읽어 낼 수 있는 모션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캡쳐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기기의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콘텐츠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개발도 활발히 이루어 지고 있다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본 연구에서는 이러한 가상현실 기술을 접해보고 이를 이용해 실제로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콘텐츠를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만들어 봄으로써 최신기술의 동향을 살피고 활용방안을 알아보았다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5116" y="10199247"/>
            <a:ext cx="29608037" cy="37320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연구 목표</a:t>
            </a:r>
            <a:endParaRPr lang="en-US" altLang="ko-KR" sz="54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143000" indent="-1143000">
              <a:buFont typeface="+mj-ea"/>
              <a:buAutoNum type="circleNumDbPlain"/>
            </a:pP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게임 엔진 </a:t>
            </a:r>
            <a:r>
              <a:rPr lang="en-US" altLang="ko-KR" sz="4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nity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사용 방법을 익히고 응용하여 게임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콘텐츠를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개발한다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1143000" indent="-1143000">
              <a:buFont typeface="+mj-ea"/>
              <a:buAutoNum type="circleNumDbPlain"/>
            </a:pP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Oculus Rift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Kinect V2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사용 방법을 익힌다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1143000" indent="-1143000">
              <a:buFont typeface="+mj-ea"/>
              <a:buAutoNum type="circleNumDbPlain"/>
            </a:pP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RUIS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활용하여 개발한 게임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콘텐츠와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Oculus Rift,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Kinect 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V2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서로 융합해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인터랙티브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콘텐츠를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개발한다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8346" y="28621999"/>
            <a:ext cx="29584807" cy="11923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en-US" altLang="ko-KR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ko-KR" altLang="en-US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연구 </a:t>
            </a:r>
            <a:r>
              <a:rPr lang="ko-KR" altLang="en-US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결과</a:t>
            </a:r>
            <a:endParaRPr lang="en-US" altLang="ko-KR" sz="54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5400"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54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5400"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54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5116" y="14176145"/>
            <a:ext cx="29608037" cy="8872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사용 </a:t>
            </a:r>
            <a:r>
              <a:rPr lang="ko-KR" altLang="en-US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장</a:t>
            </a:r>
            <a:r>
              <a:rPr lang="ko-KR" altLang="en-US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비</a:t>
            </a:r>
            <a:endParaRPr lang="en-US" altLang="ko-KR" sz="54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6000"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5115" y="23310374"/>
            <a:ext cx="29608038" cy="5049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4. </a:t>
            </a:r>
            <a:r>
              <a:rPr lang="ko-KR" altLang="en-US" sz="5400" b="1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게임 소개</a:t>
            </a:r>
            <a:endParaRPr lang="en-US" altLang="ko-KR" sz="5400" b="1" dirty="0" smtClean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5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본 연구에서는 사용자의 캐릭터가 파리에 둘러 싸인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좀비를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쏴서 맞추는 게임을 개발하였다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여기서 게임 화면은 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Oculus 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Rift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통해 출력되고 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Kinect V2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통해 양손의 움직임을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캡쳐해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왼손의 경우 파리를 퍼트리는 스프레이를 발사하며 오른손의 경우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좀비를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맞추기 위한 총을 발사한다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좀비를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맞출 경우 점수가 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점 오르며 파리를 맞출 경우 </a:t>
            </a:r>
            <a:r>
              <a:rPr lang="ko-KR" altLang="en-US" sz="4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감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점 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점이 된다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좀비는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사용자의 캐릭터 시야에 일정  시간 있으며 자동을 은폐물 뒤에 숨는 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가지고 있다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23" name="Picture 2" descr="http://techholic.co.kr/wp-content/uploads/2014/03/Oculus_Rift_DK2_140321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43" y="16266957"/>
            <a:ext cx="4188405" cy="254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0276" y="15215088"/>
            <a:ext cx="4463724" cy="1341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Oculus Rift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53717" y="18729197"/>
            <a:ext cx="3601180" cy="1341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Kinect V2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images.kbench.com:8080/kbench/article/2015_04/k148486p1n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43" y="19863167"/>
            <a:ext cx="5101757" cy="26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6703913" y="16065637"/>
            <a:ext cx="23219240" cy="3017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현실적인 게이머용 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VR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헤드셋</a:t>
            </a:r>
            <a:endParaRPr lang="en-US" altLang="ko-KR" sz="4400" dirty="0" smtClean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머리의 움직임을 실시간으로 감지하여 방향을 인지</a:t>
            </a:r>
            <a:endParaRPr lang="en-US" altLang="ko-KR" sz="4400" dirty="0" smtClean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각각의 양쪽 렌즈에서 굽어진 파노라마를 제공하여 </a:t>
            </a:r>
            <a:r>
              <a:rPr lang="ko-KR" altLang="en-US" sz="4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높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은 </a:t>
            </a:r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시야각을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제공</a:t>
            </a:r>
            <a:endParaRPr lang="ko-KR" altLang="en-US" sz="4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41721" y="19629887"/>
            <a:ext cx="22411211" cy="3017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컨트롤러 없이 이용자의 신체를 이용하여 게임과 엔터테인먼트를 경험할 수 있는 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기기</a:t>
            </a:r>
            <a:endParaRPr lang="en-US" altLang="ko-KR" sz="4400" dirty="0" smtClean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피사체의 거리를 통해 움직임을 감지</a:t>
            </a:r>
            <a:endParaRPr lang="en-US" altLang="ko-KR" sz="4400" dirty="0" smtClean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피사체의 표정이나 손 동작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인원수</a:t>
            </a:r>
            <a:r>
              <a:rPr lang="en-US" altLang="ko-KR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음성까지 인식이 가능</a:t>
            </a:r>
            <a:endParaRPr lang="en-US" altLang="ko-KR" sz="4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07" y="30975943"/>
            <a:ext cx="17571465" cy="7353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002" y="31090243"/>
            <a:ext cx="4230828" cy="56805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826" y="32501422"/>
            <a:ext cx="4052398" cy="598055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0614627" y="38862346"/>
            <a:ext cx="9032244" cy="105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48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Oculus Rift</a:t>
            </a:r>
            <a:r>
              <a:rPr lang="ko-KR" altLang="en-US" sz="48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 출력되는 화면</a:t>
            </a:r>
            <a:endParaRPr lang="ko-KR" altLang="en-US" sz="48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05543" y="38862592"/>
            <a:ext cx="8681457" cy="105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전체적인 게임 환경</a:t>
            </a:r>
            <a:endParaRPr lang="ko-KR" altLang="en-US" sz="48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6400" y="31090244"/>
            <a:ext cx="4606932" cy="105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 err="1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좀비</a:t>
            </a:r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피격 시 효과</a:t>
            </a:r>
            <a:endParaRPr lang="ko-KR" altLang="en-US" sz="4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929468" y="37323234"/>
            <a:ext cx="4606932" cy="105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 smtClean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파리 피격 시 효과</a:t>
            </a:r>
            <a:endParaRPr lang="ko-KR" altLang="en-US" sz="4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 rot="20357634">
            <a:off x="22980973" y="31724454"/>
            <a:ext cx="1524000" cy="76412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8952247">
            <a:off x="23774400" y="36314563"/>
            <a:ext cx="1524000" cy="76412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298</Words>
  <Application>Microsoft Office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다음_Regular</vt:lpstr>
      <vt:lpstr>맑은 고딕</vt:lpstr>
      <vt:lpstr>Arial</vt:lpstr>
      <vt:lpstr>Calibri</vt:lpstr>
      <vt:lpstr>Calibri Light</vt:lpstr>
      <vt:lpstr>Noto Sans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Junhui Lee</dc:creator>
  <cp:lastModifiedBy>Junhui Lee</cp:lastModifiedBy>
  <cp:revision>32</cp:revision>
  <dcterms:created xsi:type="dcterms:W3CDTF">2015-08-30T12:19:18Z</dcterms:created>
  <dcterms:modified xsi:type="dcterms:W3CDTF">2015-08-31T13:05:50Z</dcterms:modified>
</cp:coreProperties>
</file>