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-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e Bloggs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Joe Bloggs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e Bloggs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Joe Bloggs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11.tif"/><Relationship Id="rId6" Type="http://schemas.openxmlformats.org/officeDocument/2006/relationships/image" Target="../media/image12.tif"/><Relationship Id="rId7" Type="http://schemas.openxmlformats.org/officeDocument/2006/relationships/image" Target="../media/image13.tif"/><Relationship Id="rId8" Type="http://schemas.openxmlformats.org/officeDocument/2006/relationships/image" Target="../media/image14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ython.org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AR ALGEBR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ALGEBRA</a:t>
            </a:r>
          </a:p>
        </p:txBody>
      </p:sp>
      <p:sp>
        <p:nvSpPr>
          <p:cNvPr id="167" name="DSIA-SYD-FT-201907:  BFW GROU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DSIA-SYD-FT-201907:  BFW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AR ALGEB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ALGEBRA</a:t>
            </a:r>
          </a:p>
        </p:txBody>
      </p:sp>
      <p:sp>
        <p:nvSpPr>
          <p:cNvPr id="204" name="CROSS &amp; INNER PROD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CROSS &amp; INNER PRODUCT</a:t>
            </a:r>
          </a:p>
        </p:txBody>
      </p:sp>
      <p:sp>
        <p:nvSpPr>
          <p:cNvPr id="20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100"/>
              </a:spcBef>
              <a:defRPr sz="1360"/>
            </a:pP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2743200"/>
            <a:ext cx="11305578" cy="6006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9" name="Screen Shot 2019-07-05 at 15.00.08.png" descr="Screen Shot 2019-07-05 at 15.00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3121828"/>
            <a:ext cx="12551974" cy="3117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12" name="CROSS &amp; INNER PROD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CROSS &amp; INNER PRODUCT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285" y="2420575"/>
            <a:ext cx="8981912" cy="6226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ype a quote here.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 quote here.</a:t>
            </a:r>
          </a:p>
        </p:txBody>
      </p:sp>
      <p:sp>
        <p:nvSpPr>
          <p:cNvPr id="216" name="Joe Blogg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Joe Bloggs</a:t>
            </a:r>
          </a:p>
        </p:txBody>
      </p:sp>
      <p:sp>
        <p:nvSpPr>
          <p:cNvPr id="217" name="Text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pic>
        <p:nvPicPr>
          <p:cNvPr id="218" name="04.png" descr="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639157"/>
            <a:ext cx="12065000" cy="6068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21" name="CROSS &amp; INNER PROD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CROSS &amp; INNER PRODUCT</a:t>
            </a:r>
          </a:p>
        </p:txBody>
      </p:sp>
      <p:sp>
        <p:nvSpPr>
          <p:cNvPr id="22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199"/>
            <a:ext cx="12090273" cy="5723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AR ALGEB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ALGEBRA</a:t>
            </a:r>
          </a:p>
        </p:txBody>
      </p:sp>
      <p:sp>
        <p:nvSpPr>
          <p:cNvPr id="226" name="CROSS &amp; INNER PROD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CROSS &amp; INNER PRODUCT</a:t>
            </a:r>
          </a:p>
        </p:txBody>
      </p:sp>
      <p:sp>
        <p:nvSpPr>
          <p:cNvPr id="22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199"/>
            <a:ext cx="12090273" cy="597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ATRIX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MATRIX</a:t>
            </a:r>
          </a:p>
          <a:p>
            <a:pPr>
              <a:defRPr sz="11500"/>
            </a:pPr>
            <a:r>
              <a:t>Present: WEINA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LINEAR ALGEB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ALGEBRA</a:t>
            </a:r>
          </a:p>
        </p:txBody>
      </p:sp>
      <p:sp>
        <p:nvSpPr>
          <p:cNvPr id="233" name="MATRIX"/>
          <p:cNvSpPr txBox="1"/>
          <p:nvPr>
            <p:ph type="title"/>
          </p:nvPr>
        </p:nvSpPr>
        <p:spPr>
          <a:xfrm>
            <a:off x="406400" y="1072183"/>
            <a:ext cx="12192000" cy="669355"/>
          </a:xfrm>
          <a:prstGeom prst="rect">
            <a:avLst/>
          </a:prstGeom>
        </p:spPr>
        <p:txBody>
          <a:bodyPr/>
          <a:lstStyle>
            <a:lvl1pPr defTabSz="426466">
              <a:spcBef>
                <a:spcPts val="2000"/>
              </a:spcBef>
              <a:defRPr sz="4380"/>
            </a:lvl1pPr>
          </a:lstStyle>
          <a:p>
            <a:pPr/>
            <a:r>
              <a:t>MATRIX</a:t>
            </a:r>
          </a:p>
        </p:txBody>
      </p:sp>
      <p:sp>
        <p:nvSpPr>
          <p:cNvPr id="234" name="Body"/>
          <p:cNvSpPr txBox="1"/>
          <p:nvPr>
            <p:ph type="body" idx="1"/>
          </p:nvPr>
        </p:nvSpPr>
        <p:spPr>
          <a:xfrm>
            <a:off x="406400" y="1807598"/>
            <a:ext cx="12192000" cy="777604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</p:txBody>
      </p:sp>
      <p:graphicFrame>
        <p:nvGraphicFramePr>
          <p:cNvPr id="235" name="Table"/>
          <p:cNvGraphicFramePr/>
          <p:nvPr/>
        </p:nvGraphicFramePr>
        <p:xfrm>
          <a:off x="786854" y="2324100"/>
          <a:ext cx="11431092" cy="6959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67383"/>
                <a:gridCol w="3046685"/>
                <a:gridCol w="3559249"/>
                <a:gridCol w="2857772"/>
              </a:tblGrid>
              <a:tr h="1201806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CFCF7"/>
                          </a:solidFill>
                          <a:sym typeface="Avenir Next Medium"/>
                        </a:rPr>
                        <a:t>MATRIX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032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Definition</a:t>
                      </a:r>
                    </a:p>
                  </a:txBody>
                  <a:tcPr marL="50800" marR="50800" marT="50800" marB="50800" anchor="t" anchorCtr="0" horzOverflow="overflow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A two-dimensional dataset and geometrically represents a transformation of two or more vectors.</a:t>
                      </a:r>
                    </a:p>
                  </a:txBody>
                  <a:tcPr marL="50800" marR="50800" marT="50800" marB="50800" anchor="t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171465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Contribution to Data Science</a:t>
                      </a:r>
                    </a:p>
                  </a:txBody>
                  <a:tcPr marL="50800" marR="50800" marT="50800" marB="50800" anchor="t" anchorCtr="0" horzOverflow="overflow"/>
                </a:tc>
                <a:tc gridSpan="3">
                  <a:txBody>
                    <a:bodyPr/>
                    <a:lstStyle/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romanLcParenR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Set of observations for multiple entities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romanLcParenR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Transforming a dataset from one representation to another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romanLcParenR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Using for data mapping in project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romanLcParenR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Providing insight from different angle by changing weighing on hidden data layer</a:t>
                      </a:r>
                    </a:p>
                  </a:txBody>
                  <a:tcPr marL="50800" marR="50800" marT="50800" marB="50800" anchor="t" anchorCtr="0" horzOverflow="overflow"/>
                </a:tc>
                <a:tc hMerge="1">
                  <a:tcPr/>
                </a:tc>
                <a:tc hMerge="1">
                  <a:tcPr/>
                </a:tc>
              </a:tr>
              <a:tr h="31398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Type of Functions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Matrix Equality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Matrix Addition and Subtraction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Multiplications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Transposition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Finding values of x and y in data range such as A=B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Presupposition: Same Dimension (Real: Sales $ Report)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Scalar Multiplication, Matrix Multiplication (statistical Real: Product Matrix - Row Vector=Price, Column Vector=Quantity </a:t>
                      </a:r>
                    </a:p>
                    <a:p>
                      <a:pPr marL="369047" indent="-369047" algn="l">
                        <a:lnSpc>
                          <a:spcPct val="100000"/>
                        </a:lnSpc>
                        <a:buSzPct val="100000"/>
                        <a:buAutoNum type="arabicPeriod" startAt="1"/>
                        <a:defRPr sz="1900">
                          <a:solidFill>
                            <a:srgbClr val="FCFCF7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Transpose, Visualising Transposition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inear algeb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algebra</a:t>
            </a:r>
          </a:p>
        </p:txBody>
      </p:sp>
      <p:sp>
        <p:nvSpPr>
          <p:cNvPr id="238" name="Matrix (cont’d)"/>
          <p:cNvSpPr txBox="1"/>
          <p:nvPr>
            <p:ph type="title"/>
          </p:nvPr>
        </p:nvSpPr>
        <p:spPr>
          <a:xfrm>
            <a:off x="406400" y="1125383"/>
            <a:ext cx="12192000" cy="575425"/>
          </a:xfrm>
          <a:prstGeom prst="rect">
            <a:avLst/>
          </a:prstGeom>
        </p:spPr>
        <p:txBody>
          <a:bodyPr/>
          <a:lstStyle>
            <a:lvl1pPr defTabSz="362204">
              <a:spcBef>
                <a:spcPts val="1700"/>
              </a:spcBef>
              <a:defRPr sz="3720"/>
            </a:lvl1pPr>
          </a:lstStyle>
          <a:p>
            <a:pPr/>
            <a:r>
              <a:t>Matrix (cont’d)</a:t>
            </a:r>
          </a:p>
        </p:txBody>
      </p:sp>
      <p:sp>
        <p:nvSpPr>
          <p:cNvPr id="239" name="Body"/>
          <p:cNvSpPr txBox="1"/>
          <p:nvPr>
            <p:ph type="body" idx="1"/>
          </p:nvPr>
        </p:nvSpPr>
        <p:spPr>
          <a:xfrm>
            <a:off x="406400" y="1586061"/>
            <a:ext cx="12192000" cy="802039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</p:txBody>
      </p:sp>
      <p:graphicFrame>
        <p:nvGraphicFramePr>
          <p:cNvPr id="240" name="Table"/>
          <p:cNvGraphicFramePr/>
          <p:nvPr/>
        </p:nvGraphicFramePr>
        <p:xfrm>
          <a:off x="787400" y="1820068"/>
          <a:ext cx="11430000" cy="77077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31457"/>
                <a:gridCol w="1317170"/>
                <a:gridCol w="6516790"/>
                <a:gridCol w="3064581"/>
              </a:tblGrid>
              <a:tr h="698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1"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BEAUTY &amp; COMPLEXITY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MATH &amp; STATISTICS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PYTHON - JUPYTER - SPYDER - CODING
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</a:tcPr>
                </a:tc>
              </a:tr>
              <a:tr h="124410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Addition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2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3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16A4FE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np.add(A,B)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94455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ii)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Multiplication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3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np.multiply(A,B)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65463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iii)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Determinant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2x2 
3x3
</a:t>
                      </a: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4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np.det(A)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115833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1" sz="15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1" sz="13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3x3       </a:t>
                      </a: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5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700">
                          <a:solidFill>
                            <a:srgbClr val="16A4FE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</a:tr>
              <a:tr h="17833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iv)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1" sz="13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Transpose A</a:t>
                      </a:r>
                      <a:r>
                        <a:rPr baseline="31999"/>
                        <a:t>T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6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16A4FE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np.transposed.append([row[:,i]])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763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v)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b="1" sz="13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Inverse A</a:t>
                      </a:r>
                      <a:r>
                        <a:rPr baseline="31999"/>
                        <a:t>-1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>
                    <a:blipFill rotWithShape="1">
                      <a:blip r:embed="rId7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np.def reverse(A::-1)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6483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vi)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300">
                          <a:solidFill>
                            <a:schemeClr val="accent1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rPr>
                        <a:t>Define n x n
Identify ln 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  <a:blipFill rotWithShape="1">
                      <a:blip r:embed="rId8"/>
                      <a:srcRect l="0" t="0" r="0" b="0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2200"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np.def(A</a:t>
                      </a:r>
                      <a:r>
                        <a:rPr baseline="-5999"/>
                        <a:t>ln</a:t>
                      </a:r>
                      <a:r>
                        <a:t>:)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43" name="DISCLAIM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DISCLAIMER</a:t>
            </a:r>
          </a:p>
        </p:txBody>
      </p:sp>
      <p:sp>
        <p:nvSpPr>
          <p:cNvPr id="244" name="DSIA-SYD-FT-201907 learning module materi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DSIA-SYD-FT-201907 learning module material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python.org</a:t>
            </a:r>
          </a:p>
          <a:p>
            <a:pPr/>
            <a:r>
              <a:t>&lt;&lt;Matrix Algebra and Applications&gt;&gt;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ECTO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VECTOR</a:t>
            </a:r>
          </a:p>
          <a:p>
            <a:pPr>
              <a:defRPr sz="11500"/>
            </a:pPr>
            <a:r>
              <a:t>Present: badar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2" name="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</a:t>
            </a:r>
          </a:p>
        </p:txBody>
      </p:sp>
      <p:sp>
        <p:nvSpPr>
          <p:cNvPr id="173" name="Body"/>
          <p:cNvSpPr txBox="1"/>
          <p:nvPr>
            <p:ph type="body" idx="1"/>
          </p:nvPr>
        </p:nvSpPr>
        <p:spPr>
          <a:xfrm>
            <a:off x="406400" y="2286000"/>
            <a:ext cx="12192000" cy="670649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</a:p>
        </p:txBody>
      </p:sp>
      <p:graphicFrame>
        <p:nvGraphicFramePr>
          <p:cNvPr id="174" name="Table"/>
          <p:cNvGraphicFramePr/>
          <p:nvPr/>
        </p:nvGraphicFramePr>
        <p:xfrm>
          <a:off x="838200" y="2749550"/>
          <a:ext cx="10721033" cy="610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680258"/>
                <a:gridCol w="2680258"/>
                <a:gridCol w="2680258"/>
                <a:gridCol w="2680258"/>
              </a:tblGrid>
              <a:tr h="3054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Definition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•	It is a quantity having direction as well as magnitude, especially as determining the position of one point in space relative to another</a:t>
                      </a:r>
                    </a:p>
                  </a:txBody>
                  <a:tcPr marL="50800" marR="50800" marT="50800" marB="50800" anchor="t" anchorCtr="0" horzOverflow="overflow">
                    <a:lnT w="12700">
                      <a:miter lim="400000"/>
                    </a:lnT>
                  </a:tcPr>
                </a:tc>
                <a:tc hMerge="1">
                  <a:tcPr/>
                </a:tc>
                <a:tc hMerge="1">
                  <a:tcPr/>
                </a:tc>
              </a:tr>
              <a:tr h="410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  <a:sym typeface="Avenir Next Medium"/>
                        </a:rPr>
                        <a:t>Example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indent="748145" algn="l" defTabSz="457200">
                        <a:lnSpc>
                          <a:spcPct val="115000"/>
                        </a:lnSpc>
                        <a:spcBef>
                          <a:spcPts val="1000"/>
                        </a:spcBef>
                        <a:buClr>
                          <a:srgbClr val="2D2D2D"/>
                        </a:buClr>
                        <a:buSzPct val="104999"/>
                        <a:buFont typeface="Symbol"/>
                        <a:buChar char="·"/>
                        <a:defRPr sz="3600"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displacement, </a:t>
                      </a:r>
                    </a:p>
                    <a:p>
                      <a:pPr marL="0" indent="748145" algn="l" defTabSz="457200">
                        <a:lnSpc>
                          <a:spcPct val="115000"/>
                        </a:lnSpc>
                        <a:spcBef>
                          <a:spcPts val="1000"/>
                        </a:spcBef>
                        <a:buClr>
                          <a:srgbClr val="2D2D2D"/>
                        </a:buClr>
                        <a:buSzPct val="104999"/>
                        <a:buFont typeface="Symbol"/>
                        <a:buChar char="·"/>
                        <a:defRPr sz="3600"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velocity, </a:t>
                      </a:r>
                    </a:p>
                    <a:p>
                      <a:pPr marL="0" indent="748145" algn="l" defTabSz="457200">
                        <a:lnSpc>
                          <a:spcPct val="115000"/>
                        </a:lnSpc>
                        <a:spcBef>
                          <a:spcPts val="1000"/>
                        </a:spcBef>
                        <a:buClr>
                          <a:srgbClr val="2D2D2D"/>
                        </a:buClr>
                        <a:buSzPct val="104999"/>
                        <a:buFont typeface="Symbol"/>
                        <a:buChar char="·"/>
                        <a:defRPr sz="3600"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acceleration,</a:t>
                      </a:r>
                    </a:p>
                    <a:p>
                      <a:pPr marL="0" indent="748145" algn="l" defTabSz="457200">
                        <a:lnSpc>
                          <a:spcPct val="115000"/>
                        </a:lnSpc>
                        <a:spcBef>
                          <a:spcPts val="1000"/>
                        </a:spcBef>
                        <a:buClr>
                          <a:srgbClr val="2D2D2D"/>
                        </a:buClr>
                        <a:buSzPct val="104999"/>
                        <a:buFont typeface="Symbol"/>
                        <a:buChar char="·"/>
                        <a:defRPr sz="3600">
                          <a:solidFill>
                            <a:srgbClr val="FFFFFF"/>
                          </a:solidFill>
                          <a:latin typeface="Avenir Next"/>
                          <a:ea typeface="Avenir Next"/>
                          <a:cs typeface="Avenir Next"/>
                          <a:sym typeface="Avenir Next"/>
                        </a:defRPr>
                      </a:pPr>
                      <a:r>
                        <a:t>force.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77" name="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</a:t>
            </a:r>
          </a:p>
        </p:txBody>
      </p:sp>
      <p:sp>
        <p:nvSpPr>
          <p:cNvPr id="1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200"/>
            <a:ext cx="7359151" cy="553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2" name="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</a:t>
            </a:r>
          </a:p>
        </p:txBody>
      </p:sp>
      <p:sp>
        <p:nvSpPr>
          <p:cNvPr id="18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200"/>
            <a:ext cx="7481782" cy="5406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87" name="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</a:t>
            </a:r>
          </a:p>
        </p:txBody>
      </p:sp>
      <p:sp>
        <p:nvSpPr>
          <p:cNvPr id="18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100"/>
              </a:spcBef>
              <a:defRPr sz="1360"/>
            </a:pP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200"/>
            <a:ext cx="8749510" cy="6006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2" name="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</a:t>
            </a:r>
          </a:p>
        </p:txBody>
      </p:sp>
      <p:sp>
        <p:nvSpPr>
          <p:cNvPr id="19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200"/>
            <a:ext cx="11201400" cy="4073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7" name="VE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VECTOR</a:t>
            </a:r>
          </a:p>
        </p:txBody>
      </p:sp>
      <p:sp>
        <p:nvSpPr>
          <p:cNvPr id="19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743200"/>
            <a:ext cx="11692654" cy="2883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ROSS &amp; INNER GROUP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 u="sng"/>
            </a:pPr>
            <a:r>
              <a:t>CROSS &amp; INNER GROUP</a:t>
            </a:r>
          </a:p>
          <a:p>
            <a:pPr defTabSz="455675">
              <a:defRPr sz="8970"/>
            </a:pPr>
            <a:r>
              <a:t>Present: FRANK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