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79" r:id="rId4"/>
    <p:sldId id="280" r:id="rId5"/>
    <p:sldId id="281" r:id="rId6"/>
    <p:sldId id="282" r:id="rId7"/>
    <p:sldId id="263" r:id="rId8"/>
    <p:sldId id="275" r:id="rId9"/>
    <p:sldId id="258" r:id="rId10"/>
    <p:sldId id="259" r:id="rId11"/>
    <p:sldId id="276" r:id="rId12"/>
    <p:sldId id="277" r:id="rId13"/>
    <p:sldId id="278" r:id="rId14"/>
    <p:sldId id="262" r:id="rId15"/>
    <p:sldId id="264" r:id="rId16"/>
    <p:sldId id="265" r:id="rId17"/>
    <p:sldId id="270" r:id="rId18"/>
    <p:sldId id="271" r:id="rId19"/>
    <p:sldId id="272" r:id="rId20"/>
    <p:sldId id="273" r:id="rId21"/>
    <p:sldId id="274" r:id="rId22"/>
    <p:sldId id="269" r:id="rId23"/>
    <p:sldId id="260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94"/>
    <p:restoredTop sz="94694"/>
  </p:normalViewPr>
  <p:slideViewPr>
    <p:cSldViewPr snapToGrid="0" snapToObjects="1">
      <p:cViewPr varScale="1">
        <p:scale>
          <a:sx n="83" d="100"/>
          <a:sy n="83" d="100"/>
        </p:scale>
        <p:origin x="208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554369-A876-7C4D-8790-D297E2991097}" type="doc">
      <dgm:prSet loTypeId="urn:microsoft.com/office/officeart/2005/8/layout/radial4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FDA051-E763-1D41-9B03-D16A2369E5DB}">
      <dgm:prSet phldrT="[Text]" custT="1"/>
      <dgm:spPr/>
      <dgm:t>
        <a:bodyPr/>
        <a:lstStyle/>
        <a:p>
          <a:r>
            <a:rPr lang="en-US" sz="3000" b="1" baseline="0" dirty="0"/>
            <a:t>DATA-PROCESSING WITH…</a:t>
          </a:r>
        </a:p>
      </dgm:t>
    </dgm:pt>
    <dgm:pt modelId="{1B83EF4B-31AC-EC40-A285-69A884BD51EE}" type="parTrans" cxnId="{D99AAF80-FE87-7648-9A89-C4BBB1DC67AE}">
      <dgm:prSet/>
      <dgm:spPr/>
      <dgm:t>
        <a:bodyPr/>
        <a:lstStyle/>
        <a:p>
          <a:endParaRPr lang="en-US"/>
        </a:p>
      </dgm:t>
    </dgm:pt>
    <dgm:pt modelId="{CF17A9F8-F16B-D34A-96BE-EA708A94875B}" type="sibTrans" cxnId="{D99AAF80-FE87-7648-9A89-C4BBB1DC67AE}">
      <dgm:prSet/>
      <dgm:spPr/>
      <dgm:t>
        <a:bodyPr/>
        <a:lstStyle/>
        <a:p>
          <a:endParaRPr lang="en-US"/>
        </a:p>
      </dgm:t>
    </dgm:pt>
    <dgm:pt modelId="{80668DF7-BC38-F14E-AB4E-B3B562A4F225}">
      <dgm:prSet phldrT="[Text]"/>
      <dgm:spPr/>
      <dgm:t>
        <a:bodyPr/>
        <a:lstStyle/>
        <a:p>
          <a:r>
            <a:rPr lang="en-US" dirty="0"/>
            <a:t>SQL</a:t>
          </a:r>
        </a:p>
      </dgm:t>
    </dgm:pt>
    <dgm:pt modelId="{2CE388FA-8D68-3647-A59D-DD7C9E9596DF}" type="parTrans" cxnId="{AB62D4D5-6E07-F94B-B347-9032ECD27212}">
      <dgm:prSet/>
      <dgm:spPr/>
      <dgm:t>
        <a:bodyPr/>
        <a:lstStyle/>
        <a:p>
          <a:endParaRPr lang="en-US"/>
        </a:p>
      </dgm:t>
    </dgm:pt>
    <dgm:pt modelId="{5560637B-75FB-4E44-B2D6-1FF27DC26010}" type="sibTrans" cxnId="{AB62D4D5-6E07-F94B-B347-9032ECD27212}">
      <dgm:prSet/>
      <dgm:spPr/>
      <dgm:t>
        <a:bodyPr/>
        <a:lstStyle/>
        <a:p>
          <a:endParaRPr lang="en-US"/>
        </a:p>
      </dgm:t>
    </dgm:pt>
    <dgm:pt modelId="{34244C4C-B8C5-F549-8A87-4C2B59257C02}">
      <dgm:prSet phldrT="[Text]"/>
      <dgm:spPr/>
      <dgm:t>
        <a:bodyPr/>
        <a:lstStyle/>
        <a:p>
          <a:r>
            <a:rPr lang="en-US" dirty="0"/>
            <a:t>NOSQL</a:t>
          </a:r>
        </a:p>
      </dgm:t>
    </dgm:pt>
    <dgm:pt modelId="{039C1538-9749-D745-B906-A386B40ABBF4}" type="parTrans" cxnId="{FCE676F5-E9F0-7641-B77F-618EFEA86DFC}">
      <dgm:prSet/>
      <dgm:spPr/>
      <dgm:t>
        <a:bodyPr/>
        <a:lstStyle/>
        <a:p>
          <a:endParaRPr lang="en-US"/>
        </a:p>
      </dgm:t>
    </dgm:pt>
    <dgm:pt modelId="{21564080-835D-B34A-A44E-A35A471C8493}" type="sibTrans" cxnId="{FCE676F5-E9F0-7641-B77F-618EFEA86DFC}">
      <dgm:prSet/>
      <dgm:spPr/>
      <dgm:t>
        <a:bodyPr/>
        <a:lstStyle/>
        <a:p>
          <a:endParaRPr lang="en-US"/>
        </a:p>
      </dgm:t>
    </dgm:pt>
    <dgm:pt modelId="{463EAE82-75BB-B84E-A750-DD6FF4DD393E}">
      <dgm:prSet phldrT="[Text]"/>
      <dgm:spPr/>
      <dgm:t>
        <a:bodyPr/>
        <a:lstStyle/>
        <a:p>
          <a:r>
            <a:rPr lang="en-US" dirty="0"/>
            <a:t>BIG DATA</a:t>
          </a:r>
        </a:p>
      </dgm:t>
    </dgm:pt>
    <dgm:pt modelId="{F1E00D2B-A18E-024C-9BDB-AE79B79FAC7B}" type="parTrans" cxnId="{5B245509-B0DC-D548-ABB2-D616B7E7C43C}">
      <dgm:prSet/>
      <dgm:spPr/>
      <dgm:t>
        <a:bodyPr/>
        <a:lstStyle/>
        <a:p>
          <a:endParaRPr lang="en-US"/>
        </a:p>
      </dgm:t>
    </dgm:pt>
    <dgm:pt modelId="{4FEC8768-F1A8-2B4C-9568-53F713D138C4}" type="sibTrans" cxnId="{5B245509-B0DC-D548-ABB2-D616B7E7C43C}">
      <dgm:prSet/>
      <dgm:spPr/>
      <dgm:t>
        <a:bodyPr/>
        <a:lstStyle/>
        <a:p>
          <a:endParaRPr lang="en-US"/>
        </a:p>
      </dgm:t>
    </dgm:pt>
    <dgm:pt modelId="{8F509527-224B-8F41-8CA3-7B565B1A3D3D}" type="pres">
      <dgm:prSet presAssocID="{35554369-A876-7C4D-8790-D297E2991097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272D46E5-63E5-1244-B907-F1625C7C1AD4}" type="pres">
      <dgm:prSet presAssocID="{9EFDA051-E763-1D41-9B03-D16A2369E5DB}" presName="centerShape" presStyleLbl="node0" presStyleIdx="0" presStyleCnt="1" custScaleX="155641" custLinFactNeighborX="4009" custLinFactNeighborY="-55263"/>
      <dgm:spPr/>
    </dgm:pt>
    <dgm:pt modelId="{013AA069-B985-AD4B-BF80-D047811E0B17}" type="pres">
      <dgm:prSet presAssocID="{2CE388FA-8D68-3647-A59D-DD7C9E9596DF}" presName="parTrans" presStyleLbl="bgSibTrans2D1" presStyleIdx="0" presStyleCnt="3"/>
      <dgm:spPr/>
    </dgm:pt>
    <dgm:pt modelId="{BAAE140E-17BE-C945-8841-6E03FBF37E75}" type="pres">
      <dgm:prSet presAssocID="{80668DF7-BC38-F14E-AB4E-B3B562A4F225}" presName="node" presStyleLbl="node1" presStyleIdx="0" presStyleCnt="3" custScaleX="100754" custScaleY="77649" custRadScaleRad="129793" custRadScaleInc="-21256">
        <dgm:presLayoutVars>
          <dgm:bulletEnabled val="1"/>
        </dgm:presLayoutVars>
      </dgm:prSet>
      <dgm:spPr/>
    </dgm:pt>
    <dgm:pt modelId="{4646725A-71BD-8640-95C1-BA63EC8C5FE0}" type="pres">
      <dgm:prSet presAssocID="{039C1538-9749-D745-B906-A386B40ABBF4}" presName="parTrans" presStyleLbl="bgSibTrans2D1" presStyleIdx="1" presStyleCnt="3"/>
      <dgm:spPr/>
    </dgm:pt>
    <dgm:pt modelId="{2BD85E44-7963-774A-870B-D95D31D3F2E3}" type="pres">
      <dgm:prSet presAssocID="{34244C4C-B8C5-F549-8A87-4C2B59257C02}" presName="node" presStyleLbl="node1" presStyleIdx="1" presStyleCnt="3" custScaleX="84763" custScaleY="71282" custRadScaleRad="13583" custRadScaleInc="217341">
        <dgm:presLayoutVars>
          <dgm:bulletEnabled val="1"/>
        </dgm:presLayoutVars>
      </dgm:prSet>
      <dgm:spPr/>
    </dgm:pt>
    <dgm:pt modelId="{2F85AB58-6980-674F-B595-6B9F81B9227D}" type="pres">
      <dgm:prSet presAssocID="{F1E00D2B-A18E-024C-9BDB-AE79B79FAC7B}" presName="parTrans" presStyleLbl="bgSibTrans2D1" presStyleIdx="2" presStyleCnt="3"/>
      <dgm:spPr/>
    </dgm:pt>
    <dgm:pt modelId="{BC828426-3E7C-444D-AB56-BE29A14DF4BE}" type="pres">
      <dgm:prSet presAssocID="{463EAE82-75BB-B84E-A750-DD6FF4DD393E}" presName="node" presStyleLbl="node1" presStyleIdx="2" presStyleCnt="3" custScaleX="92562" custScaleY="70354" custRadScaleRad="141208" custRadScaleInc="25040">
        <dgm:presLayoutVars>
          <dgm:bulletEnabled val="1"/>
        </dgm:presLayoutVars>
      </dgm:prSet>
      <dgm:spPr/>
    </dgm:pt>
  </dgm:ptLst>
  <dgm:cxnLst>
    <dgm:cxn modelId="{8EF4FD07-0AF8-9B49-AE1C-32B7573739A7}" type="presOf" srcId="{35554369-A876-7C4D-8790-D297E2991097}" destId="{8F509527-224B-8F41-8CA3-7B565B1A3D3D}" srcOrd="0" destOrd="0" presId="urn:microsoft.com/office/officeart/2005/8/layout/radial4"/>
    <dgm:cxn modelId="{5B245509-B0DC-D548-ABB2-D616B7E7C43C}" srcId="{9EFDA051-E763-1D41-9B03-D16A2369E5DB}" destId="{463EAE82-75BB-B84E-A750-DD6FF4DD393E}" srcOrd="2" destOrd="0" parTransId="{F1E00D2B-A18E-024C-9BDB-AE79B79FAC7B}" sibTransId="{4FEC8768-F1A8-2B4C-9568-53F713D138C4}"/>
    <dgm:cxn modelId="{9623BC32-AE76-7F40-98E3-07370B80EC00}" type="presOf" srcId="{039C1538-9749-D745-B906-A386B40ABBF4}" destId="{4646725A-71BD-8640-95C1-BA63EC8C5FE0}" srcOrd="0" destOrd="0" presId="urn:microsoft.com/office/officeart/2005/8/layout/radial4"/>
    <dgm:cxn modelId="{901DDD75-F0B0-7F4C-9376-53BE441D3DC0}" type="presOf" srcId="{34244C4C-B8C5-F549-8A87-4C2B59257C02}" destId="{2BD85E44-7963-774A-870B-D95D31D3F2E3}" srcOrd="0" destOrd="0" presId="urn:microsoft.com/office/officeart/2005/8/layout/radial4"/>
    <dgm:cxn modelId="{D99AAF80-FE87-7648-9A89-C4BBB1DC67AE}" srcId="{35554369-A876-7C4D-8790-D297E2991097}" destId="{9EFDA051-E763-1D41-9B03-D16A2369E5DB}" srcOrd="0" destOrd="0" parTransId="{1B83EF4B-31AC-EC40-A285-69A884BD51EE}" sibTransId="{CF17A9F8-F16B-D34A-96BE-EA708A94875B}"/>
    <dgm:cxn modelId="{D7B40481-67B3-F347-A143-F581165D9787}" type="presOf" srcId="{2CE388FA-8D68-3647-A59D-DD7C9E9596DF}" destId="{013AA069-B985-AD4B-BF80-D047811E0B17}" srcOrd="0" destOrd="0" presId="urn:microsoft.com/office/officeart/2005/8/layout/radial4"/>
    <dgm:cxn modelId="{ACA1A195-F278-C141-AE6B-8632DA92E6E1}" type="presOf" srcId="{463EAE82-75BB-B84E-A750-DD6FF4DD393E}" destId="{BC828426-3E7C-444D-AB56-BE29A14DF4BE}" srcOrd="0" destOrd="0" presId="urn:microsoft.com/office/officeart/2005/8/layout/radial4"/>
    <dgm:cxn modelId="{17A01F9C-9834-A24C-B25F-0AD0C321F5CE}" type="presOf" srcId="{80668DF7-BC38-F14E-AB4E-B3B562A4F225}" destId="{BAAE140E-17BE-C945-8841-6E03FBF37E75}" srcOrd="0" destOrd="0" presId="urn:microsoft.com/office/officeart/2005/8/layout/radial4"/>
    <dgm:cxn modelId="{AB62D4D5-6E07-F94B-B347-9032ECD27212}" srcId="{9EFDA051-E763-1D41-9B03-D16A2369E5DB}" destId="{80668DF7-BC38-F14E-AB4E-B3B562A4F225}" srcOrd="0" destOrd="0" parTransId="{2CE388FA-8D68-3647-A59D-DD7C9E9596DF}" sibTransId="{5560637B-75FB-4E44-B2D6-1FF27DC26010}"/>
    <dgm:cxn modelId="{C41D27F5-A9C9-624B-96C1-49EAA3D679E7}" type="presOf" srcId="{F1E00D2B-A18E-024C-9BDB-AE79B79FAC7B}" destId="{2F85AB58-6980-674F-B595-6B9F81B9227D}" srcOrd="0" destOrd="0" presId="urn:microsoft.com/office/officeart/2005/8/layout/radial4"/>
    <dgm:cxn modelId="{FCE676F5-E9F0-7641-B77F-618EFEA86DFC}" srcId="{9EFDA051-E763-1D41-9B03-D16A2369E5DB}" destId="{34244C4C-B8C5-F549-8A87-4C2B59257C02}" srcOrd="1" destOrd="0" parTransId="{039C1538-9749-D745-B906-A386B40ABBF4}" sibTransId="{21564080-835D-B34A-A44E-A35A471C8493}"/>
    <dgm:cxn modelId="{86733AFD-F015-8040-B958-F59096B80880}" type="presOf" srcId="{9EFDA051-E763-1D41-9B03-D16A2369E5DB}" destId="{272D46E5-63E5-1244-B907-F1625C7C1AD4}" srcOrd="0" destOrd="0" presId="urn:microsoft.com/office/officeart/2005/8/layout/radial4"/>
    <dgm:cxn modelId="{7C35FABF-AB7F-1D49-A953-9E539DF630E9}" type="presParOf" srcId="{8F509527-224B-8F41-8CA3-7B565B1A3D3D}" destId="{272D46E5-63E5-1244-B907-F1625C7C1AD4}" srcOrd="0" destOrd="0" presId="urn:microsoft.com/office/officeart/2005/8/layout/radial4"/>
    <dgm:cxn modelId="{E4857F0C-24F0-0C46-A978-B84353B98028}" type="presParOf" srcId="{8F509527-224B-8F41-8CA3-7B565B1A3D3D}" destId="{013AA069-B985-AD4B-BF80-D047811E0B17}" srcOrd="1" destOrd="0" presId="urn:microsoft.com/office/officeart/2005/8/layout/radial4"/>
    <dgm:cxn modelId="{CB08AE51-0183-3D43-AC7E-63D02106DAAC}" type="presParOf" srcId="{8F509527-224B-8F41-8CA3-7B565B1A3D3D}" destId="{BAAE140E-17BE-C945-8841-6E03FBF37E75}" srcOrd="2" destOrd="0" presId="urn:microsoft.com/office/officeart/2005/8/layout/radial4"/>
    <dgm:cxn modelId="{3372F9B3-F90C-A54A-B824-33BADC12B07D}" type="presParOf" srcId="{8F509527-224B-8F41-8CA3-7B565B1A3D3D}" destId="{4646725A-71BD-8640-95C1-BA63EC8C5FE0}" srcOrd="3" destOrd="0" presId="urn:microsoft.com/office/officeart/2005/8/layout/radial4"/>
    <dgm:cxn modelId="{CB1B2888-3439-E449-8041-16CE24A0C206}" type="presParOf" srcId="{8F509527-224B-8F41-8CA3-7B565B1A3D3D}" destId="{2BD85E44-7963-774A-870B-D95D31D3F2E3}" srcOrd="4" destOrd="0" presId="urn:microsoft.com/office/officeart/2005/8/layout/radial4"/>
    <dgm:cxn modelId="{3A7912E5-2803-9A45-8326-3E5DC0ABDF9A}" type="presParOf" srcId="{8F509527-224B-8F41-8CA3-7B565B1A3D3D}" destId="{2F85AB58-6980-674F-B595-6B9F81B9227D}" srcOrd="5" destOrd="0" presId="urn:microsoft.com/office/officeart/2005/8/layout/radial4"/>
    <dgm:cxn modelId="{4FDCE98C-CE53-4743-AC0B-3A5E11FAE8FF}" type="presParOf" srcId="{8F509527-224B-8F41-8CA3-7B565B1A3D3D}" destId="{BC828426-3E7C-444D-AB56-BE29A14DF4BE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2D46E5-63E5-1244-B907-F1625C7C1AD4}">
      <dsp:nvSpPr>
        <dsp:cNvPr id="0" name=""/>
        <dsp:cNvSpPr/>
      </dsp:nvSpPr>
      <dsp:spPr>
        <a:xfrm>
          <a:off x="3793841" y="0"/>
          <a:ext cx="3768257" cy="24211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 baseline="0" dirty="0"/>
            <a:t>DATA-PROCESSING WITH…</a:t>
          </a:r>
        </a:p>
      </dsp:txBody>
      <dsp:txXfrm>
        <a:off x="4345689" y="354565"/>
        <a:ext cx="2664561" cy="1711991"/>
      </dsp:txXfrm>
    </dsp:sp>
    <dsp:sp modelId="{013AA069-B985-AD4B-BF80-D047811E0B17}">
      <dsp:nvSpPr>
        <dsp:cNvPr id="0" name=""/>
        <dsp:cNvSpPr/>
      </dsp:nvSpPr>
      <dsp:spPr>
        <a:xfrm rot="9819121">
          <a:off x="1558674" y="1733222"/>
          <a:ext cx="2322578" cy="690019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AE140E-17BE-C945-8841-6E03FBF37E75}">
      <dsp:nvSpPr>
        <dsp:cNvPr id="0" name=""/>
        <dsp:cNvSpPr/>
      </dsp:nvSpPr>
      <dsp:spPr>
        <a:xfrm>
          <a:off x="446922" y="1690709"/>
          <a:ext cx="2317407" cy="14287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SQL</a:t>
          </a:r>
        </a:p>
      </dsp:txBody>
      <dsp:txXfrm>
        <a:off x="488770" y="1732557"/>
        <a:ext cx="2233711" cy="1345085"/>
      </dsp:txXfrm>
    </dsp:sp>
    <dsp:sp modelId="{4646725A-71BD-8640-95C1-BA63EC8C5FE0}">
      <dsp:nvSpPr>
        <dsp:cNvPr id="0" name=""/>
        <dsp:cNvSpPr/>
      </dsp:nvSpPr>
      <dsp:spPr>
        <a:xfrm rot="5316342">
          <a:off x="4868098" y="3038877"/>
          <a:ext cx="1725541" cy="690019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D85E44-7963-774A-870B-D95D31D3F2E3}">
      <dsp:nvSpPr>
        <dsp:cNvPr id="0" name=""/>
        <dsp:cNvSpPr/>
      </dsp:nvSpPr>
      <dsp:spPr>
        <a:xfrm>
          <a:off x="4777060" y="3590589"/>
          <a:ext cx="1949604" cy="13116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NOSQL</a:t>
          </a:r>
        </a:p>
      </dsp:txBody>
      <dsp:txXfrm>
        <a:off x="4815476" y="3629005"/>
        <a:ext cx="1872772" cy="1234793"/>
      </dsp:txXfrm>
    </dsp:sp>
    <dsp:sp modelId="{2F85AB58-6980-674F-B595-6B9F81B9227D}">
      <dsp:nvSpPr>
        <dsp:cNvPr id="0" name=""/>
        <dsp:cNvSpPr/>
      </dsp:nvSpPr>
      <dsp:spPr>
        <a:xfrm rot="1029201">
          <a:off x="7451018" y="1758409"/>
          <a:ext cx="2239292" cy="690019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828426-3E7C-444D-AB56-BE29A14DF4BE}">
      <dsp:nvSpPr>
        <dsp:cNvPr id="0" name=""/>
        <dsp:cNvSpPr/>
      </dsp:nvSpPr>
      <dsp:spPr>
        <a:xfrm>
          <a:off x="8576015" y="1786361"/>
          <a:ext cx="2128986" cy="12945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BIG DATA</a:t>
          </a:r>
        </a:p>
      </dsp:txBody>
      <dsp:txXfrm>
        <a:off x="8613931" y="1824277"/>
        <a:ext cx="2053154" cy="12187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7/11/19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7/11/19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Picture 7" descr="Picture 7"/>
          <p:cNvPicPr>
            <a:picLocks noChangeAspect="1"/>
          </p:cNvPicPr>
          <p:nvPr/>
        </p:nvPicPr>
        <p:blipFill>
          <a:blip r:embed="rId2"/>
          <a:srcRect l="3613"/>
          <a:stretch>
            <a:fillRect/>
          </a:stretch>
        </p:blipFill>
        <p:spPr>
          <a:xfrm>
            <a:off x="0" y="2669684"/>
            <a:ext cx="4037013" cy="4188316"/>
          </a:xfrm>
          <a:prstGeom prst="rect">
            <a:avLst/>
          </a:prstGeom>
          <a:ln w="12700">
            <a:miter lim="400000"/>
          </a:ln>
        </p:spPr>
      </p:pic>
      <p:pic>
        <p:nvPicPr>
          <p:cNvPr id="115" name="Picture 6" descr="Picture 6"/>
          <p:cNvPicPr>
            <a:picLocks noChangeAspect="1"/>
          </p:cNvPicPr>
          <p:nvPr/>
        </p:nvPicPr>
        <p:blipFill>
          <a:blip r:embed="rId3"/>
          <a:srcRect l="35640"/>
          <a:stretch>
            <a:fillRect/>
          </a:stretch>
        </p:blipFill>
        <p:spPr>
          <a:xfrm>
            <a:off x="-1" y="2892346"/>
            <a:ext cx="1522414" cy="2365454"/>
          </a:xfrm>
          <a:prstGeom prst="rect">
            <a:avLst/>
          </a:prstGeom>
          <a:ln w="12700">
            <a:miter lim="400000"/>
          </a:ln>
        </p:spPr>
      </p:pic>
      <p:sp>
        <p:nvSpPr>
          <p:cNvPr id="116" name="Oval 15"/>
          <p:cNvSpPr/>
          <p:nvPr/>
        </p:nvSpPr>
        <p:spPr>
          <a:xfrm>
            <a:off x="8609011" y="1676400"/>
            <a:ext cx="2819401" cy="2819400"/>
          </a:xfrm>
          <a:prstGeom prst="ellipse">
            <a:avLst/>
          </a:prstGeom>
          <a:gradFill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17" name="Picture 8" descr="Picture 8"/>
          <p:cNvPicPr>
            <a:picLocks noChangeAspect="1"/>
          </p:cNvPicPr>
          <p:nvPr/>
        </p:nvPicPr>
        <p:blipFill>
          <a:blip r:embed="rId4"/>
          <a:srcRect t="28812"/>
          <a:stretch>
            <a:fillRect/>
          </a:stretch>
        </p:blipFill>
        <p:spPr>
          <a:xfrm>
            <a:off x="7999411" y="-1"/>
            <a:ext cx="1603388" cy="1141408"/>
          </a:xfrm>
          <a:prstGeom prst="rect">
            <a:avLst/>
          </a:prstGeom>
          <a:ln w="12700">
            <a:miter lim="400000"/>
          </a:ln>
        </p:spPr>
      </p:pic>
      <p:pic>
        <p:nvPicPr>
          <p:cNvPr id="118" name="Picture 9" descr="Picture 9"/>
          <p:cNvPicPr>
            <a:picLocks noChangeAspect="1"/>
          </p:cNvPicPr>
          <p:nvPr/>
        </p:nvPicPr>
        <p:blipFill>
          <a:blip r:embed="rId5"/>
          <a:srcRect b="23320"/>
          <a:stretch>
            <a:fillRect/>
          </a:stretch>
        </p:blipFill>
        <p:spPr>
          <a:xfrm>
            <a:off x="8605877" y="6096000"/>
            <a:ext cx="993735" cy="762000"/>
          </a:xfrm>
          <a:prstGeom prst="rect">
            <a:avLst/>
          </a:prstGeom>
          <a:ln w="12700">
            <a:miter lim="400000"/>
          </a:ln>
        </p:spPr>
      </p:pic>
      <p:sp>
        <p:nvSpPr>
          <p:cNvPr id="119" name="Rectangle 13"/>
          <p:cNvSpPr/>
          <p:nvPr/>
        </p:nvSpPr>
        <p:spPr>
          <a:xfrm>
            <a:off x="10437811" y="0"/>
            <a:ext cx="685801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0" name="Title Text"/>
          <p:cNvSpPr txBox="1">
            <a:spLocks noGrp="1"/>
          </p:cNvSpPr>
          <p:nvPr>
            <p:ph type="title"/>
          </p:nvPr>
        </p:nvSpPr>
        <p:spPr>
          <a:xfrm>
            <a:off x="1154952" y="1447800"/>
            <a:ext cx="3401066" cy="14478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12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784616" y="1447800"/>
            <a:ext cx="5195998" cy="4572000"/>
          </a:xfrm>
          <a:prstGeom prst="rect">
            <a:avLst/>
          </a:prstGeom>
        </p:spPr>
        <p:txBody>
          <a:bodyPr anchor="ctr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2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154952" y="3129279"/>
            <a:ext cx="3401064" cy="2895600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  <a:defRPr sz="1400"/>
            </a:pPr>
            <a:endParaRPr/>
          </a:p>
        </p:txBody>
      </p:sp>
      <p:sp>
        <p:nvSpPr>
          <p:cNvPr id="1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378488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7/11/19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7/11/19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7/11/19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  <p:sldLayoutId id="2147483671" r:id="rId18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71988-BEE9-F64A-8D90-41FC3FCE36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2988" y="1447800"/>
            <a:ext cx="9994057" cy="3329581"/>
          </a:xfrm>
        </p:spPr>
        <p:txBody>
          <a:bodyPr/>
          <a:lstStyle/>
          <a:p>
            <a:r>
              <a:rPr lang="en-US" b="1" dirty="0"/>
              <a:t>DATA TOOLS LEARNED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FD97DA-C5EA-D044-9097-D6FD2DD8A9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DSIA-SYD-FT-201907</a:t>
            </a:r>
          </a:p>
          <a:p>
            <a:r>
              <a:rPr lang="en-US" b="1" dirty="0"/>
              <a:t>BFW GROUP: BADAR, FRANK, WEINA </a:t>
            </a:r>
            <a:r>
              <a:rPr lang="en-US" dirty="0"/>
              <a:t>			FRIDAY 12 JULY 2019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84A47E-DA88-8F46-97C4-C6540F4D4959}"/>
              </a:ext>
            </a:extLst>
          </p:cNvPr>
          <p:cNvSpPr txBox="1"/>
          <p:nvPr/>
        </p:nvSpPr>
        <p:spPr>
          <a:xfrm>
            <a:off x="10544175" y="26431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089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Title 1"/>
          <p:cNvSpPr txBox="1">
            <a:spLocks noGrp="1"/>
          </p:cNvSpPr>
          <p:nvPr>
            <p:ph type="title"/>
          </p:nvPr>
        </p:nvSpPr>
        <p:spPr>
          <a:xfrm>
            <a:off x="646111" y="452717"/>
            <a:ext cx="9404723" cy="1400532"/>
          </a:xfrm>
          <a:prstGeom prst="rect">
            <a:avLst/>
          </a:prstGeom>
        </p:spPr>
        <p:txBody>
          <a:bodyPr/>
          <a:lstStyle/>
          <a:p>
            <a:r>
              <a:t>TOPIC: NOSQL</a:t>
            </a:r>
            <a:br/>
            <a:r>
              <a:t>PRESENT BY: FRANK</a:t>
            </a:r>
          </a:p>
        </p:txBody>
      </p:sp>
      <p:sp>
        <p:nvSpPr>
          <p:cNvPr id="270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1103311" y="2052917"/>
            <a:ext cx="10240965" cy="4462183"/>
          </a:xfrm>
          <a:prstGeom prst="rect">
            <a:avLst/>
          </a:prstGeom>
        </p:spPr>
        <p:txBody>
          <a:bodyPr/>
          <a:lstStyle/>
          <a:p>
            <a:r>
              <a:t>SQL</a:t>
            </a:r>
          </a:p>
        </p:txBody>
      </p:sp>
      <p:pic>
        <p:nvPicPr>
          <p:cNvPr id="271" name="getty_rm_photo_of_baby_eating_from_spoon.jpg" descr="getty_rm_photo_of_baby_eating_from_spoo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9334" y="2156758"/>
            <a:ext cx="6261101" cy="42545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311063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Title 1"/>
          <p:cNvSpPr txBox="1">
            <a:spLocks noGrp="1"/>
          </p:cNvSpPr>
          <p:nvPr>
            <p:ph type="title"/>
          </p:nvPr>
        </p:nvSpPr>
        <p:spPr>
          <a:xfrm>
            <a:off x="646111" y="452717"/>
            <a:ext cx="9404723" cy="1400532"/>
          </a:xfrm>
          <a:prstGeom prst="rect">
            <a:avLst/>
          </a:prstGeom>
        </p:spPr>
        <p:txBody>
          <a:bodyPr/>
          <a:lstStyle/>
          <a:p>
            <a:r>
              <a:t>TOPIC: BIG DATA</a:t>
            </a:r>
            <a:br/>
            <a:r>
              <a:t>PRESENT BY: FRANK</a:t>
            </a:r>
          </a:p>
        </p:txBody>
      </p:sp>
      <p:sp>
        <p:nvSpPr>
          <p:cNvPr id="274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646110" y="2052917"/>
            <a:ext cx="10626729" cy="4352365"/>
          </a:xfrm>
          <a:prstGeom prst="rect">
            <a:avLst/>
          </a:prstGeom>
        </p:spPr>
        <p:txBody>
          <a:bodyPr/>
          <a:lstStyle/>
          <a:p>
            <a:r>
              <a:t>NoSQL=</a:t>
            </a:r>
          </a:p>
          <a:p>
            <a:r>
              <a:t>A healthy baby </a:t>
            </a:r>
          </a:p>
          <a:p>
            <a:r>
              <a:t>“look ! I can digest anythin</a:t>
            </a:r>
          </a:p>
          <a:p>
            <a:r>
              <a:t>G !”</a:t>
            </a:r>
          </a:p>
        </p:txBody>
      </p:sp>
      <p:pic>
        <p:nvPicPr>
          <p:cNvPr id="275" name="Unknown.jpeg" descr="Unknown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1350" y="2337692"/>
            <a:ext cx="5247144" cy="393029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1140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Title 1"/>
          <p:cNvSpPr txBox="1">
            <a:spLocks noGrp="1"/>
          </p:cNvSpPr>
          <p:nvPr>
            <p:ph type="title"/>
          </p:nvPr>
        </p:nvSpPr>
        <p:spPr>
          <a:xfrm>
            <a:off x="709611" y="147917"/>
            <a:ext cx="9404723" cy="1400532"/>
          </a:xfrm>
          <a:prstGeom prst="rect">
            <a:avLst/>
          </a:prstGeom>
        </p:spPr>
        <p:txBody>
          <a:bodyPr/>
          <a:lstStyle/>
          <a:p>
            <a:r>
              <a:t>TWITTER : CONTINGENT PROPERTIES OF DATA</a:t>
            </a:r>
          </a:p>
        </p:txBody>
      </p:sp>
      <p:sp>
        <p:nvSpPr>
          <p:cNvPr id="278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938701" y="2091017"/>
            <a:ext cx="8946543" cy="4195482"/>
          </a:xfrm>
          <a:prstGeom prst="rect">
            <a:avLst/>
          </a:prstGeom>
        </p:spPr>
        <p:txBody>
          <a:bodyPr/>
          <a:lstStyle/>
          <a:p>
            <a:r>
              <a:t>Example: </a:t>
            </a:r>
          </a:p>
          <a:p>
            <a:r>
              <a:t>Storage of Twitter information:</a:t>
            </a:r>
          </a:p>
        </p:txBody>
      </p:sp>
      <p:pic>
        <p:nvPicPr>
          <p:cNvPr id="279" name="5pGhYY0.jpg.png" descr="5pGhYY0.jp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217" y="3026382"/>
            <a:ext cx="1603376" cy="3474828"/>
          </a:xfrm>
          <a:prstGeom prst="rect">
            <a:avLst/>
          </a:prstGeom>
          <a:ln w="12700">
            <a:miter lim="400000"/>
          </a:ln>
        </p:spPr>
      </p:pic>
      <p:pic>
        <p:nvPicPr>
          <p:cNvPr id="280" name="310px-Human_losses_of_world_war_two_by_country.png" descr="310px-Human_losses_of_world_war_two_by_countr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7663" y="2125584"/>
            <a:ext cx="3937001" cy="38989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865030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EAR IN THE TOOLBOX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GEAR IN THE TOOLBOX</a:t>
            </a:r>
          </a:p>
        </p:txBody>
      </p:sp>
      <p:sp>
        <p:nvSpPr>
          <p:cNvPr id="286" name="Body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87" name="Text Placeholder 3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  <a:defRPr sz="1400"/>
            </a:pPr>
            <a:endParaRPr/>
          </a:p>
        </p:txBody>
      </p:sp>
      <p:pic>
        <p:nvPicPr>
          <p:cNvPr id="288" name="Screen Shot 2019-07-12 at 14.16.48.png" descr="Screen Shot 2019-07-12 at 14.16.4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2153" y="1377156"/>
            <a:ext cx="7378701" cy="44831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51237230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Development on Data Process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Development on Data Processing</a:t>
            </a:r>
          </a:p>
        </p:txBody>
      </p:sp>
      <p:sp>
        <p:nvSpPr>
          <p:cNvPr id="283" name="NoSQL observes and works on the fact that in real life context, variables and data might have uncertain size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NoSQL observes and works on the fact that in real life context, variables and data might have uncertain sizes</a:t>
            </a:r>
          </a:p>
          <a:p>
            <a:r>
              <a:t>In terms of modelling, we call it the development from </a:t>
            </a:r>
          </a:p>
          <a:p>
            <a:endParaRPr/>
          </a:p>
          <a:p>
            <a:r>
              <a:t>             Deterministic model vs Congtingent model </a:t>
            </a:r>
          </a:p>
          <a:p>
            <a:r>
              <a:t>It is a further development, one step further </a:t>
            </a:r>
          </a:p>
        </p:txBody>
      </p:sp>
    </p:spTree>
    <p:extLst>
      <p:ext uri="{BB962C8B-B14F-4D97-AF65-F5344CB8AC3E}">
        <p14:creationId xmlns:p14="http://schemas.microsoft.com/office/powerpoint/2010/main" val="41919531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WHEN TO CHOOSE WHOM-A STORAGE PERSPECTIV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WHEN TO CHOOSE WHOM-A STORAGE PERSPECTIVE</a:t>
            </a:r>
          </a:p>
        </p:txBody>
      </p:sp>
      <p:sp>
        <p:nvSpPr>
          <p:cNvPr id="290" name="Body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291" name="Screen Shot 2019-07-12 at 14.07.05.png" descr="Screen Shot 2019-07-12 at 14.07.0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182" y="2043955"/>
            <a:ext cx="10464801" cy="34798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2289469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DATA SCIENTIST PHILOSOPY"/>
          <p:cNvSpPr txBox="1">
            <a:spLocks noGrp="1"/>
          </p:cNvSpPr>
          <p:nvPr>
            <p:ph type="title"/>
          </p:nvPr>
        </p:nvSpPr>
        <p:spPr>
          <a:xfrm>
            <a:off x="874220" y="440018"/>
            <a:ext cx="9404724" cy="1400531"/>
          </a:xfrm>
          <a:prstGeom prst="rect">
            <a:avLst/>
          </a:prstGeom>
        </p:spPr>
        <p:txBody>
          <a:bodyPr/>
          <a:lstStyle/>
          <a:p>
            <a:r>
              <a:t>DATA SCIENTIST PHILOSOPY</a:t>
            </a:r>
          </a:p>
        </p:txBody>
      </p:sp>
      <p:sp>
        <p:nvSpPr>
          <p:cNvPr id="294" name="UNDERSTAND YOUR DATA’S FEATURE AND CHOOSE THE RIGHT TOOL FROM YOUR TOOLBOX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UNDERSTAND YOUR DATA’S FEATURE AND CHOOSE THE RIGHT TOOL FROM YOUR TOOLBOX </a:t>
            </a:r>
          </a:p>
          <a:p>
            <a:r>
              <a:t>BUILD UP STRONG QUERY SKILL</a:t>
            </a:r>
          </a:p>
          <a:p>
            <a:r>
              <a:t>BUILD UP BIG TOOLBOX</a:t>
            </a:r>
          </a:p>
        </p:txBody>
      </p:sp>
    </p:spTree>
    <p:extLst>
      <p:ext uri="{BB962C8B-B14F-4D97-AF65-F5344CB8AC3E}">
        <p14:creationId xmlns:p14="http://schemas.microsoft.com/office/powerpoint/2010/main" val="1200601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BE096-F99E-DF4B-BA1F-211AD7C0E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TOPIC: BIG DATA</a:t>
            </a:r>
            <a:br>
              <a:rPr lang="en-US" dirty="0"/>
            </a:br>
            <a:r>
              <a:rPr lang="en-US" dirty="0"/>
              <a:t>PRESENT BY: WEINA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8F526-687C-CE44-9114-145E0F111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238" y="2052918"/>
            <a:ext cx="10572750" cy="4505045"/>
          </a:xfrm>
        </p:spPr>
        <p:txBody>
          <a:bodyPr/>
          <a:lstStyle/>
          <a:p>
            <a:r>
              <a:rPr lang="en-US" dirty="0"/>
              <a:t>DEFINITION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Size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Transaction volume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Processing speed - Velocity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Usage channel</a:t>
            </a:r>
          </a:p>
        </p:txBody>
      </p:sp>
    </p:spTree>
    <p:extLst>
      <p:ext uri="{BB962C8B-B14F-4D97-AF65-F5344CB8AC3E}">
        <p14:creationId xmlns:p14="http://schemas.microsoft.com/office/powerpoint/2010/main" val="5444908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BE096-F99E-DF4B-BA1F-211AD7C0E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TOPIC: BIG DATA</a:t>
            </a:r>
            <a:br>
              <a:rPr lang="en-US" dirty="0"/>
            </a:br>
            <a:r>
              <a:rPr lang="en-US" dirty="0"/>
              <a:t>PRESENT BY: WEINA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8F526-687C-CE44-9114-145E0F111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238" y="2052918"/>
            <a:ext cx="10572750" cy="4505045"/>
          </a:xfrm>
        </p:spPr>
        <p:txBody>
          <a:bodyPr/>
          <a:lstStyle/>
          <a:p>
            <a:r>
              <a:rPr lang="en-US" dirty="0"/>
              <a:t>INDUSTRY STANDARDS</a:t>
            </a:r>
          </a:p>
        </p:txBody>
      </p:sp>
    </p:spTree>
    <p:extLst>
      <p:ext uri="{BB962C8B-B14F-4D97-AF65-F5344CB8AC3E}">
        <p14:creationId xmlns:p14="http://schemas.microsoft.com/office/powerpoint/2010/main" val="9005173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BE096-F99E-DF4B-BA1F-211AD7C0E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TOPIC: BIG DATA</a:t>
            </a:r>
            <a:br>
              <a:rPr lang="en-US" dirty="0"/>
            </a:br>
            <a:r>
              <a:rPr lang="en-US" dirty="0"/>
              <a:t>PRESENT BY: WEINA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8F526-687C-CE44-9114-145E0F111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238" y="2052918"/>
            <a:ext cx="10572750" cy="4505045"/>
          </a:xfrm>
        </p:spPr>
        <p:txBody>
          <a:bodyPr/>
          <a:lstStyle/>
          <a:p>
            <a:r>
              <a:rPr lang="en-US" dirty="0"/>
              <a:t>ADVANTAGE OF USING DATA SCIENCE TO HANDLE BIG DATA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Fast transferring data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Fast processing for data analytics 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Interactive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Language-integrated cluster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Lower cost to store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Future way of living i.e. Internet-of-Thing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A handy tool for Data Scientist - 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/>
              <a:t>Streaming Mode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/>
              <a:t>Graph Processing 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/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199434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C1D7B-C4F5-A747-85A6-8BD7C3928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14107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AE4DABD-8EDD-F842-A30F-3B590289D4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7725279"/>
              </p:ext>
            </p:extLst>
          </p:nvPr>
        </p:nvGraphicFramePr>
        <p:xfrm>
          <a:off x="793750" y="1266825"/>
          <a:ext cx="10752138" cy="53101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095285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BE096-F99E-DF4B-BA1F-211AD7C0E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TOPIC: BIG DATA</a:t>
            </a:r>
            <a:br>
              <a:rPr lang="en-US" dirty="0"/>
            </a:br>
            <a:r>
              <a:rPr lang="en-US" dirty="0"/>
              <a:t>PRESENT BY: WEINA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02E9D0B-9281-3148-9688-8FD7E822F2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901860"/>
              </p:ext>
            </p:extLst>
          </p:nvPr>
        </p:nvGraphicFramePr>
        <p:xfrm>
          <a:off x="742950" y="2143126"/>
          <a:ext cx="10587038" cy="41005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00663">
                  <a:extLst>
                    <a:ext uri="{9D8B030D-6E8A-4147-A177-3AD203B41FA5}">
                      <a16:colId xmlns:a16="http://schemas.microsoft.com/office/drawing/2014/main" val="2712733572"/>
                    </a:ext>
                  </a:extLst>
                </a:gridCol>
                <a:gridCol w="5286375">
                  <a:extLst>
                    <a:ext uri="{9D8B030D-6E8A-4147-A177-3AD203B41FA5}">
                      <a16:colId xmlns:a16="http://schemas.microsoft.com/office/drawing/2014/main" val="2838080436"/>
                    </a:ext>
                  </a:extLst>
                </a:gridCol>
              </a:tblGrid>
              <a:tr h="1078799">
                <a:tc>
                  <a:txBody>
                    <a:bodyPr/>
                    <a:lstStyle/>
                    <a:p>
                      <a:r>
                        <a:rPr lang="en-US" dirty="0"/>
                        <a:t>CURRENT DATA TOOL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CAPABILITIES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4514000"/>
                  </a:ext>
                </a:extLst>
              </a:tr>
              <a:tr h="3021713">
                <a:tc>
                  <a:txBody>
                    <a:bodyPr/>
                    <a:lstStyle/>
                    <a:p>
                      <a:r>
                        <a:rPr lang="en-AU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Apache Spark</a:t>
                      </a:r>
                    </a:p>
                    <a:p>
                      <a:r>
                        <a:rPr lang="en-A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 </a:t>
                      </a:r>
                      <a:r>
                        <a:rPr lang="en-A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Resilient Distributed Dataset (RDD)</a:t>
                      </a:r>
                    </a:p>
                    <a:p>
                      <a:r>
                        <a:rPr lang="en-A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 Directed Acyclic Graph (DAG)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itchFamily="2" charset="2"/>
                        <a:buChar char="§"/>
                      </a:pPr>
                      <a:r>
                        <a:rPr lang="en-US" dirty="0"/>
                        <a:t>Functional programming via using Python</a:t>
                      </a:r>
                    </a:p>
                    <a:p>
                      <a:pPr marL="285750" indent="-285750">
                        <a:buFont typeface="Wingdings" pitchFamily="2" charset="2"/>
                        <a:buChar char="§"/>
                      </a:pPr>
                      <a:r>
                        <a:rPr lang="en-US" dirty="0"/>
                        <a:t>Fundamental data searching via API</a:t>
                      </a:r>
                    </a:p>
                    <a:p>
                      <a:pPr marL="285750" indent="-285750">
                        <a:buFont typeface="Wingdings" pitchFamily="2" charset="2"/>
                        <a:buChar char="§"/>
                      </a:pPr>
                      <a:r>
                        <a:rPr lang="en-US" dirty="0"/>
                        <a:t>Incorporate with NoSQL </a:t>
                      </a:r>
                    </a:p>
                    <a:p>
                      <a:pPr marL="285750" indent="-285750">
                        <a:buFont typeface="Wingdings" pitchFamily="2" charset="2"/>
                        <a:buChar char="§"/>
                      </a:pPr>
                      <a:r>
                        <a:rPr lang="en-US" dirty="0"/>
                        <a:t>Incorporate with messaging platforms i.e. </a:t>
                      </a:r>
                      <a:r>
                        <a:rPr lang="en-A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Apache Kafka and Amazon Kinesis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7993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2135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BE096-F99E-DF4B-BA1F-211AD7C0E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TOPIC: BIG DATA</a:t>
            </a:r>
            <a:br>
              <a:rPr lang="en-US" dirty="0"/>
            </a:br>
            <a:r>
              <a:rPr lang="en-US" dirty="0"/>
              <a:t>PRESENT BY: WEINA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8F526-687C-CE44-9114-145E0F111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238" y="2052918"/>
            <a:ext cx="10572750" cy="4505045"/>
          </a:xfrm>
        </p:spPr>
        <p:txBody>
          <a:bodyPr/>
          <a:lstStyle/>
          <a:p>
            <a:r>
              <a:rPr lang="en-US" dirty="0"/>
              <a:t>COMPARISON </a:t>
            </a:r>
          </a:p>
          <a:p>
            <a:pPr marL="0" indent="0">
              <a:buNone/>
            </a:pPr>
            <a:r>
              <a:rPr lang="en-US" dirty="0"/>
              <a:t>		Big Data Usage</a:t>
            </a:r>
          </a:p>
          <a:p>
            <a:pPr marL="0" indent="0">
              <a:buNone/>
            </a:pPr>
            <a:r>
              <a:rPr lang="en-US" dirty="0"/>
              <a:t>		Industry, Energy Resource 	vs		FinTech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Big Data Type</a:t>
            </a:r>
          </a:p>
          <a:p>
            <a:pPr marL="0" indent="0">
              <a:buNone/>
            </a:pPr>
            <a:r>
              <a:rPr lang="en-US" dirty="0"/>
              <a:t>		Structured						vs		Unstructured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1103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42BEF-3285-A741-B386-FD3E0B90E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43DA8-4249-FC43-933B-9D026D2B8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Involve comprehensive math &amp; algorithms </a:t>
            </a:r>
          </a:p>
          <a:p>
            <a:r>
              <a:rPr lang="en-US" dirty="0"/>
              <a:t>SQL system</a:t>
            </a:r>
          </a:p>
          <a:p>
            <a:r>
              <a:rPr lang="en-US" dirty="0"/>
              <a:t>Price prediction</a:t>
            </a:r>
          </a:p>
        </p:txBody>
      </p:sp>
    </p:spTree>
    <p:extLst>
      <p:ext uri="{BB962C8B-B14F-4D97-AF65-F5344CB8AC3E}">
        <p14:creationId xmlns:p14="http://schemas.microsoft.com/office/powerpoint/2010/main" val="30616664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F429C-A15A-CA45-9C6A-3C11900BE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DISCLAIMER:</a:t>
            </a:r>
            <a:br>
              <a:rPr lang="en-US" dirty="0"/>
            </a:br>
            <a:r>
              <a:rPr lang="en-US" dirty="0"/>
              <a:t>DSIA-SYD-FT-201907-BFW-GROUP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1CC91-C463-D048-96D3-BA9D81E11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2" y="2052918"/>
            <a:ext cx="11142056" cy="4547907"/>
          </a:xfrm>
        </p:spPr>
        <p:txBody>
          <a:bodyPr/>
          <a:lstStyle/>
          <a:p>
            <a:r>
              <a:rPr lang="en-US" dirty="0"/>
              <a:t>DSIA-Data Science &amp; AI Program Materials 2019</a:t>
            </a:r>
          </a:p>
          <a:p>
            <a:r>
              <a:rPr lang="en-US" dirty="0" err="1"/>
              <a:t>Coindesk.com</a:t>
            </a:r>
            <a:r>
              <a:rPr lang="en-US" dirty="0"/>
              <a:t>/US SEC Seeks Big Data Tool for Major Blockchains/Author: Yogita Khatri/ 04022019</a:t>
            </a:r>
          </a:p>
          <a:p>
            <a:r>
              <a:rPr lang="en-US" dirty="0" err="1"/>
              <a:t>Ig.com</a:t>
            </a:r>
            <a:r>
              <a:rPr lang="en-US" dirty="0"/>
              <a:t>/Cryptocurrencies-Bitcoin ($1)-chart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691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BE096-F99E-DF4B-BA1F-211AD7C0E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323385"/>
            <a:ext cx="9404723" cy="1400530"/>
          </a:xfrm>
        </p:spPr>
        <p:txBody>
          <a:bodyPr/>
          <a:lstStyle/>
          <a:p>
            <a:r>
              <a:rPr lang="en-US" dirty="0"/>
              <a:t>TOPIC: SQL</a:t>
            </a:r>
            <a:br>
              <a:rPr lang="en-US" dirty="0"/>
            </a:br>
            <a:r>
              <a:rPr lang="en-US" dirty="0"/>
              <a:t>PRESENT BY: BADAR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8F526-687C-CE44-9114-145E0F111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853248"/>
            <a:ext cx="10572750" cy="4681367"/>
          </a:xfrm>
        </p:spPr>
        <p:txBody>
          <a:bodyPr anchor="t">
            <a:normAutofit/>
          </a:bodyPr>
          <a:lstStyle/>
          <a:p>
            <a:r>
              <a:rPr lang="en-US" sz="2800" dirty="0"/>
              <a:t>DEFINITION</a:t>
            </a:r>
          </a:p>
          <a:p>
            <a:pPr lvl="1">
              <a:buFont typeface="Wingdings" pitchFamily="2" charset="2"/>
              <a:buChar char="§"/>
            </a:pPr>
            <a:r>
              <a:rPr lang="en-AU" sz="2800" u="sng" dirty="0"/>
              <a:t>Structure</a:t>
            </a:r>
            <a:endParaRPr lang="en-AU" sz="2800" dirty="0"/>
          </a:p>
          <a:p>
            <a:pPr lvl="1">
              <a:buFont typeface="Wingdings" pitchFamily="2" charset="2"/>
              <a:buChar char="§"/>
            </a:pPr>
            <a:r>
              <a:rPr lang="en-AU" sz="2800" u="sng" dirty="0"/>
              <a:t>Query</a:t>
            </a:r>
            <a:endParaRPr lang="en-AU" sz="2800" dirty="0"/>
          </a:p>
          <a:p>
            <a:pPr lvl="1">
              <a:buFont typeface="Wingdings" pitchFamily="2" charset="2"/>
              <a:buChar char="§"/>
            </a:pPr>
            <a:r>
              <a:rPr lang="en-AU" sz="2800" u="sng" dirty="0"/>
              <a:t>Language</a:t>
            </a:r>
          </a:p>
          <a:p>
            <a:pPr lvl="1">
              <a:buFont typeface="Wingdings" pitchFamily="2" charset="2"/>
              <a:buChar char="§"/>
            </a:pPr>
            <a:r>
              <a:rPr lang="en-AU" dirty="0"/>
              <a:t>,,,,,it means,  domain specific, and designed for managing data held in relational databases</a:t>
            </a:r>
          </a:p>
          <a:p>
            <a:pPr marL="514350" indent="-457200">
              <a:buFont typeface="Wingdings" pitchFamily="2" charset="2"/>
              <a:buChar char="Ø"/>
            </a:pPr>
            <a:r>
              <a:rPr lang="en-AU" sz="3000" dirty="0"/>
              <a:t>HISTORY</a:t>
            </a:r>
          </a:p>
          <a:p>
            <a:pPr marL="914400" lvl="1" indent="-457200">
              <a:buFont typeface="Wingdings" pitchFamily="2" charset="2"/>
              <a:buChar char="§"/>
            </a:pPr>
            <a:r>
              <a:rPr lang="en-AU" sz="2800" dirty="0"/>
              <a:t>Pioneer (Raymond </a:t>
            </a:r>
            <a:r>
              <a:rPr lang="en-AU" sz="2800" dirty="0" err="1"/>
              <a:t>boyce</a:t>
            </a:r>
            <a:r>
              <a:rPr lang="en-AU" sz="2800" dirty="0"/>
              <a:t>) introduced 1974 to the world started interacting with databases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97E2C0-27AE-454F-8F53-0E0504488684}"/>
              </a:ext>
            </a:extLst>
          </p:cNvPr>
          <p:cNvSpPr txBox="1"/>
          <p:nvPr/>
        </p:nvSpPr>
        <p:spPr>
          <a:xfrm>
            <a:off x="2620537" y="227484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596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BE096-F99E-DF4B-BA1F-211AD7C0E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TOPIC: SQL</a:t>
            </a:r>
            <a:br>
              <a:rPr lang="en-US" dirty="0"/>
            </a:br>
            <a:r>
              <a:rPr lang="en-US" dirty="0"/>
              <a:t>PRESENT BY: BADAR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8F526-687C-CE44-9114-145E0F111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238" y="2052918"/>
            <a:ext cx="10572750" cy="4505045"/>
          </a:xfrm>
        </p:spPr>
        <p:txBody>
          <a:bodyPr/>
          <a:lstStyle/>
          <a:p>
            <a:r>
              <a:rPr lang="en-US" dirty="0"/>
              <a:t>INDUSTRY STANDARDS</a:t>
            </a:r>
          </a:p>
          <a:p>
            <a:pPr marL="0" indent="0">
              <a:buNone/>
            </a:pPr>
            <a:endParaRPr lang="en-US" dirty="0"/>
          </a:p>
          <a:p>
            <a:pPr lvl="1">
              <a:buFont typeface="Wingdings" pitchFamily="2" charset="2"/>
              <a:buChar char="§"/>
            </a:pPr>
            <a:r>
              <a:rPr lang="en-AU" dirty="0"/>
              <a:t>Industry- accepted standards are the American national Standard </a:t>
            </a:r>
            <a:r>
              <a:rPr lang="en-AU" dirty="0" err="1"/>
              <a:t>Insititute</a:t>
            </a:r>
            <a:r>
              <a:rPr lang="en-AU" dirty="0"/>
              <a:t> (ANSI) and ISO international Standard Organisation which is affiliated with the international electrotechnical commission (IEC) since 1986-87.</a:t>
            </a:r>
          </a:p>
          <a:p>
            <a:pPr marL="457200" lvl="1" indent="0">
              <a:buNone/>
            </a:pPr>
            <a:endParaRPr lang="en-AU" dirty="0"/>
          </a:p>
          <a:p>
            <a:pPr lvl="1">
              <a:buFont typeface="Wingdings" pitchFamily="2" charset="2"/>
              <a:buChar char="§"/>
            </a:pPr>
            <a:r>
              <a:rPr lang="en-AU" dirty="0"/>
              <a:t>Both ANSI and ISO/IEC have accepted SQL as the standard language for relational database.</a:t>
            </a:r>
          </a:p>
          <a:p>
            <a:pPr marL="457200" lvl="1" indent="0">
              <a:buNone/>
            </a:pPr>
            <a:endParaRPr lang="en-AU" dirty="0"/>
          </a:p>
          <a:p>
            <a:pPr lvl="1">
              <a:buFont typeface="Wingdings" pitchFamily="2" charset="2"/>
              <a:buChar char="§"/>
            </a:pPr>
            <a:r>
              <a:rPr lang="en-AU" dirty="0"/>
              <a:t>CODE: ISO/IEC 9075.</a:t>
            </a:r>
          </a:p>
          <a:p>
            <a:pPr lvl="1">
              <a:buFont typeface="Wingdings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062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BE096-F99E-DF4B-BA1F-211AD7C0E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TOPIC: SQL</a:t>
            </a:r>
            <a:br>
              <a:rPr lang="en-US" dirty="0"/>
            </a:br>
            <a:r>
              <a:rPr lang="en-US" dirty="0"/>
              <a:t>PRESENT BY: BADAR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8F526-687C-CE44-9114-145E0F111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238" y="2052918"/>
            <a:ext cx="10572750" cy="4505045"/>
          </a:xfrm>
        </p:spPr>
        <p:txBody>
          <a:bodyPr/>
          <a:lstStyle/>
          <a:p>
            <a:r>
              <a:rPr lang="en-AU" sz="2800" u="sng" dirty="0"/>
              <a:t>DATABASE ENGINES ARE:</a:t>
            </a:r>
            <a:endParaRPr lang="en-AU" sz="2800" dirty="0"/>
          </a:p>
          <a:p>
            <a:pPr marL="0" indent="0">
              <a:buNone/>
            </a:pPr>
            <a:r>
              <a:rPr lang="en-AU" dirty="0"/>
              <a:t> </a:t>
            </a:r>
          </a:p>
          <a:p>
            <a:pPr lvl="1">
              <a:buFont typeface="Wingdings" pitchFamily="2" charset="2"/>
              <a:buChar char="§"/>
            </a:pPr>
            <a:r>
              <a:rPr lang="en-AU" sz="2800" u="sng" dirty="0"/>
              <a:t>IBM DB2 VERSION 9 AND ABOVE</a:t>
            </a:r>
            <a:endParaRPr lang="en-AU" sz="2800" dirty="0"/>
          </a:p>
          <a:p>
            <a:pPr lvl="1">
              <a:buFont typeface="Wingdings" pitchFamily="2" charset="2"/>
              <a:buChar char="§"/>
            </a:pPr>
            <a:r>
              <a:rPr lang="en-AU" sz="2800" u="sng" dirty="0"/>
              <a:t>MY SQL VERSION5</a:t>
            </a:r>
            <a:endParaRPr lang="en-AU" sz="2800" dirty="0"/>
          </a:p>
          <a:p>
            <a:pPr lvl="1">
              <a:buFont typeface="Wingdings" pitchFamily="2" charset="2"/>
              <a:buChar char="§"/>
            </a:pPr>
            <a:r>
              <a:rPr lang="en-AU" sz="2800" u="sng" dirty="0"/>
              <a:t>POSTGRES VER 9</a:t>
            </a:r>
            <a:endParaRPr lang="en-AU" sz="2800" dirty="0"/>
          </a:p>
          <a:p>
            <a:pPr lvl="1">
              <a:buFont typeface="Wingdings" pitchFamily="2" charset="2"/>
              <a:buChar char="§"/>
            </a:pPr>
            <a:r>
              <a:rPr lang="en-AU" sz="2800" u="sng" dirty="0"/>
              <a:t>ORACLE VERSION9</a:t>
            </a:r>
            <a:endParaRPr lang="en-AU" sz="2800" dirty="0"/>
          </a:p>
          <a:p>
            <a:pPr lvl="1">
              <a:buFont typeface="Wingdings" pitchFamily="2" charset="2"/>
              <a:buChar char="§"/>
            </a:pPr>
            <a:r>
              <a:rPr lang="en-AU" sz="2800" u="sng" dirty="0"/>
              <a:t>SQL SERVER VERSION 2012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3404076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BE096-F99E-DF4B-BA1F-211AD7C0E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>
                <a:solidFill>
                  <a:srgbClr val="EBEBEB"/>
                </a:solidFill>
              </a:rPr>
              <a:t>TOPIC: SQL</a:t>
            </a:r>
            <a:br>
              <a:rPr lang="en-US" sz="3200">
                <a:solidFill>
                  <a:srgbClr val="EBEBEB"/>
                </a:solidFill>
              </a:rPr>
            </a:br>
            <a:r>
              <a:rPr lang="en-US" sz="3200">
                <a:solidFill>
                  <a:srgbClr val="EBEBEB"/>
                </a:solidFill>
              </a:rPr>
              <a:t>PRESENT BY: BADAR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8F526-687C-CE44-9114-145E0F111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3072385"/>
            <a:ext cx="3108057" cy="2947415"/>
          </a:xfrm>
        </p:spPr>
        <p:txBody>
          <a:bodyPr>
            <a:normAutofit/>
          </a:bodyPr>
          <a:lstStyle/>
          <a:p>
            <a:r>
              <a:rPr lang="en-AU" sz="1400" u="sng">
                <a:solidFill>
                  <a:srgbClr val="FFFFFF"/>
                </a:solidFill>
              </a:rPr>
              <a:t>SELLING POINT of SQL</a:t>
            </a:r>
          </a:p>
          <a:p>
            <a:pPr marL="0" indent="0">
              <a:buNone/>
            </a:pPr>
            <a:endParaRPr lang="en-US" sz="1400">
              <a:solidFill>
                <a:srgbClr val="FFFFFF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B8D5988-5460-BB47-96EF-72C3AB0B64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4498025"/>
              </p:ext>
            </p:extLst>
          </p:nvPr>
        </p:nvGraphicFramePr>
        <p:xfrm>
          <a:off x="3751912" y="1463296"/>
          <a:ext cx="8089567" cy="5074920"/>
        </p:xfrm>
        <a:graphic>
          <a:graphicData uri="http://schemas.openxmlformats.org/drawingml/2006/table">
            <a:tbl>
              <a:tblPr firstRow="1" firstCol="1" bandRow="1"/>
              <a:tblGrid>
                <a:gridCol w="2400019">
                  <a:extLst>
                    <a:ext uri="{9D8B030D-6E8A-4147-A177-3AD203B41FA5}">
                      <a16:colId xmlns:a16="http://schemas.microsoft.com/office/drawing/2014/main" val="3987091089"/>
                    </a:ext>
                  </a:extLst>
                </a:gridCol>
                <a:gridCol w="5689548">
                  <a:extLst>
                    <a:ext uri="{9D8B030D-6E8A-4147-A177-3AD203B41FA5}">
                      <a16:colId xmlns:a16="http://schemas.microsoft.com/office/drawing/2014/main" val="1741408529"/>
                    </a:ext>
                  </a:extLst>
                </a:gridCol>
              </a:tblGrid>
              <a:tr h="3032835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65755" algn="ctr"/>
                          <a:tab pos="5731510" algn="r"/>
                        </a:tabLst>
                      </a:pPr>
                      <a:r>
                        <a:rPr lang="en-AU" sz="2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STRENGTH</a:t>
                      </a:r>
                      <a:endParaRPr lang="en-AU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435" marR="90435" marT="1256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7472" indent="-347472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1100"/>
                        <a:buFont typeface="Symbol" panose="05050102010706020507" pitchFamily="18" charset="2"/>
                        <a:buChar char="·"/>
                        <a:tabLst>
                          <a:tab pos="2865755" algn="ctr"/>
                          <a:tab pos="5731510" algn="r"/>
                        </a:tabLst>
                      </a:pPr>
                      <a:r>
                        <a:rPr lang="en-AU" sz="1500" b="0" i="0" u="sng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OPTIMZATION OF RESULT IN DIFFERENT WAYS (INDEX,PARALLEL PROC, STORAGE MANAGEMENT</a:t>
                      </a:r>
                      <a:endParaRPr lang="en-AU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347472" indent="-347472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65755" algn="ctr"/>
                          <a:tab pos="5731510" algn="r"/>
                        </a:tabLst>
                      </a:pPr>
                      <a:r>
                        <a:rPr lang="en-AU" sz="1500" b="0" i="0" u="sng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USES IN COMPANY FOR CRM SYSTEMS</a:t>
                      </a:r>
                      <a:endParaRPr lang="en-AU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347472" indent="-347472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65755" algn="ctr"/>
                          <a:tab pos="5731510" algn="r"/>
                        </a:tabLst>
                      </a:pPr>
                      <a:r>
                        <a:rPr lang="en-AU" sz="15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DRIVE DEEPER RELATIONSHIP WITH CRM </a:t>
                      </a:r>
                      <a:endParaRPr lang="en-AU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347472" indent="-347472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65755" algn="ctr"/>
                          <a:tab pos="5731510" algn="r"/>
                        </a:tabLst>
                      </a:pPr>
                      <a:r>
                        <a:rPr lang="en-AU" sz="15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COMMERCIAL SUPPORT TO DEFINED SLA’S</a:t>
                      </a:r>
                      <a:endParaRPr lang="en-AU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347472" indent="-347472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65755" algn="ctr"/>
                          <a:tab pos="5731510" algn="r"/>
                        </a:tabLst>
                      </a:pPr>
                      <a:r>
                        <a:rPr lang="en-AU" sz="15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ADVANCE FEATURE AGAINST OPEN SOURCE SYSTEMS</a:t>
                      </a:r>
                      <a:endParaRPr lang="en-AU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347472" indent="-347472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65755" algn="ctr"/>
                          <a:tab pos="5731510" algn="r"/>
                        </a:tabLst>
                      </a:pPr>
                      <a:r>
                        <a:rPr lang="en-AU" sz="15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AVAILABILTY OF TOOLS</a:t>
                      </a:r>
                      <a:endParaRPr lang="en-AU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347472" indent="-347472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65755" algn="ctr"/>
                          <a:tab pos="5731510" algn="r"/>
                        </a:tabLst>
                      </a:pPr>
                      <a:r>
                        <a:rPr lang="en-AU" sz="15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FEATURE STABILITY</a:t>
                      </a:r>
                      <a:endParaRPr lang="en-AU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347472" indent="-347472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65755" algn="ctr"/>
                          <a:tab pos="5731510" algn="r"/>
                        </a:tabLst>
                      </a:pPr>
                      <a:r>
                        <a:rPr lang="en-AU" sz="15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BEATING NOSQL (JOINS)</a:t>
                      </a:r>
                      <a:endParaRPr lang="en-AU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65755" algn="ctr"/>
                          <a:tab pos="5731510" algn="r"/>
                        </a:tabLst>
                      </a:pPr>
                      <a:r>
                        <a:rPr lang="en-AU" sz="21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435" marR="90435" marT="1256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6288902"/>
                  </a:ext>
                </a:extLst>
              </a:tr>
              <a:tr h="638191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65755" algn="ctr"/>
                          <a:tab pos="5731510" algn="r"/>
                        </a:tabLst>
                      </a:pPr>
                      <a:r>
                        <a:rPr lang="en-AU" sz="21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WEAKNESS</a:t>
                      </a:r>
                      <a:endParaRPr lang="en-AU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435" marR="90435" marT="1256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7472" indent="-347472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1100"/>
                        <a:buFont typeface="Symbol" panose="05050102010706020507" pitchFamily="18" charset="2"/>
                        <a:buChar char="·"/>
                        <a:tabLst>
                          <a:tab pos="2865755" algn="ctr"/>
                          <a:tab pos="5731510" algn="r"/>
                        </a:tabLst>
                      </a:pPr>
                      <a:r>
                        <a:rPr lang="en-AU" sz="1500" b="0" i="0" u="sng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ONLY IN TABULAR FORMS</a:t>
                      </a:r>
                      <a:endParaRPr lang="en-AU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347472" indent="-347472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65755" algn="ctr"/>
                          <a:tab pos="5731510" algn="r"/>
                        </a:tabLst>
                      </a:pPr>
                      <a:r>
                        <a:rPr lang="en-AU" sz="1500" b="0" i="0" u="sng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SQL TABLES UNORDERED SETS</a:t>
                      </a:r>
                      <a:endParaRPr lang="en-AU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435" marR="90435" marT="1256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7564731"/>
                  </a:ext>
                </a:extLst>
              </a:tr>
              <a:tr h="485179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65755" algn="ctr"/>
                          <a:tab pos="5731510" algn="r"/>
                        </a:tabLst>
                      </a:pPr>
                      <a:r>
                        <a:rPr lang="en-AU" sz="2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OPPORTUNITY</a:t>
                      </a:r>
                      <a:endParaRPr lang="en-AU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435" marR="90435" marT="1256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65755" algn="ctr"/>
                          <a:tab pos="5731510" algn="r"/>
                        </a:tabLst>
                      </a:pPr>
                      <a:r>
                        <a:rPr lang="en-AU" sz="15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      TALKING THROUGH</a:t>
                      </a:r>
                      <a:endParaRPr lang="en-AU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435" marR="90435" marT="1256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4404007"/>
                  </a:ext>
                </a:extLst>
              </a:tr>
              <a:tr h="918715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65755" algn="ctr"/>
                          <a:tab pos="5731510" algn="r"/>
                        </a:tabLst>
                      </a:pPr>
                      <a:r>
                        <a:rPr lang="en-AU" sz="2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THREAT</a:t>
                      </a:r>
                      <a:endParaRPr lang="en-AU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435" marR="90435" marT="1256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7472" indent="-347472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1100"/>
                        <a:buFont typeface="Symbol" panose="05050102010706020507" pitchFamily="18" charset="2"/>
                        <a:buChar char="·"/>
                        <a:tabLst>
                          <a:tab pos="2865755" algn="ctr"/>
                          <a:tab pos="5731510" algn="r"/>
                        </a:tabLst>
                      </a:pPr>
                      <a:r>
                        <a:rPr lang="en-AU" sz="1500" b="0" i="0" u="sng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 </a:t>
                      </a:r>
                      <a:r>
                        <a:rPr lang="en-AU" sz="1500" b="0" i="0" u="sng" strike="noStrike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sql</a:t>
                      </a:r>
                      <a:r>
                        <a:rPr lang="en-AU" sz="1500" b="0" i="0" u="sng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was developed secretly (</a:t>
                      </a:r>
                      <a:r>
                        <a:rPr lang="en-AU" sz="1500" b="0" i="0" u="sng" strike="noStrike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hadoop</a:t>
                      </a:r>
                      <a:r>
                        <a:rPr lang="en-AU" sz="1500" b="0" i="0" u="sng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AU" sz="1500" b="0" i="0" u="sng" strike="noStrike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cassandra</a:t>
                      </a:r>
                      <a:r>
                        <a:rPr lang="en-AU" sz="1500" b="0" i="0" u="sng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AU" sz="1500" b="0" i="0" u="sng" strike="noStrike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mongodb</a:t>
                      </a:r>
                      <a:r>
                        <a:rPr lang="en-AU" sz="1500" b="0" i="0" u="sng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endParaRPr lang="en-AU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347472" indent="-347472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65755" algn="ctr"/>
                          <a:tab pos="5731510" algn="r"/>
                        </a:tabLst>
                      </a:pPr>
                      <a:r>
                        <a:rPr lang="en-AU" sz="1500" b="0" i="0" u="sng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Internet web sourced(1989)</a:t>
                      </a:r>
                      <a:endParaRPr lang="en-AU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435" marR="90435" marT="1256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87239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3170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BE096-F99E-DF4B-BA1F-211AD7C0E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TOPIC: SQL</a:t>
            </a:r>
            <a:br>
              <a:rPr lang="en-US" dirty="0"/>
            </a:br>
            <a:r>
              <a:rPr lang="en-US" dirty="0"/>
              <a:t>PRESENT BY: BADAR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8F526-687C-CE44-9114-145E0F111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238" y="2620537"/>
            <a:ext cx="10572750" cy="3937426"/>
          </a:xfrm>
        </p:spPr>
        <p:txBody>
          <a:bodyPr/>
          <a:lstStyle/>
          <a:p>
            <a:r>
              <a:rPr lang="en-AU" u="sng" dirty="0"/>
              <a:t>SYNTAX/LANGUAGE STATEMENT</a:t>
            </a:r>
          </a:p>
          <a:p>
            <a:pPr marL="400050" lvl="1" indent="0">
              <a:buNone/>
            </a:pPr>
            <a:r>
              <a:rPr lang="en-AU" dirty="0"/>
              <a:t>USES STATEMENT TO MAKE ROWS OR COLUMN</a:t>
            </a:r>
          </a:p>
          <a:p>
            <a:pPr marL="0" indent="0">
              <a:buNone/>
            </a:pPr>
            <a:endParaRPr lang="en-AU" dirty="0"/>
          </a:p>
          <a:p>
            <a:pPr>
              <a:buFont typeface="Wingdings" pitchFamily="2" charset="2"/>
              <a:buChar char="Ø"/>
            </a:pPr>
            <a:r>
              <a:rPr lang="en-AU" u="sng" dirty="0"/>
              <a:t>SQL INTERFACES</a:t>
            </a:r>
            <a:endParaRPr lang="en-AU" dirty="0"/>
          </a:p>
          <a:p>
            <a:pPr marL="685800" lvl="1">
              <a:buFont typeface="Wingdings" pitchFamily="2" charset="2"/>
              <a:buChar char="§"/>
            </a:pPr>
            <a:r>
              <a:rPr lang="en-AU" dirty="0"/>
              <a:t>AMAZON RDS, GOOGLE,CLOUD SQL,AZURE DB FOR POSTGRESQL, MY SQL SQLITE</a:t>
            </a:r>
          </a:p>
          <a:p>
            <a:pPr marL="685800" lvl="1">
              <a:buFont typeface="Wingdings" pitchFamily="2" charset="2"/>
              <a:buChar char="§"/>
            </a:pPr>
            <a:r>
              <a:rPr lang="en-AU" dirty="0"/>
              <a:t>SQL INTERFACES WITH HADOOP, SPARK, KAFKA</a:t>
            </a:r>
          </a:p>
          <a:p>
            <a:pPr marL="400050" lvl="1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23609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QL=&gt;NoSQL"/>
          <p:cNvSpPr txBox="1">
            <a:spLocks noGrp="1"/>
          </p:cNvSpPr>
          <p:nvPr>
            <p:ph type="title"/>
          </p:nvPr>
        </p:nvSpPr>
        <p:spPr>
          <a:xfrm>
            <a:off x="1154952" y="1447799"/>
            <a:ext cx="4499268" cy="1419921"/>
          </a:xfrm>
          <a:prstGeom prst="rect">
            <a:avLst/>
          </a:prstGeom>
        </p:spPr>
        <p:txBody>
          <a:bodyPr/>
          <a:lstStyle>
            <a:lvl1pPr>
              <a:defRPr sz="4300"/>
            </a:lvl1pPr>
          </a:lstStyle>
          <a:p>
            <a:r>
              <a:t>SQL=&gt;NoSQL</a:t>
            </a:r>
          </a:p>
        </p:txBody>
      </p:sp>
      <p:sp>
        <p:nvSpPr>
          <p:cNvPr id="263" name="LESS IS MORE…"/>
          <p:cNvSpPr txBox="1">
            <a:spLocks noGrp="1"/>
          </p:cNvSpPr>
          <p:nvPr>
            <p:ph type="body" sz="half" idx="1"/>
          </p:nvPr>
        </p:nvSpPr>
        <p:spPr>
          <a:xfrm>
            <a:off x="3498001" y="1789034"/>
            <a:ext cx="5195998" cy="4572001"/>
          </a:xfrm>
          <a:prstGeom prst="rect">
            <a:avLst/>
          </a:prstGeom>
        </p:spPr>
        <p:txBody>
          <a:bodyPr/>
          <a:lstStyle/>
          <a:p>
            <a:pPr marL="342900" indent="-342900">
              <a:defRPr sz="2700"/>
            </a:pPr>
            <a:r>
              <a:t>LESS IS MORE </a:t>
            </a:r>
          </a:p>
          <a:p>
            <a:pPr marL="342900" indent="-342900">
              <a:defRPr sz="2700"/>
            </a:pPr>
            <a:r>
              <a:t>NoSQL=NON-SQL</a:t>
            </a:r>
          </a:p>
          <a:p>
            <a:pPr marL="342900" indent="-342900">
              <a:defRPr sz="2700"/>
            </a:pPr>
            <a:r>
              <a:t>=Not only SQL</a:t>
            </a:r>
          </a:p>
          <a:p>
            <a:pPr marL="342900" indent="-342900">
              <a:defRPr sz="2700"/>
            </a:pPr>
            <a:r>
              <a:t>1960s</a:t>
            </a:r>
          </a:p>
        </p:txBody>
      </p:sp>
    </p:spTree>
    <p:extLst>
      <p:ext uri="{BB962C8B-B14F-4D97-AF65-F5344CB8AC3E}">
        <p14:creationId xmlns:p14="http://schemas.microsoft.com/office/powerpoint/2010/main" val="120403606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itle 1"/>
          <p:cNvSpPr txBox="1">
            <a:spLocks noGrp="1"/>
          </p:cNvSpPr>
          <p:nvPr>
            <p:ph type="title"/>
          </p:nvPr>
        </p:nvSpPr>
        <p:spPr>
          <a:xfrm>
            <a:off x="646111" y="452717"/>
            <a:ext cx="9404723" cy="1400532"/>
          </a:xfrm>
          <a:prstGeom prst="rect">
            <a:avLst/>
          </a:prstGeom>
        </p:spPr>
        <p:txBody>
          <a:bodyPr/>
          <a:lstStyle/>
          <a:p>
            <a:r>
              <a:t>TOPIC: SQL</a:t>
            </a:r>
            <a:br/>
            <a:r>
              <a:t>PRESENT BY: FRANK</a:t>
            </a:r>
          </a:p>
        </p:txBody>
      </p:sp>
      <p:sp>
        <p:nvSpPr>
          <p:cNvPr id="266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757237" y="2052917"/>
            <a:ext cx="10572751" cy="4505046"/>
          </a:xfrm>
          <a:prstGeom prst="rect">
            <a:avLst/>
          </a:prstGeom>
        </p:spPr>
        <p:txBody>
          <a:bodyPr/>
          <a:lstStyle/>
          <a:p>
            <a:r>
              <a:t>SQL vs NoSQL &lt;=&gt; Structured Data vs UnStructured Data</a:t>
            </a:r>
          </a:p>
        </p:txBody>
      </p:sp>
      <p:pic>
        <p:nvPicPr>
          <p:cNvPr id="267" name="1*iIjTK0x4CoP6fH1xEcQESw.png" descr="1*iIjTK0x4CoP6fH1xEcQES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295" y="2500262"/>
            <a:ext cx="6858001" cy="38608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4000998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1886</TotalTime>
  <Words>571</Words>
  <Application>Microsoft Macintosh PowerPoint</Application>
  <PresentationFormat>Widescreen</PresentationFormat>
  <Paragraphs>133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Century Gothic</vt:lpstr>
      <vt:lpstr>Symbol</vt:lpstr>
      <vt:lpstr>Wingdings</vt:lpstr>
      <vt:lpstr>Wingdings 3</vt:lpstr>
      <vt:lpstr>Ion</vt:lpstr>
      <vt:lpstr>DATA TOOLS LEARNED</vt:lpstr>
      <vt:lpstr>INTRODUCTION</vt:lpstr>
      <vt:lpstr>TOPIC: SQL PRESENT BY: BADAR</vt:lpstr>
      <vt:lpstr>TOPIC: SQL PRESENT BY: BADAR</vt:lpstr>
      <vt:lpstr>TOPIC: SQL PRESENT BY: BADAR</vt:lpstr>
      <vt:lpstr>TOPIC: SQL PRESENT BY: BADAR</vt:lpstr>
      <vt:lpstr>TOPIC: SQL PRESENT BY: BADAR</vt:lpstr>
      <vt:lpstr>SQL=&gt;NoSQL</vt:lpstr>
      <vt:lpstr>TOPIC: SQL PRESENT BY: FRANK</vt:lpstr>
      <vt:lpstr>TOPIC: NOSQL PRESENT BY: FRANK</vt:lpstr>
      <vt:lpstr>TOPIC: BIG DATA PRESENT BY: FRANK</vt:lpstr>
      <vt:lpstr>TWITTER : CONTINGENT PROPERTIES OF DATA</vt:lpstr>
      <vt:lpstr>GEAR IN THE TOOLBOX</vt:lpstr>
      <vt:lpstr>Development on Data Processing</vt:lpstr>
      <vt:lpstr>WHEN TO CHOOSE WHOM-A STORAGE PERSPECTIVE</vt:lpstr>
      <vt:lpstr>DATA SCIENTIST PHILOSOPY</vt:lpstr>
      <vt:lpstr>TOPIC: BIG DATA PRESENT BY: WEINA</vt:lpstr>
      <vt:lpstr>TOPIC: BIG DATA PRESENT BY: WEINA</vt:lpstr>
      <vt:lpstr>TOPIC: BIG DATA PRESENT BY: WEINA</vt:lpstr>
      <vt:lpstr>TOPIC: BIG DATA PRESENT BY: WEINA</vt:lpstr>
      <vt:lpstr>TOPIC: BIG DATA PRESENT BY: WEINA</vt:lpstr>
      <vt:lpstr>CONCLUSION</vt:lpstr>
      <vt:lpstr>DISCLAIMER: DSIA-SYD-FT-201907-BFW-GROUP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PYTHON/SQL/DB</dc:title>
  <dc:creator>Weina Zhu</dc:creator>
  <cp:lastModifiedBy>Weina Zhu</cp:lastModifiedBy>
  <cp:revision>32</cp:revision>
  <dcterms:created xsi:type="dcterms:W3CDTF">2019-07-10T22:12:16Z</dcterms:created>
  <dcterms:modified xsi:type="dcterms:W3CDTF">2019-07-12T05:38:49Z</dcterms:modified>
</cp:coreProperties>
</file>