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6.svg" ContentType="image/sv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68" y="52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054144" y="770021"/>
            <a:ext cx="6083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캡스톤 디자인 최종발표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7AAC7-717C-4EC3-8091-76A88FC69698}"/>
              </a:ext>
            </a:extLst>
          </p:cNvPr>
          <p:cNvSpPr txBox="1"/>
          <p:nvPr/>
        </p:nvSpPr>
        <p:spPr>
          <a:xfrm flipH="1">
            <a:off x="9717209" y="5004846"/>
            <a:ext cx="2326006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22271013</a:t>
            </a:r>
            <a:r>
              <a:rPr lang="ko-KR" altLang="en-US" sz="1600" b="1" dirty="0"/>
              <a:t>이경민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22271003</a:t>
            </a:r>
            <a:r>
              <a:rPr lang="ko-KR" altLang="en-US" sz="1600" b="1" dirty="0"/>
              <a:t>김효군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22271007 </a:t>
            </a:r>
            <a:r>
              <a:rPr lang="ko-KR" altLang="en-US" sz="1600" b="1" dirty="0"/>
              <a:t>박진규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22271019</a:t>
            </a:r>
            <a:r>
              <a:rPr lang="ko-KR" altLang="en-US" sz="1600" b="1" dirty="0"/>
              <a:t> 황호현</a:t>
            </a: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76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Azure Anomaly Detector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5FF07F-83E1-4E95-9C75-365CEB8D165D}"/>
              </a:ext>
            </a:extLst>
          </p:cNvPr>
          <p:cNvSpPr txBox="1">
            <a:spLocks/>
          </p:cNvSpPr>
          <p:nvPr/>
        </p:nvSpPr>
        <p:spPr>
          <a:xfrm>
            <a:off x="523854" y="4216165"/>
            <a:ext cx="11353800" cy="22014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데이터를 수집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이동평균을 적용해서 데이터의 변동성을 줄임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만들어진 데이터를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 생성</a:t>
            </a:r>
            <a:endParaRPr lang="en-US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069F3D-6708-7AA9-7689-9DDB3EA75BF4}"/>
              </a:ext>
            </a:extLst>
          </p:cNvPr>
          <p:cNvGrpSpPr/>
          <p:nvPr/>
        </p:nvGrpSpPr>
        <p:grpSpPr>
          <a:xfrm>
            <a:off x="2244180" y="1225604"/>
            <a:ext cx="7703639" cy="2862238"/>
            <a:chOff x="4193386" y="3075809"/>
            <a:chExt cx="7703639" cy="2862238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78F5FEE9-5A88-61E4-2BC4-EB6E31F72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9489" y="3075809"/>
              <a:ext cx="3797536" cy="2862238"/>
            </a:xfrm>
            <a:prstGeom prst="rect">
              <a:avLst/>
            </a:prstGeom>
          </p:spPr>
        </p:pic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14FE4EB8-6046-6CB5-564D-153FA62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386" y="3148707"/>
              <a:ext cx="3797536" cy="278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8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시각화</a:t>
            </a:r>
            <a:r>
              <a:rPr lang="en-US" altLang="ko-KR" sz="3600" dirty="0">
                <a:solidFill>
                  <a:schemeClr val="accent2"/>
                </a:solidFill>
              </a:rPr>
              <a:t>/</a:t>
            </a:r>
            <a:r>
              <a:rPr lang="ko-KR" altLang="en-US" sz="3600" dirty="0">
                <a:solidFill>
                  <a:schemeClr val="accent2"/>
                </a:solidFill>
              </a:rPr>
              <a:t>웹 페이지 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79CA6C-1130-4DEB-8C8B-A0FD843FF415}"/>
              </a:ext>
            </a:extLst>
          </p:cNvPr>
          <p:cNvGrpSpPr/>
          <p:nvPr/>
        </p:nvGrpSpPr>
        <p:grpSpPr>
          <a:xfrm>
            <a:off x="660300" y="1580213"/>
            <a:ext cx="11130370" cy="3357537"/>
            <a:chOff x="44283" y="874902"/>
            <a:chExt cx="12192635" cy="3400485"/>
          </a:xfrm>
        </p:grpSpPr>
        <p:pic>
          <p:nvPicPr>
            <p:cNvPr id="16" name="그림 4" descr="C:/Users/User/AppData/Roaming/PolarisOffice/ETemp/18548_12656192/fImage20907646500.png">
              <a:extLst>
                <a:ext uri="{FF2B5EF4-FFF2-40B4-BE49-F238E27FC236}">
                  <a16:creationId xmlns:a16="http://schemas.microsoft.com/office/drawing/2014/main" id="{7BD6FD1B-6B7E-4953-A2C6-4CAED12A16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98" y="1283929"/>
              <a:ext cx="4644602" cy="1881742"/>
            </a:xfrm>
            <a:prstGeom prst="rect">
              <a:avLst/>
            </a:prstGeom>
            <a:noFill/>
          </p:spPr>
        </p:pic>
        <p:pic>
          <p:nvPicPr>
            <p:cNvPr id="17" name="그림 5" descr="C:/Users/User/AppData/Roaming/PolarisOffice/ETemp/18548_12656192/fImage4382659169.png">
              <a:extLst>
                <a:ext uri="{FF2B5EF4-FFF2-40B4-BE49-F238E27FC236}">
                  <a16:creationId xmlns:a16="http://schemas.microsoft.com/office/drawing/2014/main" id="{2BCD8488-9606-4CFE-BB80-4734F3A9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3" y="4030912"/>
              <a:ext cx="12192635" cy="244475"/>
            </a:xfrm>
            <a:prstGeom prst="rect">
              <a:avLst/>
            </a:pr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F5152EF-F5E7-49B3-A4C9-2536FB577846}"/>
                </a:ext>
              </a:extLst>
            </p:cNvPr>
            <p:cNvCxnSpPr/>
            <p:nvPr/>
          </p:nvCxnSpPr>
          <p:spPr>
            <a:xfrm>
              <a:off x="2535343" y="3332040"/>
              <a:ext cx="0" cy="60191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텍스트 상자 7">
              <a:extLst>
                <a:ext uri="{FF2B5EF4-FFF2-40B4-BE49-F238E27FC236}">
                  <a16:creationId xmlns:a16="http://schemas.microsoft.com/office/drawing/2014/main" id="{F2DD64B3-A4AF-48EB-9BD4-C1B68086801A}"/>
                </a:ext>
              </a:extLst>
            </p:cNvPr>
            <p:cNvSpPr txBox="1">
              <a:spLocks/>
            </p:cNvSpPr>
            <p:nvPr/>
          </p:nvSpPr>
          <p:spPr>
            <a:xfrm>
              <a:off x="232198" y="874902"/>
              <a:ext cx="2303145" cy="41461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1400" dirty="0">
                  <a:latin typeface="맑은 고딕" charset="0"/>
                  <a:ea typeface="맑은 고딕" charset="0"/>
                </a:rPr>
                <a:t>Django REST Server</a:t>
              </a:r>
              <a:endParaRPr lang="ko-KR" altLang="en-US" sz="14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8">
              <a:extLst>
                <a:ext uri="{FF2B5EF4-FFF2-40B4-BE49-F238E27FC236}">
                  <a16:creationId xmlns:a16="http://schemas.microsoft.com/office/drawing/2014/main" id="{43C0FAE4-B130-4EF5-9434-BDCAB84C8E38}"/>
                </a:ext>
              </a:extLst>
            </p:cNvPr>
            <p:cNvSpPr txBox="1">
              <a:spLocks/>
            </p:cNvSpPr>
            <p:nvPr/>
          </p:nvSpPr>
          <p:spPr>
            <a:xfrm>
              <a:off x="232198" y="3563747"/>
              <a:ext cx="2123440" cy="41461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hangingPunct="1"/>
              <a:r>
                <a:rPr sz="1400" dirty="0">
                  <a:latin typeface="맑은 고딕" charset="0"/>
                  <a:ea typeface="맑은 고딕" charset="0"/>
                </a:rPr>
                <a:t>Spring REST Client</a:t>
              </a:r>
              <a:endParaRPr lang="ko-KR" altLang="en-US" sz="14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EFB77B7-56AC-43EB-8752-9F58F6BF7763}"/>
              </a:ext>
            </a:extLst>
          </p:cNvPr>
          <p:cNvSpPr txBox="1"/>
          <p:nvPr/>
        </p:nvSpPr>
        <p:spPr>
          <a:xfrm>
            <a:off x="660300" y="5498791"/>
            <a:ext cx="747553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Django REST Server -&gt; Spring REST Client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로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csv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파일을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url</a:t>
            </a:r>
            <a:r>
              <a:rPr lang="ko-KR" altLang="en-US" dirty="0">
                <a:latin typeface="맑은 고딕" charset="0"/>
                <a:ea typeface="맑은 고딕" charset="0"/>
              </a:rPr>
              <a:t>로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289733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시각화</a:t>
            </a:r>
            <a:r>
              <a:rPr lang="en-US" altLang="ko-KR" sz="3600" dirty="0">
                <a:solidFill>
                  <a:schemeClr val="accent2"/>
                </a:solidFill>
              </a:rPr>
              <a:t>/</a:t>
            </a:r>
            <a:r>
              <a:rPr lang="ko-KR" altLang="en-US" sz="3600" dirty="0">
                <a:solidFill>
                  <a:schemeClr val="accent2"/>
                </a:solidFill>
              </a:rPr>
              <a:t>웹 페이지 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D52696-3BD5-433D-9006-E104414CA410}"/>
              </a:ext>
            </a:extLst>
          </p:cNvPr>
          <p:cNvGrpSpPr/>
          <p:nvPr/>
        </p:nvGrpSpPr>
        <p:grpSpPr>
          <a:xfrm>
            <a:off x="887287" y="3041474"/>
            <a:ext cx="9765552" cy="2250070"/>
            <a:chOff x="523854" y="1247105"/>
            <a:chExt cx="11572690" cy="303793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CA6B9AE-F666-4CFC-B3FB-273E714C1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54" y="1247105"/>
              <a:ext cx="4086647" cy="2541805"/>
            </a:xfrm>
            <a:prstGeom prst="rect">
              <a:avLst/>
            </a:prstGeom>
          </p:spPr>
        </p:pic>
        <p:pic>
          <p:nvPicPr>
            <p:cNvPr id="18" name="그림 17" descr="C:/Users/User/AppData/Roaming/PolarisOffice/ETemp/18548_12656192/fImage380805941.png">
              <a:extLst>
                <a:ext uri="{FF2B5EF4-FFF2-40B4-BE49-F238E27FC236}">
                  <a16:creationId xmlns:a16="http://schemas.microsoft.com/office/drawing/2014/main" id="{1F65EB7C-BCFE-487B-8674-8804E2580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33" y="1397818"/>
              <a:ext cx="6318911" cy="2394150"/>
            </a:xfrm>
            <a:prstGeom prst="rect">
              <a:avLst/>
            </a:prstGeom>
            <a:noFill/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CDFB1CB-045D-4F20-A315-31C59972C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6261" y="2594894"/>
              <a:ext cx="801372" cy="392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7FB86-5B72-4740-AF68-F9E6402F9638}"/>
                </a:ext>
              </a:extLst>
            </p:cNvPr>
            <p:cNvSpPr txBox="1"/>
            <p:nvPr/>
          </p:nvSpPr>
          <p:spPr>
            <a:xfrm>
              <a:off x="1948257" y="3915707"/>
              <a:ext cx="249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.csv</a:t>
              </a:r>
              <a:r>
                <a:rPr lang="ko-KR" altLang="en-US" dirty="0"/>
                <a:t>파일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1C8231-763F-4752-8A7D-0F7A97C74783}"/>
                </a:ext>
              </a:extLst>
            </p:cNvPr>
            <p:cNvSpPr txBox="1"/>
            <p:nvPr/>
          </p:nvSpPr>
          <p:spPr>
            <a:xfrm>
              <a:off x="8534400" y="3915707"/>
              <a:ext cx="2497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시각화</a:t>
              </a:r>
              <a:endParaRPr lang="en-US" dirty="0"/>
            </a:p>
          </p:txBody>
        </p:sp>
      </p:grpSp>
      <p:sp>
        <p:nvSpPr>
          <p:cNvPr id="27" name="텍스트 상자 14">
            <a:extLst>
              <a:ext uri="{FF2B5EF4-FFF2-40B4-BE49-F238E27FC236}">
                <a16:creationId xmlns:a16="http://schemas.microsoft.com/office/drawing/2014/main" id="{D16503AD-BB7E-4791-8F81-8BC517B5D993}"/>
              </a:ext>
            </a:extLst>
          </p:cNvPr>
          <p:cNvSpPr txBox="1">
            <a:spLocks/>
          </p:cNvSpPr>
          <p:nvPr/>
        </p:nvSpPr>
        <p:spPr>
          <a:xfrm>
            <a:off x="887287" y="5649680"/>
            <a:ext cx="7640087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charset="0"/>
                <a:ea typeface="맑은 고딕" charset="0"/>
              </a:rPr>
              <a:t>Spring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에서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csv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파일을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plotly.js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를 사용해 실시간 그래프</a:t>
            </a:r>
            <a:r>
              <a:rPr lang="ko-KR" altLang="en-US" dirty="0">
                <a:latin typeface="맑은 고딕" charset="0"/>
                <a:ea typeface="맑은 고딕" charset="0"/>
              </a:rPr>
              <a:t> 형태로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출력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36" name="그림 3" descr="C:/Users/User/AppData/Roaming/PolarisOffice/ETemp/18548_12656192/fImage2869628467.png">
            <a:extLst>
              <a:ext uri="{FF2B5EF4-FFF2-40B4-BE49-F238E27FC236}">
                <a16:creationId xmlns:a16="http://schemas.microsoft.com/office/drawing/2014/main" id="{A22291B7-AC5A-4DCF-9CFF-ED400D76C2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7" y="1490879"/>
            <a:ext cx="4400716" cy="824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7162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 시각화</a:t>
            </a:r>
            <a:r>
              <a:rPr lang="en-US" altLang="ko-KR" sz="3600" dirty="0">
                <a:solidFill>
                  <a:schemeClr val="accent2"/>
                </a:solidFill>
              </a:rPr>
              <a:t>/</a:t>
            </a:r>
            <a:r>
              <a:rPr lang="ko-KR" altLang="en-US" sz="3600" dirty="0">
                <a:solidFill>
                  <a:schemeClr val="accent2"/>
                </a:solidFill>
              </a:rPr>
              <a:t>웹 페이지 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14">
            <a:extLst>
              <a:ext uri="{FF2B5EF4-FFF2-40B4-BE49-F238E27FC236}">
                <a16:creationId xmlns:a16="http://schemas.microsoft.com/office/drawing/2014/main" id="{D16503AD-BB7E-4791-8F81-8BC517B5D993}"/>
              </a:ext>
            </a:extLst>
          </p:cNvPr>
          <p:cNvSpPr txBox="1">
            <a:spLocks/>
          </p:cNvSpPr>
          <p:nvPr/>
        </p:nvSpPr>
        <p:spPr>
          <a:xfrm>
            <a:off x="887287" y="6062637"/>
            <a:ext cx="9363618" cy="4555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맑은 고딕" charset="0"/>
                <a:ea typeface="맑은 고딕" charset="0"/>
              </a:rPr>
              <a:t>모터의 이상을 감지하고 표시해주는 실시간 그래프를 </a:t>
            </a:r>
            <a:r>
              <a:rPr lang="ko-KR" altLang="en-US" dirty="0">
                <a:latin typeface="맑은 고딕" charset="0"/>
                <a:ea typeface="맑은 고딕" charset="0"/>
              </a:rPr>
              <a:t>웹페이지를 통해 출력 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E90383-B5C0-BB8A-518C-6B651643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3" y="1222724"/>
            <a:ext cx="8886624" cy="47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057712-E135-BA05-D646-1585B6B090E0}"/>
              </a:ext>
            </a:extLst>
          </p:cNvPr>
          <p:cNvGrpSpPr/>
          <p:nvPr/>
        </p:nvGrpSpPr>
        <p:grpSpPr>
          <a:xfrm>
            <a:off x="802105" y="2376159"/>
            <a:ext cx="6878856" cy="3645725"/>
            <a:chOff x="802105" y="1984469"/>
            <a:chExt cx="6878856" cy="364572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748C335-F1F7-4CC2-B38D-93AB9F2985A2}"/>
                </a:ext>
              </a:extLst>
            </p:cNvPr>
            <p:cNvGrpSpPr/>
            <p:nvPr/>
          </p:nvGrpSpPr>
          <p:grpSpPr>
            <a:xfrm>
              <a:off x="802105" y="1984469"/>
              <a:ext cx="3105566" cy="523220"/>
              <a:chOff x="802105" y="2134906"/>
              <a:chExt cx="3105566" cy="5232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E9E67C-6263-4256-9F68-9B9A9852E74C}"/>
                  </a:ext>
                </a:extLst>
              </p:cNvPr>
              <p:cNvSpPr txBox="1"/>
              <p:nvPr/>
            </p:nvSpPr>
            <p:spPr>
              <a:xfrm>
                <a:off x="802105" y="2134906"/>
                <a:ext cx="6848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>
                    <a:solidFill>
                      <a:schemeClr val="bg1"/>
                    </a:solidFill>
                    <a:latin typeface="+mj-lt"/>
                  </a:rPr>
                  <a:t>01</a:t>
                </a:r>
                <a:endParaRPr lang="ko-KR" altLang="en-US" sz="28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1A3D00-9373-4B0F-ADE9-2AF322B5B58E}"/>
                  </a:ext>
                </a:extLst>
              </p:cNvPr>
              <p:cNvSpPr txBox="1"/>
              <p:nvPr/>
            </p:nvSpPr>
            <p:spPr>
              <a:xfrm>
                <a:off x="1611850" y="2134906"/>
                <a:ext cx="2295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bg1"/>
                    </a:solidFill>
                  </a:rPr>
                  <a:t>주제 </a:t>
                </a:r>
                <a:r>
                  <a:rPr lang="en-US" altLang="ko-KR" sz="2800" spc="-300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2800" spc="-300" dirty="0">
                    <a:solidFill>
                      <a:schemeClr val="bg1"/>
                    </a:solidFill>
                  </a:rPr>
                  <a:t>역할 소개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170C8F1-8653-4C7C-AC3A-E023FAFF0B0D}"/>
                </a:ext>
              </a:extLst>
            </p:cNvPr>
            <p:cNvGrpSpPr/>
            <p:nvPr/>
          </p:nvGrpSpPr>
          <p:grpSpPr>
            <a:xfrm>
              <a:off x="802105" y="2957984"/>
              <a:ext cx="2406657" cy="523220"/>
              <a:chOff x="802105" y="2134906"/>
              <a:chExt cx="2406657" cy="5232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9A89C-BF50-42A9-930D-549ED66528F1}"/>
                  </a:ext>
                </a:extLst>
              </p:cNvPr>
              <p:cNvSpPr txBox="1"/>
              <p:nvPr/>
            </p:nvSpPr>
            <p:spPr>
              <a:xfrm>
                <a:off x="802105" y="2134906"/>
                <a:ext cx="7537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pc="300" dirty="0">
                    <a:solidFill>
                      <a:schemeClr val="bg1"/>
                    </a:solidFill>
                    <a:latin typeface="+mj-lt"/>
                  </a:rPr>
                  <a:t>02</a:t>
                </a:r>
                <a:endParaRPr lang="ko-KR" altLang="en-US" sz="28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B1BBAB-1DD4-40C2-81B9-827FAE86FEC9}"/>
                  </a:ext>
                </a:extLst>
              </p:cNvPr>
              <p:cNvSpPr txBox="1"/>
              <p:nvPr/>
            </p:nvSpPr>
            <p:spPr>
              <a:xfrm>
                <a:off x="1611850" y="2134906"/>
                <a:ext cx="15969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bg1"/>
                    </a:solidFill>
                  </a:rPr>
                  <a:t>진행  결과 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7B72A62-1C7E-4319-9BFE-D4FE1D89755E}"/>
                </a:ext>
              </a:extLst>
            </p:cNvPr>
            <p:cNvGrpSpPr/>
            <p:nvPr/>
          </p:nvGrpSpPr>
          <p:grpSpPr>
            <a:xfrm>
              <a:off x="1322440" y="3481204"/>
              <a:ext cx="6358521" cy="2148990"/>
              <a:chOff x="1476443" y="4087061"/>
              <a:chExt cx="7014638" cy="203647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F8ED875-AF13-4398-860C-A1C18ACC0797}"/>
                  </a:ext>
                </a:extLst>
              </p:cNvPr>
              <p:cNvGrpSpPr/>
              <p:nvPr/>
            </p:nvGrpSpPr>
            <p:grpSpPr>
              <a:xfrm>
                <a:off x="1476443" y="4087061"/>
                <a:ext cx="3829098" cy="523220"/>
                <a:chOff x="802105" y="2134906"/>
                <a:chExt cx="3829098" cy="523220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53FF2B-9E3E-403C-AF23-A4DF3356181F}"/>
                    </a:ext>
                  </a:extLst>
                </p:cNvPr>
                <p:cNvSpPr txBox="1"/>
                <p:nvPr/>
              </p:nvSpPr>
              <p:spPr>
                <a:xfrm>
                  <a:off x="802105" y="2134906"/>
                  <a:ext cx="1847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2800" spc="3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D18643D-2CA8-42FC-B4C2-75A234DF9592}"/>
                    </a:ext>
                  </a:extLst>
                </p:cNvPr>
                <p:cNvSpPr txBox="1"/>
                <p:nvPr/>
              </p:nvSpPr>
              <p:spPr>
                <a:xfrm>
                  <a:off x="1703862" y="2175248"/>
                  <a:ext cx="2927341" cy="379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Wingdings" panose="05000000000000000000" pitchFamily="2" charset="2"/>
                    <a:buChar char="ü"/>
                  </a:pPr>
                  <a:r>
                    <a:rPr lang="ko-KR" altLang="en-US" sz="2000" spc="-300" dirty="0">
                      <a:solidFill>
                        <a:schemeClr val="bg1"/>
                      </a:solidFill>
                    </a:rPr>
                    <a:t>개발  핵심  요약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9DD1A4-B7D7-4907-BF9E-2FC8D3E69776}"/>
                  </a:ext>
                </a:extLst>
              </p:cNvPr>
              <p:cNvSpPr txBox="1"/>
              <p:nvPr/>
            </p:nvSpPr>
            <p:spPr>
              <a:xfrm>
                <a:off x="2388665" y="4776141"/>
                <a:ext cx="6102416" cy="67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kumimoji="0" lang="ko-KR" altLang="en-US" sz="2000" b="0" i="0" u="none" strike="noStrike" kern="1200" cap="none" spc="-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마켓 산스 TTF Light"/>
                    <a:cs typeface="+mn-cs"/>
                  </a:rPr>
                  <a:t>     </a:t>
                </a:r>
                <a:r>
                  <a:rPr lang="en-US" altLang="ko-KR" sz="2000" spc="-300" dirty="0">
                    <a:solidFill>
                      <a:schemeClr val="bg1"/>
                    </a:solidFill>
                  </a:rPr>
                  <a:t>Azure     Anomaly     Detector</a:t>
                </a: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605313-597D-43F8-8B5E-D4E70E1FDF4F}"/>
                  </a:ext>
                </a:extLst>
              </p:cNvPr>
              <p:cNvSpPr txBox="1"/>
              <p:nvPr/>
            </p:nvSpPr>
            <p:spPr>
              <a:xfrm>
                <a:off x="2388665" y="5452710"/>
                <a:ext cx="6102416" cy="67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  <a:defRPr/>
                </a:pPr>
                <a:r>
                  <a:rPr kumimoji="0" lang="ko-KR" altLang="en-US" sz="2000" b="0" i="0" u="none" strike="noStrike" kern="1200" cap="none" spc="-3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마켓 산스 TTF Light"/>
                    <a:cs typeface="+mn-cs"/>
                  </a:rPr>
                  <a:t>     </a:t>
                </a:r>
                <a:r>
                  <a:rPr lang="ko-KR" altLang="en-US" sz="2000" spc="-300" dirty="0">
                    <a:solidFill>
                      <a:schemeClr val="bg1"/>
                    </a:solidFill>
                  </a:rPr>
                  <a:t>데이터 시각화 </a:t>
                </a:r>
                <a:r>
                  <a:rPr lang="en-US" altLang="ko-KR" sz="2000" spc="-300" dirty="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2000" spc="-300" dirty="0">
                    <a:solidFill>
                      <a:schemeClr val="bg1"/>
                    </a:solidFill>
                  </a:rPr>
                  <a:t>웹페이지 구현</a:t>
                </a:r>
                <a:endParaRPr lang="en-US" altLang="ko-KR" sz="2000" spc="-300" dirty="0">
                  <a:solidFill>
                    <a:schemeClr val="bg1"/>
                  </a:solidFill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ko-KR" altLang="en-US" sz="20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243571" y="2579222"/>
            <a:ext cx="3268845" cy="1631216"/>
            <a:chOff x="4243571" y="2117558"/>
            <a:chExt cx="3268845" cy="16312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5955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243571" y="3040888"/>
              <a:ext cx="3268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주제 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/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역할소개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주제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4383BC-90DA-4DA0-8F8B-72AB5C32AE17}"/>
              </a:ext>
            </a:extLst>
          </p:cNvPr>
          <p:cNvSpPr txBox="1"/>
          <p:nvPr/>
        </p:nvSpPr>
        <p:spPr>
          <a:xfrm>
            <a:off x="717347" y="1593116"/>
            <a:ext cx="1090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모터의 진동 변화를 감지하여 학습된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데이터와의 비교를 통해 모터의 이상을 감지하는 프로젝트 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6BC7EC-A55C-4EE0-B2B3-2BDC1CFF0618}"/>
              </a:ext>
            </a:extLst>
          </p:cNvPr>
          <p:cNvGrpSpPr/>
          <p:nvPr/>
        </p:nvGrpSpPr>
        <p:grpSpPr>
          <a:xfrm>
            <a:off x="717347" y="2516446"/>
            <a:ext cx="9817745" cy="4201407"/>
            <a:chOff x="717347" y="1514084"/>
            <a:chExt cx="9817745" cy="4201407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B8B8A24C-3D4B-4BF2-8FBC-E8433F39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347" y="2190749"/>
              <a:ext cx="5477639" cy="352474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FF8405-8C45-44BE-8CF8-978C3C5B5FA4}"/>
                </a:ext>
              </a:extLst>
            </p:cNvPr>
            <p:cNvSpPr txBox="1"/>
            <p:nvPr/>
          </p:nvSpPr>
          <p:spPr>
            <a:xfrm>
              <a:off x="1136650" y="1514084"/>
              <a:ext cx="9398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예시</a:t>
              </a:r>
              <a:r>
                <a:rPr lang="en-US" altLang="ko-KR" dirty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540A8B2-E50D-471F-9CA9-5736FA1D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84254"/>
              </p:ext>
            </p:extLst>
          </p:nvPr>
        </p:nvGraphicFramePr>
        <p:xfrm>
          <a:off x="1061629" y="1508872"/>
          <a:ext cx="10656236" cy="397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59">
                  <a:extLst>
                    <a:ext uri="{9D8B030D-6E8A-4147-A177-3AD203B41FA5}">
                      <a16:colId xmlns:a16="http://schemas.microsoft.com/office/drawing/2014/main" val="1446955849"/>
                    </a:ext>
                  </a:extLst>
                </a:gridCol>
                <a:gridCol w="2664059">
                  <a:extLst>
                    <a:ext uri="{9D8B030D-6E8A-4147-A177-3AD203B41FA5}">
                      <a16:colId xmlns:a16="http://schemas.microsoft.com/office/drawing/2014/main" val="1619339855"/>
                    </a:ext>
                  </a:extLst>
                </a:gridCol>
                <a:gridCol w="2664059">
                  <a:extLst>
                    <a:ext uri="{9D8B030D-6E8A-4147-A177-3AD203B41FA5}">
                      <a16:colId xmlns:a16="http://schemas.microsoft.com/office/drawing/2014/main" val="3415323202"/>
                    </a:ext>
                  </a:extLst>
                </a:gridCol>
                <a:gridCol w="2664059">
                  <a:extLst>
                    <a:ext uri="{9D8B030D-6E8A-4147-A177-3AD203B41FA5}">
                      <a16:colId xmlns:a16="http://schemas.microsoft.com/office/drawing/2014/main" val="1481606915"/>
                    </a:ext>
                  </a:extLst>
                </a:gridCol>
              </a:tblGrid>
              <a:tr h="1325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11711"/>
                  </a:ext>
                </a:extLst>
              </a:tr>
              <a:tr h="1325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44836"/>
                  </a:ext>
                </a:extLst>
              </a:tr>
              <a:tr h="13258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601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역할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>
            <a:extLst>
              <a:ext uri="{FF2B5EF4-FFF2-40B4-BE49-F238E27FC236}">
                <a16:creationId xmlns:a16="http://schemas.microsoft.com/office/drawing/2014/main" id="{2DF10191-14A4-4A3A-8DF0-D3606C24B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0514" y="1639634"/>
            <a:ext cx="1028700" cy="10287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5C6249D-D091-4D31-A21E-E1AE4D2E8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115" y="1635799"/>
            <a:ext cx="1028700" cy="102870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A14B494-E37D-4099-804B-E9941462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099" y="1639634"/>
            <a:ext cx="1028700" cy="10287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A781BE7E-F431-4358-B072-3071FE0C5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0700" y="1635799"/>
            <a:ext cx="1028700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686DE-785B-4486-AFA6-CE67FD4AAA79}"/>
              </a:ext>
            </a:extLst>
          </p:cNvPr>
          <p:cNvSpPr txBox="1"/>
          <p:nvPr/>
        </p:nvSpPr>
        <p:spPr>
          <a:xfrm>
            <a:off x="1940514" y="33071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이경민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469D3-0C13-45F2-AEFE-05D47D4AB6A7}"/>
              </a:ext>
            </a:extLst>
          </p:cNvPr>
          <p:cNvSpPr txBox="1"/>
          <p:nvPr/>
        </p:nvSpPr>
        <p:spPr>
          <a:xfrm>
            <a:off x="4610099" y="331296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김효군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EA40A-CDE1-4FE6-8267-0CC2427FBE50}"/>
              </a:ext>
            </a:extLst>
          </p:cNvPr>
          <p:cNvSpPr txBox="1"/>
          <p:nvPr/>
        </p:nvSpPr>
        <p:spPr>
          <a:xfrm>
            <a:off x="7279684" y="33071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박진규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7AE2B-C782-4DB4-841A-7847B81D2F18}"/>
              </a:ext>
            </a:extLst>
          </p:cNvPr>
          <p:cNvSpPr txBox="1"/>
          <p:nvPr/>
        </p:nvSpPr>
        <p:spPr>
          <a:xfrm>
            <a:off x="9910700" y="324433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황호현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5C89A-5988-4096-A71E-9D22A39C4AC4}"/>
              </a:ext>
            </a:extLst>
          </p:cNvPr>
          <p:cNvSpPr txBox="1"/>
          <p:nvPr/>
        </p:nvSpPr>
        <p:spPr>
          <a:xfrm>
            <a:off x="4229098" y="4510753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하드웨어 구성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8A330-9C37-41EC-BD40-4B0932803307}"/>
              </a:ext>
            </a:extLst>
          </p:cNvPr>
          <p:cNvSpPr txBox="1"/>
          <p:nvPr/>
        </p:nvSpPr>
        <p:spPr>
          <a:xfrm>
            <a:off x="1471314" y="4510753"/>
            <a:ext cx="245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effectLst/>
                <a:latin typeface="Apple SD Gothic Neo"/>
              </a:rPr>
              <a:t>백 엔드</a:t>
            </a:r>
            <a:r>
              <a:rPr lang="en-US" altLang="ko-KR" i="0" dirty="0">
                <a:effectLst/>
                <a:latin typeface="Apple SD Gothic Neo"/>
              </a:rPr>
              <a:t>(Back-End)</a:t>
            </a:r>
          </a:p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하드웨어 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F6C77-1D07-40EB-B954-3D08262F6A29}"/>
              </a:ext>
            </a:extLst>
          </p:cNvPr>
          <p:cNvSpPr txBox="1"/>
          <p:nvPr/>
        </p:nvSpPr>
        <p:spPr>
          <a:xfrm>
            <a:off x="6626815" y="4510753"/>
            <a:ext cx="2388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데이터 수집</a:t>
            </a:r>
            <a:r>
              <a:rPr lang="en-US" altLang="ko-KR" dirty="0"/>
              <a:t>/</a:t>
            </a:r>
            <a:r>
              <a:rPr lang="ko-KR" altLang="en-US" dirty="0"/>
              <a:t>처리</a:t>
            </a:r>
            <a:endParaRPr lang="en-US" altLang="ko-KR" dirty="0"/>
          </a:p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하드웨어 구성</a:t>
            </a:r>
          </a:p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88F05E-BE6A-4599-8F05-FFA61ECBF50F}"/>
              </a:ext>
            </a:extLst>
          </p:cNvPr>
          <p:cNvSpPr txBox="1"/>
          <p:nvPr/>
        </p:nvSpPr>
        <p:spPr>
          <a:xfrm>
            <a:off x="9062299" y="4510753"/>
            <a:ext cx="283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프론트 엔드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(Front-end)</a:t>
            </a:r>
          </a:p>
          <a:p>
            <a:r>
              <a:rPr lang="en-US" altLang="ko-KR" dirty="0">
                <a:latin typeface="Apple SD Gothic Neo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하드웨어 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2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798209" y="2579222"/>
            <a:ext cx="2728632" cy="1699555"/>
            <a:chOff x="4798209" y="2117558"/>
            <a:chExt cx="2728632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5016217" y="3109227"/>
              <a:ext cx="21595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진행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개발 핵심 요약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93C96D5-AD5E-58B6-071F-FC87B0EE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168" y="1424880"/>
            <a:ext cx="1798025" cy="1631304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C58C8013-3C2A-BF5C-F99E-2FF8CDBD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3" y="5065641"/>
            <a:ext cx="1976281" cy="6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DE344D-082E-0565-3AEC-E8F625D6C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77" y="3650579"/>
            <a:ext cx="730380" cy="6728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D0654C-2C62-A80A-4B60-AFEC8D38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9901" y="3804103"/>
            <a:ext cx="756435" cy="5535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E8E67917-29B9-7A0B-C1AD-DE4E315C885A}"/>
              </a:ext>
            </a:extLst>
          </p:cNvPr>
          <p:cNvGrpSpPr/>
          <p:nvPr/>
        </p:nvGrpSpPr>
        <p:grpSpPr>
          <a:xfrm>
            <a:off x="9852265" y="3510969"/>
            <a:ext cx="2064836" cy="1061943"/>
            <a:chOff x="9094688" y="4571960"/>
            <a:chExt cx="2064836" cy="106194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16AF2DD-3D43-0675-6B2D-8AA10C107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0569" y="4571960"/>
              <a:ext cx="1058955" cy="106194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4B7427-090A-4EF9-9E19-A3F073EB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94688" y="4571960"/>
              <a:ext cx="1058957" cy="1022246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2846EF5-F7BE-460B-97F5-267466704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486" y="3566860"/>
            <a:ext cx="1237456" cy="9811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6819B8-559F-46E5-5A2A-221DAE976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2760" y="5352220"/>
            <a:ext cx="2244122" cy="1359116"/>
          </a:xfrm>
          <a:prstGeom prst="rect">
            <a:avLst/>
          </a:prstGeom>
        </p:spPr>
      </p:pic>
      <p:cxnSp>
        <p:nvCxnSpPr>
          <p:cNvPr id="28" name="Straight Arrow Connector 15">
            <a:extLst>
              <a:ext uri="{FF2B5EF4-FFF2-40B4-BE49-F238E27FC236}">
                <a16:creationId xmlns:a16="http://schemas.microsoft.com/office/drawing/2014/main" id="{529B6B57-EDD0-989C-D44F-FB8A49D15AE7}"/>
              </a:ext>
            </a:extLst>
          </p:cNvPr>
          <p:cNvCxnSpPr>
            <a:cxnSpLocks/>
          </p:cNvCxnSpPr>
          <p:nvPr/>
        </p:nvCxnSpPr>
        <p:spPr>
          <a:xfrm>
            <a:off x="3111413" y="2313079"/>
            <a:ext cx="1576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7F2214A-B1E9-8CC1-C1B6-B673BAB0B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5664" y="1557919"/>
            <a:ext cx="1807904" cy="15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1E70C-CEE5-4E4C-0F20-B43C82076A60}"/>
              </a:ext>
            </a:extLst>
          </p:cNvPr>
          <p:cNvSpPr txBox="1"/>
          <p:nvPr/>
        </p:nvSpPr>
        <p:spPr>
          <a:xfrm>
            <a:off x="3126265" y="1860474"/>
            <a:ext cx="176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제어</a:t>
            </a:r>
            <a:r>
              <a:rPr lang="en-US" altLang="ko-KR" dirty="0"/>
              <a:t>(</a:t>
            </a:r>
            <a:r>
              <a:rPr lang="ko-KR" altLang="en-US" dirty="0"/>
              <a:t>소켓통신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EC386C-02BC-2FEF-F899-A333194398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8616" y="2378036"/>
            <a:ext cx="945683" cy="641960"/>
          </a:xfrm>
          <a:prstGeom prst="rect">
            <a:avLst/>
          </a:prstGeom>
        </p:spPr>
      </p:pic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0DD99436-035F-870C-8812-7CCAAD8DCB61}"/>
              </a:ext>
            </a:extLst>
          </p:cNvPr>
          <p:cNvCxnSpPr>
            <a:cxnSpLocks/>
          </p:cNvCxnSpPr>
          <p:nvPr/>
        </p:nvCxnSpPr>
        <p:spPr>
          <a:xfrm flipH="1" flipV="1">
            <a:off x="1952711" y="3244010"/>
            <a:ext cx="5397" cy="1487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D17192-47AE-EDF3-932E-DB0ED1E50B0A}"/>
              </a:ext>
            </a:extLst>
          </p:cNvPr>
          <p:cNvCxnSpPr>
            <a:cxnSpLocks/>
          </p:cNvCxnSpPr>
          <p:nvPr/>
        </p:nvCxnSpPr>
        <p:spPr>
          <a:xfrm>
            <a:off x="3439388" y="5618662"/>
            <a:ext cx="2162838" cy="734673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5">
            <a:extLst>
              <a:ext uri="{FF2B5EF4-FFF2-40B4-BE49-F238E27FC236}">
                <a16:creationId xmlns:a16="http://schemas.microsoft.com/office/drawing/2014/main" id="{A2B42FBE-BE0C-661D-DFC9-3141D3625FDD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3672022" y="2802781"/>
            <a:ext cx="2212757" cy="27195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DB13F65-7749-3C6E-DA8E-3D1EEC44909D}"/>
              </a:ext>
            </a:extLst>
          </p:cNvPr>
          <p:cNvSpPr txBox="1"/>
          <p:nvPr/>
        </p:nvSpPr>
        <p:spPr>
          <a:xfrm>
            <a:off x="7124806" y="4816373"/>
            <a:ext cx="26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컨베이어벨트 제어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BB351678-B621-DC1C-0031-7910B60242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7941" y="3647226"/>
            <a:ext cx="879773" cy="87977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5E37267-A1AE-B912-4593-2B72478566BE}"/>
              </a:ext>
            </a:extLst>
          </p:cNvPr>
          <p:cNvSpPr txBox="1"/>
          <p:nvPr/>
        </p:nvSpPr>
        <p:spPr>
          <a:xfrm>
            <a:off x="4489156" y="3799287"/>
            <a:ext cx="147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데이터전송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소켓통신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6C5E9E6-4139-1277-30F9-47B772871E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9772" y="5891481"/>
            <a:ext cx="834527" cy="64633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9990D22-B677-7618-2799-3C9AFAE143A4}"/>
              </a:ext>
            </a:extLst>
          </p:cNvPr>
          <p:cNvSpPr txBox="1"/>
          <p:nvPr/>
        </p:nvSpPr>
        <p:spPr>
          <a:xfrm>
            <a:off x="4100569" y="5662446"/>
            <a:ext cx="176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이상감지</a:t>
            </a:r>
            <a:endParaRPr lang="en-US" altLang="ko-K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EBA1C9-8627-3369-6410-3B107D995CA8}"/>
              </a:ext>
            </a:extLst>
          </p:cNvPr>
          <p:cNvSpPr txBox="1"/>
          <p:nvPr/>
        </p:nvSpPr>
        <p:spPr>
          <a:xfrm>
            <a:off x="411768" y="3802354"/>
            <a:ext cx="17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CSV</a:t>
            </a:r>
            <a:r>
              <a:rPr lang="ko-KR" altLang="en-US" dirty="0"/>
              <a:t>파일로 </a:t>
            </a:r>
            <a:endParaRPr lang="en-US" altLang="ko-KR" dirty="0"/>
          </a:p>
          <a:p>
            <a:pPr algn="ctr"/>
            <a:r>
              <a:rPr lang="ko-KR" altLang="en-US" dirty="0"/>
              <a:t> 전송</a:t>
            </a:r>
            <a:endParaRPr lang="en-US" altLang="ko-KR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51C4A1-714C-4DC7-4EB0-CCC2133EA16A}"/>
              </a:ext>
            </a:extLst>
          </p:cNvPr>
          <p:cNvSpPr txBox="1"/>
          <p:nvPr/>
        </p:nvSpPr>
        <p:spPr>
          <a:xfrm>
            <a:off x="10090106" y="4781289"/>
            <a:ext cx="176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진동감지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029505C-7EA4-EA9B-E87D-102EC5029046}"/>
              </a:ext>
            </a:extLst>
          </p:cNvPr>
          <p:cNvCxnSpPr>
            <a:cxnSpLocks/>
          </p:cNvCxnSpPr>
          <p:nvPr/>
        </p:nvCxnSpPr>
        <p:spPr>
          <a:xfrm>
            <a:off x="7037193" y="2313079"/>
            <a:ext cx="39356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5DEFD8B-8064-D488-FFFA-1B3704F38B50}"/>
              </a:ext>
            </a:extLst>
          </p:cNvPr>
          <p:cNvCxnSpPr>
            <a:cxnSpLocks/>
          </p:cNvCxnSpPr>
          <p:nvPr/>
        </p:nvCxnSpPr>
        <p:spPr>
          <a:xfrm>
            <a:off x="10945643" y="2323523"/>
            <a:ext cx="0" cy="9204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A342F93-519C-FE0B-217A-7E252F7CB329}"/>
              </a:ext>
            </a:extLst>
          </p:cNvPr>
          <p:cNvCxnSpPr>
            <a:cxnSpLocks/>
          </p:cNvCxnSpPr>
          <p:nvPr/>
        </p:nvCxnSpPr>
        <p:spPr>
          <a:xfrm>
            <a:off x="8437355" y="2313079"/>
            <a:ext cx="0" cy="9854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9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76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Azure Anomaly Detector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65FF07F-83E1-4E95-9C75-365CEB8D165D}"/>
              </a:ext>
            </a:extLst>
          </p:cNvPr>
          <p:cNvSpPr txBox="1">
            <a:spLocks/>
          </p:cNvSpPr>
          <p:nvPr/>
        </p:nvSpPr>
        <p:spPr>
          <a:xfrm>
            <a:off x="523854" y="4216165"/>
            <a:ext cx="11353800" cy="22014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Time Series </a:t>
            </a:r>
            <a:r>
              <a:rPr lang="ko-KR" altLang="en-US" sz="2000" dirty="0"/>
              <a:t>데이터에서 이상감지를 하는 </a:t>
            </a:r>
            <a:r>
              <a:rPr lang="en-US" altLang="ko-KR" sz="2000" dirty="0"/>
              <a:t>Azure </a:t>
            </a:r>
            <a:r>
              <a:rPr lang="ko-KR" altLang="en-US" sz="2000" dirty="0"/>
              <a:t>클라우드 서비스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머신 러닝을 따로 할 필요 없이 전송된 데이터에 </a:t>
            </a:r>
            <a:r>
              <a:rPr lang="ko-KR" altLang="en-US" sz="2000" dirty="0">
                <a:solidFill>
                  <a:srgbClr val="FF0000"/>
                </a:solidFill>
              </a:rPr>
              <a:t>가장 적절한 모델을 자동으로 채택</a:t>
            </a:r>
            <a:r>
              <a:rPr lang="ko-KR" altLang="en-US" sz="2000" dirty="0"/>
              <a:t>하여 동작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이상감지 밴드</a:t>
            </a:r>
            <a:r>
              <a:rPr lang="en-US" altLang="ko-KR" sz="2000" dirty="0"/>
              <a:t>, </a:t>
            </a:r>
            <a:r>
              <a:rPr lang="ko-KR" altLang="en-US" sz="2000" dirty="0"/>
              <a:t>예상 값</a:t>
            </a:r>
            <a:r>
              <a:rPr lang="en-US" altLang="ko-KR" sz="2000" dirty="0"/>
              <a:t>, </a:t>
            </a:r>
            <a:r>
              <a:rPr lang="ko-KR" altLang="en-US" sz="2000" dirty="0"/>
              <a:t>이상감지 지점을 제공</a:t>
            </a:r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67111C-F5C2-E2C5-5280-FFACB521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87" y="1226847"/>
            <a:ext cx="3885795" cy="25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76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Azure Anomaly Detector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E888F67-4B3D-CF30-ED89-4CFA5FC7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7" y="1349243"/>
            <a:ext cx="10398493" cy="51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업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와이드스크린</ep:PresentationFormat>
  <ep:Paragraphs>75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2020-07-12T23:40:59.000</dcterms:created>
  <dc:creator>Yu Saebyeol</dc:creator>
  <cp:lastModifiedBy>Leekm</cp:lastModifiedBy>
  <dcterms:modified xsi:type="dcterms:W3CDTF">2022-06-20T14:20:20.284</dcterms:modified>
  <cp:revision>37</cp:revision>
  <dc:title>PowerPoint 프레젠테이션</dc:title>
  <cp:version>1000.0000.01</cp:version>
</cp:coreProperties>
</file>