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Roboto Slab"/>
      <p:regular r:id="rId36"/>
      <p:bold r:id="rId37"/>
    </p:embeddedFont>
    <p:embeddedFont>
      <p:font typeface="Raleway"/>
      <p:regular r:id="rId38"/>
      <p:bold r:id="rId39"/>
      <p:italic r:id="rId40"/>
      <p:boldItalic r:id="rId41"/>
    </p:embeddedFont>
    <p:embeddedFont>
      <p:font typeface="Overlock"/>
      <p:regular r:id="rId42"/>
      <p:bold r:id="rId43"/>
      <p:italic r:id="rId44"/>
      <p:boldItalic r:id="rId45"/>
    </p:embeddedFont>
    <p:embeddedFont>
      <p:font typeface="Roboto"/>
      <p:regular r:id="rId46"/>
      <p:bold r:id="rId47"/>
      <p:italic r:id="rId48"/>
      <p:boldItalic r:id="rId49"/>
    </p:embeddedFont>
    <p:embeddedFont>
      <p:font typeface="Caveat"/>
      <p:regular r:id="rId50"/>
      <p:bold r:id="rId51"/>
    </p:embeddedFont>
    <p:embeddedFont>
      <p:font typeface="Lato"/>
      <p:regular r:id="rId52"/>
      <p:bold r:id="rId53"/>
      <p:italic r:id="rId54"/>
      <p:boldItalic r:id="rId55"/>
    </p:embeddedFont>
    <p:embeddedFont>
      <p:font typeface="Overlock Black"/>
      <p:bold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0B23426-FECE-4AEC-B4A5-2407534D746A}">
  <a:tblStyle styleId="{20B23426-FECE-4AEC-B4A5-2407534D746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42" Type="http://schemas.openxmlformats.org/officeDocument/2006/relationships/font" Target="fonts/Overlock-regular.fntdata"/><Relationship Id="rId41" Type="http://schemas.openxmlformats.org/officeDocument/2006/relationships/font" Target="fonts/Raleway-boldItalic.fntdata"/><Relationship Id="rId44" Type="http://schemas.openxmlformats.org/officeDocument/2006/relationships/font" Target="fonts/Overlock-italic.fntdata"/><Relationship Id="rId43" Type="http://schemas.openxmlformats.org/officeDocument/2006/relationships/font" Target="fonts/Overlock-bold.fntdata"/><Relationship Id="rId46" Type="http://schemas.openxmlformats.org/officeDocument/2006/relationships/font" Target="fonts/Roboto-regular.fntdata"/><Relationship Id="rId45" Type="http://schemas.openxmlformats.org/officeDocument/2006/relationships/font" Target="fonts/Overlo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font" Target="fonts/RobotoSlab-bold.fntdata"/><Relationship Id="rId36" Type="http://schemas.openxmlformats.org/officeDocument/2006/relationships/font" Target="fonts/RobotoSlab-regular.fntdata"/><Relationship Id="rId39" Type="http://schemas.openxmlformats.org/officeDocument/2006/relationships/font" Target="fonts/Raleway-bold.fntdata"/><Relationship Id="rId38" Type="http://schemas.openxmlformats.org/officeDocument/2006/relationships/font" Target="fonts/Raleway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Caveat-bold.fntdata"/><Relationship Id="rId50" Type="http://schemas.openxmlformats.org/officeDocument/2006/relationships/font" Target="fonts/Caveat-regular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4.xml"/><Relationship Id="rId55" Type="http://schemas.openxmlformats.org/officeDocument/2006/relationships/font" Target="fonts/Lato-boldItalic.fntdata"/><Relationship Id="rId10" Type="http://schemas.openxmlformats.org/officeDocument/2006/relationships/slide" Target="slides/slide3.xml"/><Relationship Id="rId54" Type="http://schemas.openxmlformats.org/officeDocument/2006/relationships/font" Target="fonts/Lato-italic.fntdata"/><Relationship Id="rId13" Type="http://schemas.openxmlformats.org/officeDocument/2006/relationships/slide" Target="slides/slide6.xml"/><Relationship Id="rId57" Type="http://schemas.openxmlformats.org/officeDocument/2006/relationships/font" Target="fonts/OverlockBlack-boldItalic.fntdata"/><Relationship Id="rId12" Type="http://schemas.openxmlformats.org/officeDocument/2006/relationships/slide" Target="slides/slide5.xml"/><Relationship Id="rId56" Type="http://schemas.openxmlformats.org/officeDocument/2006/relationships/font" Target="fonts/OverlockBlack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How much to pay for whom?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Cost Function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3" name="Google Shape;93;p15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94" name="Google Shape;94;p1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16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lin ang="5400012" scaled="0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400"/>
              <a:t>Classical Machine Learning:</a:t>
            </a:r>
            <a:endParaRPr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400"/>
              <a:t>Linear Regression</a:t>
            </a:r>
            <a:endParaRPr sz="3400"/>
          </a:p>
        </p:txBody>
      </p:sp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Ramesh 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Why Use Regression Analysis?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Regression Analysis estimates the relationship between two or more variables. Let’s understand this with an easy example: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Say, you want to estimate growth in sales of a company based on current economic conditions.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You have the recent company data which indicates that the growth in sales is around two and a half times the growth in the economy.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Using this insight, we can predict future sales of the company based on current &amp; past information.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Regression Analysis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729450" y="2078875"/>
            <a:ext cx="39219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There are various kinds of regression techniques available to make predictions.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These techniques are mostly driven by three metrics.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7" name="Google Shape;207;p35"/>
          <p:cNvSpPr/>
          <p:nvPr/>
        </p:nvSpPr>
        <p:spPr>
          <a:xfrm>
            <a:off x="4733000" y="1301791"/>
            <a:ext cx="3795600" cy="3795600"/>
          </a:xfrm>
          <a:prstGeom prst="blockArc">
            <a:avLst>
              <a:gd fmla="val 9000000" name="adj1"/>
              <a:gd fmla="val 16200000" name="adj2"/>
              <a:gd fmla="val 4635" name="adj3"/>
            </a:avLst>
          </a:prstGeom>
          <a:gradFill>
            <a:gsLst>
              <a:gs pos="0">
                <a:srgbClr val="AAB1B7"/>
              </a:gs>
              <a:gs pos="84000">
                <a:srgbClr val="7A858E"/>
              </a:gs>
              <a:gs pos="100000">
                <a:srgbClr val="7A858E"/>
              </a:gs>
            </a:gsLst>
            <a:lin ang="5400012" scaled="0"/>
          </a:gradFill>
          <a:ln>
            <a:noFill/>
          </a:ln>
          <a:effectLst>
            <a:outerShdw blurRad="38100" rotWithShape="0" dir="5400000" dist="2540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5"/>
          <p:cNvSpPr/>
          <p:nvPr/>
        </p:nvSpPr>
        <p:spPr>
          <a:xfrm>
            <a:off x="4733000" y="1301791"/>
            <a:ext cx="3795600" cy="3795600"/>
          </a:xfrm>
          <a:prstGeom prst="blockArc">
            <a:avLst>
              <a:gd fmla="val 1800000" name="adj1"/>
              <a:gd fmla="val 9000000" name="adj2"/>
              <a:gd fmla="val 4635" name="adj3"/>
            </a:avLst>
          </a:prstGeom>
          <a:gradFill>
            <a:gsLst>
              <a:gs pos="0">
                <a:srgbClr val="BF495D"/>
              </a:gs>
              <a:gs pos="84000">
                <a:srgbClr val="93273C"/>
              </a:gs>
              <a:gs pos="100000">
                <a:srgbClr val="93273C"/>
              </a:gs>
            </a:gsLst>
            <a:lin ang="5400012" scaled="0"/>
          </a:gradFill>
          <a:ln>
            <a:noFill/>
          </a:ln>
          <a:effectLst>
            <a:outerShdw blurRad="38100" rotWithShape="0" dir="5400000" dist="2540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5"/>
          <p:cNvSpPr/>
          <p:nvPr/>
        </p:nvSpPr>
        <p:spPr>
          <a:xfrm>
            <a:off x="4733000" y="1301791"/>
            <a:ext cx="3795600" cy="3795600"/>
          </a:xfrm>
          <a:prstGeom prst="blockArc">
            <a:avLst>
              <a:gd fmla="val 16200000" name="adj1"/>
              <a:gd fmla="val 1800000" name="adj2"/>
              <a:gd fmla="val 4635" name="adj3"/>
            </a:avLst>
          </a:prstGeom>
          <a:gradFill>
            <a:gsLst>
              <a:gs pos="0">
                <a:srgbClr val="A14372"/>
              </a:gs>
              <a:gs pos="84000">
                <a:srgbClr val="782551"/>
              </a:gs>
              <a:gs pos="100000">
                <a:srgbClr val="782551"/>
              </a:gs>
            </a:gsLst>
            <a:lin ang="5400012" scaled="0"/>
          </a:gradFill>
          <a:ln>
            <a:noFill/>
          </a:ln>
          <a:effectLst>
            <a:outerShdw blurRad="38100" rotWithShape="0" dir="5400000" dist="2540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5"/>
          <p:cNvSpPr/>
          <p:nvPr/>
        </p:nvSpPr>
        <p:spPr>
          <a:xfrm>
            <a:off x="5758121" y="2326912"/>
            <a:ext cx="1745400" cy="1745400"/>
          </a:xfrm>
          <a:prstGeom prst="ellipse">
            <a:avLst/>
          </a:prstGeom>
          <a:gradFill>
            <a:gsLst>
              <a:gs pos="0">
                <a:srgbClr val="5D3146"/>
              </a:gs>
              <a:gs pos="84000">
                <a:srgbClr val="400E29"/>
              </a:gs>
              <a:gs pos="100000">
                <a:srgbClr val="400E29"/>
              </a:gs>
            </a:gsLst>
            <a:lin ang="5400012" scaled="0"/>
          </a:gradFill>
          <a:ln>
            <a:noFill/>
          </a:ln>
          <a:effectLst>
            <a:outerShdw blurRad="38100" rotWithShape="0" dir="5400000" dist="2540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5"/>
          <p:cNvSpPr txBox="1"/>
          <p:nvPr/>
        </p:nvSpPr>
        <p:spPr>
          <a:xfrm>
            <a:off x="6013722" y="2582513"/>
            <a:ext cx="12342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Regression</a:t>
            </a:r>
            <a:endParaRPr b="0" i="0" sz="2000" u="none" cap="none" strike="noStrike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12" name="Google Shape;212;p35"/>
          <p:cNvSpPr/>
          <p:nvPr/>
        </p:nvSpPr>
        <p:spPr>
          <a:xfrm>
            <a:off x="5825789" y="485580"/>
            <a:ext cx="1610100" cy="1720500"/>
          </a:xfrm>
          <a:prstGeom prst="ellipse">
            <a:avLst/>
          </a:prstGeom>
          <a:gradFill>
            <a:gsLst>
              <a:gs pos="0">
                <a:srgbClr val="A14372"/>
              </a:gs>
              <a:gs pos="84000">
                <a:srgbClr val="782551"/>
              </a:gs>
              <a:gs pos="100000">
                <a:srgbClr val="782551"/>
              </a:gs>
            </a:gsLst>
            <a:lin ang="5400012" scaled="0"/>
          </a:gradFill>
          <a:ln>
            <a:noFill/>
          </a:ln>
          <a:effectLst>
            <a:outerShdw blurRad="38100" rotWithShape="0" dir="5400000" dist="2540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5"/>
          <p:cNvSpPr txBox="1"/>
          <p:nvPr/>
        </p:nvSpPr>
        <p:spPr>
          <a:xfrm>
            <a:off x="6061570" y="737525"/>
            <a:ext cx="11385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No. of Independent Variables</a:t>
            </a:r>
            <a:endParaRPr b="0" i="0" sz="1500" u="none" cap="none" strike="noStrike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14" name="Google Shape;214;p35"/>
          <p:cNvSpPr/>
          <p:nvPr/>
        </p:nvSpPr>
        <p:spPr>
          <a:xfrm>
            <a:off x="7431239" y="3266300"/>
            <a:ext cx="1610100" cy="1720500"/>
          </a:xfrm>
          <a:prstGeom prst="ellipse">
            <a:avLst/>
          </a:prstGeom>
          <a:gradFill>
            <a:gsLst>
              <a:gs pos="0">
                <a:srgbClr val="BF495D"/>
              </a:gs>
              <a:gs pos="84000">
                <a:srgbClr val="93273C"/>
              </a:gs>
              <a:gs pos="100000">
                <a:srgbClr val="93273C"/>
              </a:gs>
            </a:gsLst>
            <a:lin ang="5400012" scaled="0"/>
          </a:gradFill>
          <a:ln>
            <a:noFill/>
          </a:ln>
          <a:effectLst>
            <a:outerShdw blurRad="38100" rotWithShape="0" dir="5400000" dist="2540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5"/>
          <p:cNvSpPr txBox="1"/>
          <p:nvPr/>
        </p:nvSpPr>
        <p:spPr>
          <a:xfrm>
            <a:off x="7667020" y="3518245"/>
            <a:ext cx="11385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Type of Dependent Variables</a:t>
            </a:r>
            <a:endParaRPr b="0" i="0" sz="1500" u="none" cap="none" strike="noStrike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16" name="Google Shape;216;p35"/>
          <p:cNvSpPr/>
          <p:nvPr/>
        </p:nvSpPr>
        <p:spPr>
          <a:xfrm>
            <a:off x="4220339" y="3266300"/>
            <a:ext cx="1610100" cy="1720500"/>
          </a:xfrm>
          <a:prstGeom prst="ellipse">
            <a:avLst/>
          </a:prstGeom>
          <a:gradFill>
            <a:gsLst>
              <a:gs pos="0">
                <a:srgbClr val="AAB1B7"/>
              </a:gs>
              <a:gs pos="84000">
                <a:srgbClr val="7A858E"/>
              </a:gs>
              <a:gs pos="100000">
                <a:srgbClr val="7A858E"/>
              </a:gs>
            </a:gsLst>
            <a:lin ang="5400012" scaled="0"/>
          </a:gradFill>
          <a:ln>
            <a:noFill/>
          </a:ln>
          <a:effectLst>
            <a:outerShdw blurRad="38100" rotWithShape="0" dir="5400000" dist="2540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5"/>
          <p:cNvSpPr txBox="1"/>
          <p:nvPr/>
        </p:nvSpPr>
        <p:spPr>
          <a:xfrm>
            <a:off x="4456120" y="3518245"/>
            <a:ext cx="11385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Shape of the Regression Line</a:t>
            </a:r>
            <a:endParaRPr b="0" i="0" sz="1500" u="none" cap="none" strike="noStrike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A linear regression refers to a regression model that is completely made up of linear variables.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cxnSp>
        <p:nvCxnSpPr>
          <p:cNvPr id="224" name="Google Shape;224;p36"/>
          <p:cNvCxnSpPr>
            <a:stCxn id="225" idx="2"/>
            <a:endCxn id="226" idx="0"/>
          </p:cNvCxnSpPr>
          <p:nvPr/>
        </p:nvCxnSpPr>
        <p:spPr>
          <a:xfrm flipH="1" rot="-5400000">
            <a:off x="5393277" y="2645235"/>
            <a:ext cx="744900" cy="19782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551561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27" name="Google Shape;227;p36"/>
          <p:cNvCxnSpPr>
            <a:stCxn id="228" idx="0"/>
            <a:endCxn id="225" idx="2"/>
          </p:cNvCxnSpPr>
          <p:nvPr/>
        </p:nvCxnSpPr>
        <p:spPr>
          <a:xfrm rot="-5400000">
            <a:off x="3415155" y="2645326"/>
            <a:ext cx="744900" cy="19782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55156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25" name="Google Shape;225;p36"/>
          <p:cNvSpPr txBox="1"/>
          <p:nvPr/>
        </p:nvSpPr>
        <p:spPr>
          <a:xfrm>
            <a:off x="3917277" y="2503785"/>
            <a:ext cx="17187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Linear Regression</a:t>
            </a:r>
            <a:endParaRPr b="0" i="0" sz="1000" u="none" cap="none" strike="noStrike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1939155" y="4006876"/>
            <a:ext cx="17187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Simple Linear Regression</a:t>
            </a:r>
            <a:endParaRPr b="0" i="0" sz="1000" u="none" cap="none" strike="noStrike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6"/>
          <p:cNvSpPr txBox="1"/>
          <p:nvPr/>
        </p:nvSpPr>
        <p:spPr>
          <a:xfrm>
            <a:off x="5895400" y="4006876"/>
            <a:ext cx="17187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Multi-variate Linear Regression</a:t>
            </a:r>
            <a:endParaRPr b="0" i="0" sz="1000" u="none" cap="none" strike="noStrike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Single Variable Linear Regression is a technique used to model the relationship between a </a:t>
            </a:r>
            <a:r>
              <a:rPr lang="en" u="sng">
                <a:latin typeface="Overlock"/>
                <a:ea typeface="Overlock"/>
                <a:cs typeface="Overlock"/>
                <a:sym typeface="Overlock"/>
              </a:rPr>
              <a:t>single input independent variable (feature variable)</a:t>
            </a:r>
            <a:r>
              <a:rPr lang="en">
                <a:latin typeface="Overlock"/>
                <a:ea typeface="Overlock"/>
                <a:cs typeface="Overlock"/>
                <a:sym typeface="Overlock"/>
              </a:rPr>
              <a:t> and an </a:t>
            </a:r>
            <a:r>
              <a:rPr lang="en" u="sng">
                <a:latin typeface="Overlock"/>
                <a:ea typeface="Overlock"/>
                <a:cs typeface="Overlock"/>
                <a:sym typeface="Overlock"/>
              </a:rPr>
              <a:t>output dependent variable</a:t>
            </a:r>
            <a:r>
              <a:rPr lang="en">
                <a:latin typeface="Overlock"/>
                <a:ea typeface="Overlock"/>
                <a:cs typeface="Overlock"/>
                <a:sym typeface="Overlock"/>
              </a:rPr>
              <a:t> using a linear model i.e., a line.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900">
                <a:latin typeface="Overlock"/>
                <a:ea typeface="Overlock"/>
                <a:cs typeface="Overlock"/>
                <a:sym typeface="Overlock"/>
              </a:rPr>
              <a:t>𝑦 = 𝑚𝑥 + 𝑐	</a:t>
            </a:r>
            <a:r>
              <a:rPr lang="en" sz="1500">
                <a:latin typeface="Overlock"/>
                <a:ea typeface="Overlock"/>
                <a:cs typeface="Overlock"/>
                <a:sym typeface="Overlock"/>
              </a:rPr>
              <a:t>		</a:t>
            </a:r>
            <a:r>
              <a:rPr lang="en" sz="1200">
                <a:latin typeface="Overlock"/>
                <a:ea typeface="Overlock"/>
                <a:cs typeface="Overlock"/>
                <a:sym typeface="Overlock"/>
              </a:rPr>
              <a:t>where, </a:t>
            </a:r>
            <a:r>
              <a:rPr i="1" lang="en" sz="1200">
                <a:latin typeface="Overlock"/>
                <a:ea typeface="Overlock"/>
                <a:cs typeface="Overlock"/>
                <a:sym typeface="Overlock"/>
              </a:rPr>
              <a:t>y</a:t>
            </a:r>
            <a:r>
              <a:rPr lang="en" sz="1200">
                <a:latin typeface="Overlock"/>
                <a:ea typeface="Overlock"/>
                <a:cs typeface="Overlock"/>
                <a:sym typeface="Overlock"/>
              </a:rPr>
              <a:t> is the dependent variable</a:t>
            </a: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latin typeface="Overlock"/>
                <a:ea typeface="Overlock"/>
                <a:cs typeface="Overlock"/>
                <a:sym typeface="Overlock"/>
              </a:rPr>
              <a:t>				                       	</a:t>
            </a:r>
            <a:r>
              <a:rPr i="1" lang="en" sz="1200">
                <a:latin typeface="Overlock"/>
                <a:ea typeface="Overlock"/>
                <a:cs typeface="Overlock"/>
                <a:sym typeface="Overlock"/>
              </a:rPr>
              <a:t>x</a:t>
            </a:r>
            <a:r>
              <a:rPr lang="en" sz="1200">
                <a:latin typeface="Overlock"/>
                <a:ea typeface="Overlock"/>
                <a:cs typeface="Overlock"/>
                <a:sym typeface="Overlock"/>
              </a:rPr>
              <a:t> is the independent variable</a:t>
            </a: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latin typeface="Overlock"/>
                <a:ea typeface="Overlock"/>
                <a:cs typeface="Overlock"/>
                <a:sym typeface="Overlock"/>
              </a:rPr>
              <a:t>					             </a:t>
            </a:r>
            <a:r>
              <a:rPr i="1" lang="en" sz="1200">
                <a:latin typeface="Overlock"/>
                <a:ea typeface="Overlock"/>
                <a:cs typeface="Overlock"/>
                <a:sym typeface="Overlock"/>
              </a:rPr>
              <a:t>c</a:t>
            </a:r>
            <a:r>
              <a:rPr lang="en" sz="1200">
                <a:latin typeface="Overlock"/>
                <a:ea typeface="Overlock"/>
                <a:cs typeface="Overlock"/>
                <a:sym typeface="Overlock"/>
              </a:rPr>
              <a:t> is the intercept </a:t>
            </a:r>
            <a:endParaRPr sz="1200">
              <a:latin typeface="Overlock"/>
              <a:ea typeface="Overlock"/>
              <a:cs typeface="Overlock"/>
              <a:sym typeface="Overlock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latin typeface="Overlock"/>
                <a:ea typeface="Overlock"/>
                <a:cs typeface="Overlock"/>
                <a:sym typeface="Overlock"/>
              </a:rPr>
              <a:t>					   	</a:t>
            </a:r>
            <a:r>
              <a:rPr i="1" lang="en" sz="1200">
                <a:latin typeface="Overlock"/>
                <a:ea typeface="Overlock"/>
                <a:cs typeface="Overlock"/>
                <a:sym typeface="Overlock"/>
              </a:rPr>
              <a:t>m</a:t>
            </a:r>
            <a:r>
              <a:rPr lang="en" sz="1200">
                <a:latin typeface="Overlock"/>
                <a:ea typeface="Overlock"/>
                <a:cs typeface="Overlock"/>
                <a:sym typeface="Overlock"/>
              </a:rPr>
              <a:t> is the slope</a:t>
            </a:r>
            <a:endParaRPr sz="1200"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The difference between simple linear regression and multiple linear regression is: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multiple linear regression has (&gt;1) independent variables, whereas simple linear regression has only 1 independent variable.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The more general case is Multi Variable Linear Regression where a model is created for the relationship between multiple independent input variables (feature variables) and an output dependent variable.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The model remains linear in that the output is a linear combination of the input variables.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𝑦= 𝑎₁ 𝑥₁+𝑎₂ 𝑥₂+𝑎₃ 𝑥₃ + …. + aₙ 𝑥ₙ + 𝑏          		where, 𝑎ₙ are the coefficients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				             				𝑥ₙ are the variables and </a:t>
            </a:r>
            <a:r>
              <a:rPr i="1" lang="en">
                <a:latin typeface="Overlock"/>
                <a:ea typeface="Overlock"/>
                <a:cs typeface="Overlock"/>
                <a:sym typeface="Overlock"/>
              </a:rPr>
              <a:t>b</a:t>
            </a:r>
            <a:r>
              <a:rPr lang="en">
                <a:latin typeface="Overlock"/>
                <a:ea typeface="Overlock"/>
                <a:cs typeface="Overlock"/>
                <a:sym typeface="Overlock"/>
              </a:rPr>
              <a:t> is the bias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Linear Regression - Steps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verlock"/>
              <a:buAutoNum type="romanUcPeriod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Build the Model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AutoNum type="romanUcPeriod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Estimate the Cost (Loss) Function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AutoNum type="romanUcPeriod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Obtain the best fit line. (How?) - Use Least Squares Method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AutoNum type="romanUcPeriod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Model Development and Improvement (Gradient Descent)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Font typeface="Overlock"/>
              <a:buAutoNum type="romanUcPeriod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Model Validation and Diagnostics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Building the Model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Study the problem and the data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Correlate them and plan for the cost function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Estimate the Cost Function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Includes calculating the necessary variables and their coefficients. (Like Lalitha did for the </a:t>
            </a:r>
            <a:r>
              <a:rPr lang="en">
                <a:latin typeface="Caveat"/>
                <a:ea typeface="Caveat"/>
                <a:cs typeface="Caveat"/>
                <a:sym typeface="Caveat"/>
              </a:rPr>
              <a:t>Party</a:t>
            </a:r>
            <a:r>
              <a:rPr lang="en">
                <a:latin typeface="Overlock"/>
                <a:ea typeface="Overlock"/>
                <a:cs typeface="Overlock"/>
                <a:sym typeface="Overlock"/>
              </a:rPr>
              <a:t>)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59" name="Google Shape;25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1612" y="2507350"/>
            <a:ext cx="3520775" cy="248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Estimate the Cost Function</a:t>
            </a:r>
            <a:endParaRPr/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Lalitha moved to a new city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She is need of new friends.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So, she plans for a party</a:t>
            </a:r>
            <a:endParaRPr/>
          </a:p>
        </p:txBody>
      </p:sp>
      <p:pic>
        <p:nvPicPr>
          <p:cNvPr id="266" name="Google Shape;26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0236" y="1252413"/>
            <a:ext cx="2699850" cy="367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Estimate the Cost Function</a:t>
            </a:r>
            <a:endParaRPr/>
          </a:p>
        </p:txBody>
      </p:sp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387900" y="1489825"/>
            <a:ext cx="7324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three supermarkets nearby: A-Mart, B-Mart and C-Mart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she needs to buy groceries for the party.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She went to all three supermarkets individually and noted prices for the required groceries</a:t>
            </a:r>
            <a:endParaRPr/>
          </a:p>
        </p:txBody>
      </p:sp>
      <p:pic>
        <p:nvPicPr>
          <p:cNvPr id="273" name="Google Shape;27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600" y="3003524"/>
            <a:ext cx="2060975" cy="20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8623" y="3173350"/>
            <a:ext cx="1400675" cy="147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47900" y="1870649"/>
            <a:ext cx="1339677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i.vas3k.ru/7w1.jpg" id="146" name="Google Shape;1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9000" y="853900"/>
            <a:ext cx="5706000" cy="41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/>
          <p:nvPr/>
        </p:nvSpPr>
        <p:spPr>
          <a:xfrm>
            <a:off x="2839911" y="3046301"/>
            <a:ext cx="1432800" cy="1419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Estimate the Cost Function</a:t>
            </a:r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A-Mart has discount on sugar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B-Mart has discount on vegetables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C-Mart has discount on rice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Each supermarket has their own prices for the items</a:t>
            </a:r>
            <a:endParaRPr/>
          </a:p>
        </p:txBody>
      </p:sp>
      <p:pic>
        <p:nvPicPr>
          <p:cNvPr id="282" name="Google Shape;28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422122">
            <a:off x="6882700" y="774600"/>
            <a:ext cx="2004674" cy="20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89593">
            <a:off x="5807060" y="2527878"/>
            <a:ext cx="2880110" cy="2116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Estimate the Cost Function</a:t>
            </a:r>
            <a:endParaRPr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387900" y="1489825"/>
            <a:ext cx="84753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She deduced an equation like:</a:t>
            </a:r>
            <a:endParaRPr/>
          </a:p>
          <a:p>
            <a:pPr indent="4572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latin typeface="Caveat"/>
                <a:ea typeface="Caveat"/>
                <a:cs typeface="Caveat"/>
                <a:sym typeface="Caveat"/>
              </a:rPr>
              <a:t>Party = 5(Sugar) + 10(Veggies) + 10(Rice)</a:t>
            </a:r>
            <a:endParaRPr sz="2100">
              <a:latin typeface="Caveat"/>
              <a:ea typeface="Caveat"/>
              <a:cs typeface="Caveat"/>
              <a:sym typeface="Caveat"/>
            </a:endParaRPr>
          </a:p>
          <a:p>
            <a:pPr indent="457200" lvl="0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5 and 10 being their weights in Kg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she decides what to buy where, that has minimum value for the Cost Function </a:t>
            </a:r>
            <a:r>
              <a:rPr lang="en">
                <a:latin typeface="Caveat"/>
                <a:ea typeface="Caveat"/>
                <a:cs typeface="Caveat"/>
                <a:sym typeface="Caveat"/>
              </a:rPr>
              <a:t>Party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Estimate the Cost Function</a:t>
            </a:r>
            <a:endParaRPr/>
          </a:p>
        </p:txBody>
      </p:sp>
      <p:sp>
        <p:nvSpPr>
          <p:cNvPr id="295" name="Google Shape;295;p4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Lalitha just did is optimization or Gradient Descent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She made the final price to descend to the least value.</a:t>
            </a:r>
            <a:endParaRPr/>
          </a:p>
        </p:txBody>
      </p:sp>
      <p:pic>
        <p:nvPicPr>
          <p:cNvPr id="296" name="Google Shape;29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0927" y="839375"/>
            <a:ext cx="1766675" cy="411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Goodness of Fit</a:t>
            </a:r>
            <a:endParaRPr/>
          </a:p>
        </p:txBody>
      </p:sp>
      <p:pic>
        <p:nvPicPr>
          <p:cNvPr id="302" name="Google Shape;30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900" y="1071999"/>
            <a:ext cx="3719075" cy="3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7"/>
          <p:cNvSpPr txBox="1"/>
          <p:nvPr/>
        </p:nvSpPr>
        <p:spPr>
          <a:xfrm>
            <a:off x="729450" y="2043300"/>
            <a:ext cx="4509300" cy="28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Overlock"/>
              <a:buChar char="●"/>
            </a:pPr>
            <a:r>
              <a:rPr b="0" i="0" lang="en" sz="1300" u="none" cap="none" strike="noStrike">
                <a:solidFill>
                  <a:srgbClr val="666666"/>
                </a:solidFill>
                <a:latin typeface="Overlock"/>
                <a:ea typeface="Overlock"/>
                <a:cs typeface="Overlock"/>
                <a:sym typeface="Overlock"/>
              </a:rPr>
              <a:t>Least Squares Method calculates the best-fit line for the observed data by minimizing the sum of the squares of the vertical deviations from each data point to the line.</a:t>
            </a:r>
            <a:endParaRPr b="0" i="0" sz="1300" u="none" cap="none" strike="noStrike">
              <a:solidFill>
                <a:srgbClr val="666666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Overlock"/>
              <a:buChar char="●"/>
            </a:pPr>
            <a:r>
              <a:rPr b="0" i="0" lang="en" sz="1300" u="none" cap="none" strike="noStrike">
                <a:solidFill>
                  <a:srgbClr val="666666"/>
                </a:solidFill>
                <a:latin typeface="Overlock"/>
                <a:ea typeface="Overlock"/>
                <a:cs typeface="Overlock"/>
                <a:sym typeface="Overlock"/>
              </a:rPr>
              <a:t>Because the deviations are first squared, when added, there is no cancelling out between positive and negative values.</a:t>
            </a:r>
            <a:endParaRPr b="0" i="0" sz="1300" u="none" cap="none" strike="noStrike">
              <a:solidFill>
                <a:srgbClr val="666666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666666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666666"/>
                </a:solidFill>
                <a:latin typeface="Overlock"/>
                <a:ea typeface="Overlock"/>
                <a:cs typeface="Overlock"/>
                <a:sym typeface="Overlock"/>
              </a:rPr>
              <a:t>						</a:t>
            </a:r>
            <a:endParaRPr b="0" i="1" sz="1300" u="none" cap="none" strike="noStrike">
              <a:solidFill>
                <a:srgbClr val="666666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304" name="Google Shape;30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5175" y="3581400"/>
            <a:ext cx="2381969" cy="76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98550" y="4348600"/>
            <a:ext cx="1795700" cy="4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Goodness of Fit</a:t>
            </a:r>
            <a:endParaRPr/>
          </a:p>
        </p:txBody>
      </p:sp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729450" y="2078875"/>
            <a:ext cx="40332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model fits the data well if the differences between the observed values and the model's predicted values are small and unbiased.</a:t>
            </a:r>
            <a:endParaRPr/>
          </a:p>
        </p:txBody>
      </p:sp>
      <p:pic>
        <p:nvPicPr>
          <p:cNvPr id="312" name="Google Shape;31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2125" y="1943100"/>
            <a:ext cx="3135232" cy="29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8"/>
          <p:cNvSpPr txBox="1"/>
          <p:nvPr/>
        </p:nvSpPr>
        <p:spPr>
          <a:xfrm>
            <a:off x="7836700" y="2501550"/>
            <a:ext cx="15480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This should be minimum.</a:t>
            </a:r>
            <a:endParaRPr b="0" i="0" sz="11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cxnSp>
        <p:nvCxnSpPr>
          <p:cNvPr id="314" name="Google Shape;314;p48"/>
          <p:cNvCxnSpPr>
            <a:stCxn id="313" idx="1"/>
          </p:cNvCxnSpPr>
          <p:nvPr/>
        </p:nvCxnSpPr>
        <p:spPr>
          <a:xfrm rot="10800000">
            <a:off x="7044100" y="2716050"/>
            <a:ext cx="792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Model Development and Improvement</a:t>
            </a:r>
            <a:endParaRPr/>
          </a:p>
        </p:txBody>
      </p:sp>
      <p:sp>
        <p:nvSpPr>
          <p:cNvPr id="320" name="Google Shape;320;p49"/>
          <p:cNvSpPr txBox="1"/>
          <p:nvPr>
            <p:ph idx="1" type="body"/>
          </p:nvPr>
        </p:nvSpPr>
        <p:spPr>
          <a:xfrm>
            <a:off x="729450" y="2078875"/>
            <a:ext cx="4263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need a better way to figure out how well we’ve fit the data than staring at the graph.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A common measure is the </a:t>
            </a:r>
            <a:r>
              <a:rPr i="1" lang="en"/>
              <a:t>coefficient of determination</a:t>
            </a:r>
            <a:r>
              <a:rPr lang="en"/>
              <a:t> (or </a:t>
            </a:r>
            <a:r>
              <a:rPr i="1" lang="en"/>
              <a:t>R-squared</a:t>
            </a:r>
            <a:r>
              <a:rPr lang="en"/>
              <a:t>), which measures the fraction of the total variation in the dependent variable that is captured by the model</a:t>
            </a:r>
            <a:endParaRPr/>
          </a:p>
        </p:txBody>
      </p:sp>
      <p:pic>
        <p:nvPicPr>
          <p:cNvPr id="321" name="Google Shape;32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9975" y="1861400"/>
            <a:ext cx="4044033" cy="26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What is R-Squared?</a:t>
            </a:r>
            <a:endParaRPr/>
          </a:p>
        </p:txBody>
      </p:sp>
      <p:sp>
        <p:nvSpPr>
          <p:cNvPr id="327" name="Google Shape;327;p50"/>
          <p:cNvSpPr txBox="1"/>
          <p:nvPr>
            <p:ph idx="1" type="body"/>
          </p:nvPr>
        </p:nvSpPr>
        <p:spPr>
          <a:xfrm>
            <a:off x="729450" y="2078875"/>
            <a:ext cx="80838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R-squared is a statistical measure of how close the data are to the fitted regression line.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It is also known as the coefficient of determination, or the coefficient of multiple determination for multiple regression.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It represents the proportion of the variance for a dependent variable that's explained by an independent variable.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Correlation explains the strength of the relationship between an independent and dependent variable, R-squared explains to what extent the variance of one variable explains the variance of the second variable.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The sum of squared errors must be at least 0, which means that the R-squared can be at most 1.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The higher the number, the better our model fits the data.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R-Squared</a:t>
            </a:r>
            <a:endParaRPr/>
          </a:p>
        </p:txBody>
      </p:sp>
      <p:pic>
        <p:nvPicPr>
          <p:cNvPr id="333" name="Google Shape;33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2475" y="1853850"/>
            <a:ext cx="59436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Other Performance Metrics</a:t>
            </a:r>
            <a:endParaRPr/>
          </a:p>
        </p:txBody>
      </p:sp>
      <p:graphicFrame>
        <p:nvGraphicFramePr>
          <p:cNvPr id="339" name="Google Shape;339;p52"/>
          <p:cNvGraphicFramePr/>
          <p:nvPr/>
        </p:nvGraphicFramePr>
        <p:xfrm>
          <a:off x="962525" y="227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{20B23426-FECE-4AEC-B4A5-2407534D746A}</a:tableStyleId>
              </a:tblPr>
              <a:tblGrid>
                <a:gridCol w="2531650"/>
                <a:gridCol w="2531650"/>
                <a:gridCol w="25316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 Black"/>
                          <a:ea typeface="Overlock Black"/>
                          <a:cs typeface="Overlock Black"/>
                          <a:sym typeface="Overlock Black"/>
                        </a:rPr>
                        <a:t>Performance Statistic</a:t>
                      </a:r>
                      <a:endParaRPr sz="1400" u="none" cap="none" strike="noStrike">
                        <a:latin typeface="Overlock Black"/>
                        <a:ea typeface="Overlock Black"/>
                        <a:cs typeface="Overlock Black"/>
                        <a:sym typeface="Overlock Bla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 Black"/>
                          <a:ea typeface="Overlock Black"/>
                          <a:cs typeface="Overlock Black"/>
                          <a:sym typeface="Overlock Black"/>
                        </a:rPr>
                        <a:t>Usage Condition</a:t>
                      </a:r>
                      <a:endParaRPr sz="1400" u="none" cap="none" strike="noStrike">
                        <a:latin typeface="Overlock Black"/>
                        <a:ea typeface="Overlock Black"/>
                        <a:cs typeface="Overlock Black"/>
                        <a:sym typeface="Overlock Bla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 Black"/>
                          <a:ea typeface="Overlock Black"/>
                          <a:cs typeface="Overlock Black"/>
                          <a:sym typeface="Overlock Black"/>
                        </a:rPr>
                        <a:t>What it should be?</a:t>
                      </a:r>
                      <a:endParaRPr sz="1400" u="none" cap="none" strike="noStrike">
                        <a:latin typeface="Overlock Black"/>
                        <a:ea typeface="Overlock Black"/>
                        <a:cs typeface="Overlock Black"/>
                        <a:sym typeface="Overlock Bla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R - Squared</a:t>
                      </a:r>
                      <a:endParaRPr sz="1400" u="none" cap="none" strike="noStrike"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Any Regression Model</a:t>
                      </a:r>
                      <a:endParaRPr sz="1400" u="none" cap="none" strike="noStrike"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Closer to 1, better the model</a:t>
                      </a:r>
                      <a:endParaRPr sz="1400" u="none" cap="none" strike="noStrike"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Mean Absolute Deviation</a:t>
                      </a:r>
                      <a:endParaRPr sz="1400" u="none" cap="none" strike="noStrike"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Continuous Data</a:t>
                      </a:r>
                      <a:endParaRPr sz="1400" u="none" cap="none" strike="noStrike"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Should be as less as possible</a:t>
                      </a:r>
                      <a:endParaRPr sz="1400" u="none" cap="none" strike="noStrike"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Median Absolute Deviation</a:t>
                      </a:r>
                      <a:endParaRPr sz="1400" u="none" cap="none" strike="noStrike"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When Errors are skewed</a:t>
                      </a:r>
                      <a:endParaRPr sz="1400" u="none" cap="none" strike="noStrike"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Should be as less as possible</a:t>
                      </a:r>
                      <a:endParaRPr sz="1400" u="none" cap="none" strike="noStrike"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Root Mean Square Errors</a:t>
                      </a:r>
                      <a:endParaRPr sz="1400" u="none" cap="none" strike="noStrike"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To magnify errors</a:t>
                      </a:r>
                      <a:endParaRPr sz="1400" u="none" cap="none" strike="noStrike"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Should be as less as possible</a:t>
                      </a:r>
                      <a:endParaRPr sz="1400" u="none" cap="none" strike="noStrike"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</a:t>
            </a:r>
            <a:r>
              <a:rPr i="1" lang="en"/>
              <a:t>Draw a line through these dots. Yep, that's linear regression</a:t>
            </a:r>
            <a:r>
              <a:rPr lang="en"/>
              <a:t>”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Today this is used for: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Stock price forecasts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Demand and sales volume analysis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Medical diagnosis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100"/>
              <a:buChar char="○"/>
            </a:pPr>
            <a:r>
              <a:rPr lang="en"/>
              <a:t>Any number-time correlations</a:t>
            </a:r>
            <a:endParaRPr/>
          </a:p>
        </p:txBody>
      </p:sp>
      <p:pic>
        <p:nvPicPr>
          <p:cNvPr descr="https://i.vas3k.ru/7qy.jpg"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6825" y="1908601"/>
            <a:ext cx="2601650" cy="26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Regression is basically classification where we forecast a number.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Examples are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car price by its mileage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traffic by time of the day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demand volume by growth of the company etc.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Regression is perfect when something depends on time.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729450" y="2078875"/>
            <a:ext cx="5292000" cy="26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Everyone who works with finance and analysis loves regression.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It's even built-in to Excel.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 it's super smooth inside — the machine simply tries to draw a line that indicates average correlation.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Though, unlike a person with a pen and a whiteboard, machine does so with mathematical accuracy, calculating the average interval to every dot.</a:t>
            </a:r>
            <a:endParaRPr/>
          </a:p>
        </p:txBody>
      </p:sp>
      <p:pic>
        <p:nvPicPr>
          <p:cNvPr descr="Image result for regression in excel" id="167" name="Google Shape;16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1122" y="1800851"/>
            <a:ext cx="3031500" cy="2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Regression</a:t>
            </a:r>
            <a:endParaRPr/>
          </a:p>
        </p:txBody>
      </p:sp>
      <p:pic>
        <p:nvPicPr>
          <p:cNvPr descr="https://i.vas3k.ru/7w5.jpg" id="173" name="Google Shape;1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5501" y="1853850"/>
            <a:ext cx="5386200" cy="30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/>
        </p:nvSpPr>
        <p:spPr>
          <a:xfrm>
            <a:off x="6591700" y="2286450"/>
            <a:ext cx="2230200" cy="20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verlock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When the line is straight — it's a linear regression</a:t>
            </a:r>
            <a:endParaRPr b="0" i="0" sz="14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Overlock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When it's curved – polynomial regression</a:t>
            </a:r>
            <a:endParaRPr b="0" i="0" sz="1400" u="none" cap="none" strike="noStrik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Linear and Polynomial are two major types of regression.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The other ones are more exotic.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Logistic regression is a black sheep in the flock.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Don't let it trick you, as it's a classification method, not regression.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descr="Image result for black sheep" id="181" name="Google Shape;1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5350" y="2052543"/>
            <a:ext cx="3298650" cy="18560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lack sheep transparent background" id="182" name="Google Shape;18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723" y="208452"/>
            <a:ext cx="1420276" cy="15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Regression Models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Regression predicts a continuous target variable.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It allows you to estimate a value, such as housing prices or human lifespan, based on input data.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Here, target variable means the unknown variable we care about predicting, and continuous means there aren’t gaps (discontinuities) in the value that can take on.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A person’s weight and height are continuous values.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Discrete variables, on the other hand, can only take on a finite number of values — for example, the number of kids somebody has is a discrete variable.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Regression Models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This technique is used for forecasting, time series modelling and finding the causal effect relationship between the variables.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For example, relationship between rash driving and number of road accidents by a driver is best studied through regression.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Regression analysis is an important tool for modelling and analyzing data.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Font typeface="Overlock"/>
              <a:buChar char="●"/>
            </a:pPr>
            <a:r>
              <a:rPr lang="en">
                <a:latin typeface="Overlock"/>
                <a:ea typeface="Overlock"/>
                <a:cs typeface="Overlock"/>
                <a:sym typeface="Overlock"/>
              </a:rPr>
              <a:t>Here, we fit a curve / line to the data points, in such a manner that the differences between the distances of data points from the curve or line is minimized.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