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10096500"/>
  <p:notesSz cx="11430000" cy="1009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7D05F5-954D-4698-B91C-98CE0CFE8584}">
          <p14:sldIdLst>
            <p14:sldId id="256"/>
          </p14:sldIdLst>
        </p14:section>
        <p14:section name="Untitled Section" id="{A8B68A9E-82A9-4795-9A13-85F64829200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78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515" y="1708585"/>
            <a:ext cx="8152968" cy="1110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07" y="954555"/>
            <a:ext cx="5751830" cy="1320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0"/>
              </a:spcBef>
            </a:pPr>
            <a:r>
              <a:rPr sz="3950" spc="-310" dirty="0"/>
              <a:t>I</a:t>
            </a:r>
            <a:r>
              <a:rPr sz="3950" spc="415" dirty="0"/>
              <a:t>n</a:t>
            </a:r>
            <a:r>
              <a:rPr sz="3950" spc="345" dirty="0"/>
              <a:t>t</a:t>
            </a:r>
            <a:r>
              <a:rPr sz="3950" spc="110" dirty="0"/>
              <a:t>r</a:t>
            </a:r>
            <a:r>
              <a:rPr sz="3950" spc="380" dirty="0"/>
              <a:t>o</a:t>
            </a:r>
            <a:r>
              <a:rPr sz="3950" spc="470" dirty="0"/>
              <a:t>d</a:t>
            </a:r>
            <a:r>
              <a:rPr sz="3950" spc="415" dirty="0"/>
              <a:t>u</a:t>
            </a:r>
            <a:r>
              <a:rPr sz="3950" spc="495" dirty="0"/>
              <a:t>c</a:t>
            </a:r>
            <a:r>
              <a:rPr sz="3950" spc="345" dirty="0"/>
              <a:t>t</a:t>
            </a:r>
            <a:r>
              <a:rPr sz="3950" spc="-125" dirty="0"/>
              <a:t>i</a:t>
            </a:r>
            <a:r>
              <a:rPr sz="3950" spc="380" dirty="0"/>
              <a:t>o</a:t>
            </a:r>
            <a:r>
              <a:rPr sz="3950" spc="540" dirty="0"/>
              <a:t>n</a:t>
            </a:r>
            <a:r>
              <a:rPr sz="3950" spc="-295" dirty="0"/>
              <a:t> </a:t>
            </a:r>
            <a:r>
              <a:rPr sz="3950" spc="325" dirty="0"/>
              <a:t>t</a:t>
            </a:r>
            <a:r>
              <a:rPr sz="3950" spc="505" dirty="0"/>
              <a:t>o</a:t>
            </a:r>
            <a:r>
              <a:rPr sz="3950" spc="-295" dirty="0"/>
              <a:t> </a:t>
            </a:r>
            <a:r>
              <a:rPr sz="3950" spc="60" dirty="0"/>
              <a:t>M</a:t>
            </a:r>
            <a:r>
              <a:rPr sz="3950" spc="540" dirty="0"/>
              <a:t>e</a:t>
            </a:r>
            <a:r>
              <a:rPr sz="3950" spc="490" dirty="0"/>
              <a:t>m</a:t>
            </a:r>
            <a:r>
              <a:rPr sz="3950" spc="380" dirty="0"/>
              <a:t>o</a:t>
            </a:r>
            <a:r>
              <a:rPr sz="3950" spc="280" dirty="0"/>
              <a:t>r</a:t>
            </a:r>
            <a:r>
              <a:rPr sz="3950" spc="260" dirty="0"/>
              <a:t>y  </a:t>
            </a:r>
            <a:r>
              <a:rPr sz="3950" spc="60" dirty="0"/>
              <a:t>M</a:t>
            </a:r>
            <a:r>
              <a:rPr sz="3950" spc="465" dirty="0"/>
              <a:t>a</a:t>
            </a:r>
            <a:r>
              <a:rPr sz="3950" spc="415" dirty="0"/>
              <a:t>n</a:t>
            </a:r>
            <a:r>
              <a:rPr sz="3950" spc="465" dirty="0"/>
              <a:t>a</a:t>
            </a:r>
            <a:r>
              <a:rPr sz="3950" spc="459" dirty="0"/>
              <a:t>g</a:t>
            </a:r>
            <a:r>
              <a:rPr sz="3950" spc="540" dirty="0"/>
              <a:t>e</a:t>
            </a:r>
            <a:r>
              <a:rPr sz="3950" spc="490" dirty="0"/>
              <a:t>m</a:t>
            </a:r>
            <a:r>
              <a:rPr sz="3950" spc="540" dirty="0"/>
              <a:t>e</a:t>
            </a:r>
            <a:r>
              <a:rPr sz="3950" spc="415" dirty="0"/>
              <a:t>n</a:t>
            </a:r>
            <a:r>
              <a:rPr sz="3950" spc="470" dirty="0"/>
              <a:t>t</a:t>
            </a:r>
            <a:r>
              <a:rPr sz="3950" spc="-295" dirty="0"/>
              <a:t> </a:t>
            </a:r>
            <a:r>
              <a:rPr sz="3950" spc="325" dirty="0"/>
              <a:t>S</a:t>
            </a:r>
            <a:r>
              <a:rPr sz="3950" spc="345" dirty="0"/>
              <a:t>t</a:t>
            </a:r>
            <a:r>
              <a:rPr sz="3950" spc="150" dirty="0"/>
              <a:t>r</a:t>
            </a:r>
            <a:r>
              <a:rPr sz="3950" spc="465" dirty="0"/>
              <a:t>a</a:t>
            </a:r>
            <a:r>
              <a:rPr sz="3950" spc="325" dirty="0"/>
              <a:t>t</a:t>
            </a:r>
            <a:r>
              <a:rPr sz="3950" spc="540" dirty="0"/>
              <a:t>e</a:t>
            </a:r>
            <a:r>
              <a:rPr sz="3950" spc="459" dirty="0"/>
              <a:t>g</a:t>
            </a:r>
            <a:r>
              <a:rPr sz="3950" spc="-125" dirty="0"/>
              <a:t>i</a:t>
            </a:r>
            <a:r>
              <a:rPr sz="3950" spc="540" dirty="0"/>
              <a:t>e</a:t>
            </a:r>
            <a:r>
              <a:rPr sz="3950" spc="735" dirty="0"/>
              <a:t>s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1638515" y="2485700"/>
            <a:ext cx="7992109" cy="1027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lang="en-US" sz="1600" spc="30" dirty="0">
                <a:solidFill>
                  <a:srgbClr val="E5E0DF"/>
                </a:solidFill>
                <a:latin typeface="Times New Roman"/>
                <a:cs typeface="Times New Roman"/>
              </a:rPr>
              <a:t>        </a:t>
            </a:r>
          </a:p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lang="en-US" sz="1600" spc="30" dirty="0">
                <a:solidFill>
                  <a:srgbClr val="E5E0DF"/>
                </a:solidFill>
                <a:latin typeface="Times New Roman"/>
                <a:cs typeface="Times New Roman"/>
              </a:rPr>
              <a:t>        </a:t>
            </a:r>
          </a:p>
          <a:p>
            <a:pPr marL="12700" marR="5080">
              <a:lnSpc>
                <a:spcPct val="139300"/>
              </a:lnSpc>
              <a:spcBef>
                <a:spcPts val="95"/>
              </a:spcBef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21" y="3770136"/>
            <a:ext cx="2771140" cy="14452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E5E0DF"/>
                </a:solidFill>
                <a:latin typeface="Times New Roman"/>
                <a:cs typeface="Times New Roman"/>
              </a:rPr>
              <a:t>BY: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Leela Prasad(192210150)</a:t>
            </a:r>
          </a:p>
          <a:p>
            <a:pPr marL="12700">
              <a:lnSpc>
                <a:spcPct val="100000"/>
              </a:lnSpc>
            </a:pPr>
            <a:endParaRPr lang="en-US" sz="1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T.</a:t>
            </a:r>
            <a:r>
              <a:rPr lang="en-US" sz="1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Lokesh(192224105)</a:t>
            </a:r>
          </a:p>
          <a:p>
            <a:pPr marL="12700">
              <a:lnSpc>
                <a:spcPct val="100000"/>
              </a:lnSpc>
            </a:pPr>
            <a:endParaRPr lang="en-US" sz="1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Dhanasekar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(192210660)</a:t>
            </a:r>
            <a:endParaRPr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F6FF41B-9F23-6743-C984-A86302766C68}"/>
              </a:ext>
            </a:extLst>
          </p:cNvPr>
          <p:cNvSpPr txBox="1"/>
          <p:nvPr/>
        </p:nvSpPr>
        <p:spPr>
          <a:xfrm>
            <a:off x="1524000" y="2485700"/>
            <a:ext cx="906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science students must grasp memory management as it affects system performance and resource usage.   It involves memory allocation and deallocation in an effective 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7650"/>
            <a:ext cx="11201400" cy="362884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87406" y="4130429"/>
            <a:ext cx="11430000" cy="6198483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5829" y="4220814"/>
            <a:ext cx="786638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95"/>
              </a:spcBef>
            </a:pPr>
            <a:r>
              <a:rPr spc="145" dirty="0"/>
              <a:t>O</a:t>
            </a:r>
            <a:r>
              <a:rPr spc="160" dirty="0"/>
              <a:t>v</a:t>
            </a:r>
            <a:r>
              <a:rPr spc="445" dirty="0"/>
              <a:t>e</a:t>
            </a:r>
            <a:r>
              <a:rPr spc="229" dirty="0"/>
              <a:t>r</a:t>
            </a:r>
            <a:r>
              <a:rPr spc="220" dirty="0"/>
              <a:t>v</a:t>
            </a:r>
            <a:r>
              <a:rPr spc="-105" dirty="0"/>
              <a:t>i</a:t>
            </a:r>
            <a:r>
              <a:rPr spc="430" dirty="0"/>
              <a:t>e</a:t>
            </a:r>
            <a:r>
              <a:rPr spc="480" dirty="0"/>
              <a:t>w</a:t>
            </a:r>
            <a:r>
              <a:rPr spc="-250" dirty="0"/>
              <a:t> </a:t>
            </a:r>
            <a:r>
              <a:rPr spc="310" dirty="0"/>
              <a:t>o</a:t>
            </a:r>
            <a:r>
              <a:rPr spc="200" dirty="0"/>
              <a:t>f</a:t>
            </a:r>
            <a:r>
              <a:rPr spc="-250" dirty="0"/>
              <a:t> </a:t>
            </a:r>
            <a:r>
              <a:rPr spc="-80" dirty="0"/>
              <a:t>B</a:t>
            </a:r>
            <a:r>
              <a:rPr spc="445" dirty="0"/>
              <a:t>e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285" dirty="0"/>
              <a:t>t</a:t>
            </a:r>
            <a:r>
              <a:rPr sz="900" spc="795" dirty="0"/>
              <a:t>,</a:t>
            </a:r>
            <a:r>
              <a:rPr sz="900" dirty="0"/>
              <a:t> </a:t>
            </a:r>
            <a:r>
              <a:rPr sz="900" spc="1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285" dirty="0"/>
              <a:t>t</a:t>
            </a:r>
            <a:r>
              <a:rPr sz="900" spc="795" dirty="0"/>
              <a:t>,</a:t>
            </a:r>
            <a:r>
              <a:rPr sz="900" dirty="0"/>
              <a:t> </a:t>
            </a:r>
            <a:r>
              <a:rPr sz="900" spc="10" dirty="0"/>
              <a:t> </a:t>
            </a:r>
            <a:r>
              <a:rPr spc="385" dirty="0"/>
              <a:t>a</a:t>
            </a:r>
            <a:r>
              <a:rPr spc="340" dirty="0"/>
              <a:t>n</a:t>
            </a:r>
            <a:r>
              <a:rPr spc="490" dirty="0"/>
              <a:t>d</a:t>
            </a:r>
            <a:r>
              <a:rPr spc="-250" dirty="0"/>
              <a:t> </a:t>
            </a:r>
            <a:r>
              <a:rPr spc="75" dirty="0"/>
              <a:t>W</a:t>
            </a:r>
            <a:r>
              <a:rPr spc="310" dirty="0"/>
              <a:t>o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365" dirty="0"/>
              <a:t>t 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265" dirty="0"/>
              <a:t>S</a:t>
            </a:r>
            <a:r>
              <a:rPr spc="285" dirty="0"/>
              <a:t>t</a:t>
            </a:r>
            <a:r>
              <a:rPr spc="120" dirty="0"/>
              <a:t>r</a:t>
            </a:r>
            <a:r>
              <a:rPr spc="385" dirty="0"/>
              <a:t>a</a:t>
            </a:r>
            <a:r>
              <a:rPr spc="265" dirty="0"/>
              <a:t>t</a:t>
            </a:r>
            <a:r>
              <a:rPr spc="445" dirty="0"/>
              <a:t>e</a:t>
            </a:r>
            <a:r>
              <a:rPr spc="380" dirty="0"/>
              <a:t>g</a:t>
            </a:r>
            <a:r>
              <a:rPr spc="-105" dirty="0"/>
              <a:t>i</a:t>
            </a:r>
            <a:r>
              <a:rPr spc="445" dirty="0"/>
              <a:t>e</a:t>
            </a:r>
            <a:r>
              <a:rPr spc="610" dirty="0"/>
              <a:t>s</a:t>
            </a:r>
            <a:endParaRPr sz="900" dirty="0"/>
          </a:p>
        </p:txBody>
      </p:sp>
      <p:grpSp>
        <p:nvGrpSpPr>
          <p:cNvPr id="5" name="object 5"/>
          <p:cNvGrpSpPr/>
          <p:nvPr/>
        </p:nvGrpSpPr>
        <p:grpSpPr>
          <a:xfrm>
            <a:off x="1446606" y="5461875"/>
            <a:ext cx="980440" cy="4130675"/>
            <a:chOff x="1720202" y="1817763"/>
            <a:chExt cx="980440" cy="4130675"/>
          </a:xfrm>
        </p:grpSpPr>
        <p:sp>
          <p:nvSpPr>
            <p:cNvPr id="6" name="object 6"/>
            <p:cNvSpPr/>
            <p:nvPr/>
          </p:nvSpPr>
          <p:spPr>
            <a:xfrm>
              <a:off x="1893900" y="1817763"/>
              <a:ext cx="807085" cy="4130675"/>
            </a:xfrm>
            <a:custGeom>
              <a:avLst/>
              <a:gdLst/>
              <a:ahLst/>
              <a:cxnLst/>
              <a:rect l="l" t="t" r="r" b="b"/>
              <a:pathLst>
                <a:path w="807085" h="4130675">
                  <a:moveTo>
                    <a:pt x="28549" y="12382"/>
                  </a:moveTo>
                  <a:lnTo>
                    <a:pt x="16167" y="0"/>
                  </a:lnTo>
                  <a:lnTo>
                    <a:pt x="12382" y="0"/>
                  </a:lnTo>
                  <a:lnTo>
                    <a:pt x="0" y="12382"/>
                  </a:lnTo>
                  <a:lnTo>
                    <a:pt x="0" y="4116133"/>
                  </a:lnTo>
                  <a:lnTo>
                    <a:pt x="0" y="4118025"/>
                  </a:lnTo>
                  <a:lnTo>
                    <a:pt x="12382" y="4130408"/>
                  </a:lnTo>
                  <a:lnTo>
                    <a:pt x="16167" y="4130408"/>
                  </a:lnTo>
                  <a:lnTo>
                    <a:pt x="28549" y="4118025"/>
                  </a:lnTo>
                  <a:lnTo>
                    <a:pt x="28549" y="12382"/>
                  </a:lnTo>
                  <a:close/>
                </a:path>
                <a:path w="807085" h="4130675">
                  <a:moveTo>
                    <a:pt x="806564" y="328371"/>
                  </a:moveTo>
                  <a:lnTo>
                    <a:pt x="794181" y="315988"/>
                  </a:lnTo>
                  <a:lnTo>
                    <a:pt x="219379" y="315988"/>
                  </a:lnTo>
                  <a:lnTo>
                    <a:pt x="206997" y="328371"/>
                  </a:lnTo>
                  <a:lnTo>
                    <a:pt x="206997" y="330263"/>
                  </a:lnTo>
                  <a:lnTo>
                    <a:pt x="206997" y="332155"/>
                  </a:lnTo>
                  <a:lnTo>
                    <a:pt x="219379" y="344538"/>
                  </a:lnTo>
                  <a:lnTo>
                    <a:pt x="794181" y="344538"/>
                  </a:lnTo>
                  <a:lnTo>
                    <a:pt x="806564" y="332155"/>
                  </a:lnTo>
                  <a:lnTo>
                    <a:pt x="806564" y="328371"/>
                  </a:lnTo>
                  <a:close/>
                </a:path>
              </a:pathLst>
            </a:custGeom>
            <a:solidFill>
              <a:srgbClr val="2A1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4964" y="196527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68" y="350977"/>
                  </a:lnTo>
                  <a:lnTo>
                    <a:pt x="51714" y="370776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89" y="356501"/>
                  </a:lnTo>
                  <a:lnTo>
                    <a:pt x="370789" y="319455"/>
                  </a:lnTo>
                  <a:lnTo>
                    <a:pt x="371170" y="315582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68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r>
                <a:rPr lang="en-US" dirty="0">
                  <a:solidFill>
                    <a:schemeClr val="bg1"/>
                  </a:solidFill>
                </a:rPr>
                <a:t>  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724964" y="196527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61" y="29679"/>
                  </a:lnTo>
                  <a:lnTo>
                    <a:pt x="10033" y="26428"/>
                  </a:lnTo>
                  <a:lnTo>
                    <a:pt x="12192" y="23190"/>
                  </a:lnTo>
                  <a:lnTo>
                    <a:pt x="14668" y="20180"/>
                  </a:lnTo>
                  <a:lnTo>
                    <a:pt x="17424" y="17424"/>
                  </a:lnTo>
                  <a:lnTo>
                    <a:pt x="20193" y="14655"/>
                  </a:lnTo>
                  <a:lnTo>
                    <a:pt x="23190" y="12192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68" y="381"/>
                  </a:lnTo>
                  <a:lnTo>
                    <a:pt x="323291" y="1143"/>
                  </a:lnTo>
                  <a:lnTo>
                    <a:pt x="327126" y="1905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66636" y="36715"/>
                  </a:lnTo>
                  <a:lnTo>
                    <a:pt x="368134" y="40335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11683"/>
                  </a:lnTo>
                  <a:lnTo>
                    <a:pt x="371170" y="315582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13"/>
                  </a:lnTo>
                  <a:lnTo>
                    <a:pt x="368134" y="330835"/>
                  </a:lnTo>
                  <a:lnTo>
                    <a:pt x="366636" y="334454"/>
                  </a:lnTo>
                  <a:lnTo>
                    <a:pt x="365150" y="338061"/>
                  </a:lnTo>
                  <a:lnTo>
                    <a:pt x="363321" y="341477"/>
                  </a:lnTo>
                  <a:lnTo>
                    <a:pt x="361149" y="344728"/>
                  </a:lnTo>
                  <a:lnTo>
                    <a:pt x="358978" y="347980"/>
                  </a:lnTo>
                  <a:lnTo>
                    <a:pt x="344728" y="361137"/>
                  </a:lnTo>
                  <a:lnTo>
                    <a:pt x="341490" y="363308"/>
                  </a:lnTo>
                  <a:lnTo>
                    <a:pt x="338061" y="365137"/>
                  </a:lnTo>
                  <a:lnTo>
                    <a:pt x="334454" y="366636"/>
                  </a:lnTo>
                  <a:lnTo>
                    <a:pt x="330847" y="368134"/>
                  </a:lnTo>
                  <a:lnTo>
                    <a:pt x="327126" y="369265"/>
                  </a:lnTo>
                  <a:lnTo>
                    <a:pt x="323291" y="370027"/>
                  </a:lnTo>
                  <a:lnTo>
                    <a:pt x="319468" y="370776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76"/>
                  </a:lnTo>
                  <a:lnTo>
                    <a:pt x="47879" y="370027"/>
                  </a:lnTo>
                  <a:lnTo>
                    <a:pt x="44056" y="369265"/>
                  </a:lnTo>
                  <a:lnTo>
                    <a:pt x="40335" y="368134"/>
                  </a:lnTo>
                  <a:lnTo>
                    <a:pt x="36728" y="366636"/>
                  </a:lnTo>
                  <a:lnTo>
                    <a:pt x="33108" y="365137"/>
                  </a:lnTo>
                  <a:lnTo>
                    <a:pt x="10033" y="344728"/>
                  </a:lnTo>
                  <a:lnTo>
                    <a:pt x="7861" y="341477"/>
                  </a:lnTo>
                  <a:lnTo>
                    <a:pt x="6019" y="338061"/>
                  </a:lnTo>
                  <a:lnTo>
                    <a:pt x="4533" y="334454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8278" y="5830316"/>
            <a:ext cx="6693534" cy="897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4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5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85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650" spc="16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39300"/>
              </a:lnSpc>
              <a:spcBef>
                <a:spcPts val="530"/>
              </a:spcBef>
            </a:pP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50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il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ss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y  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81080" y="7172325"/>
            <a:ext cx="980440" cy="390525"/>
            <a:chOff x="1720202" y="3388067"/>
            <a:chExt cx="980440" cy="390525"/>
          </a:xfrm>
        </p:grpSpPr>
        <p:sp>
          <p:nvSpPr>
            <p:cNvPr id="12" name="object 12"/>
            <p:cNvSpPr/>
            <p:nvPr/>
          </p:nvSpPr>
          <p:spPr>
            <a:xfrm>
              <a:off x="2100897" y="3561308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583057" y="0"/>
                  </a:moveTo>
                  <a:lnTo>
                    <a:pt x="16510" y="0"/>
                  </a:lnTo>
                  <a:lnTo>
                    <a:pt x="14084" y="495"/>
                  </a:lnTo>
                  <a:lnTo>
                    <a:pt x="0" y="16510"/>
                  </a:lnTo>
                  <a:lnTo>
                    <a:pt x="0" y="19037"/>
                  </a:lnTo>
                  <a:lnTo>
                    <a:pt x="0" y="21564"/>
                  </a:lnTo>
                  <a:lnTo>
                    <a:pt x="16510" y="38074"/>
                  </a:lnTo>
                  <a:lnTo>
                    <a:pt x="583057" y="38074"/>
                  </a:lnTo>
                  <a:lnTo>
                    <a:pt x="599567" y="21564"/>
                  </a:lnTo>
                  <a:lnTo>
                    <a:pt x="599567" y="16510"/>
                  </a:lnTo>
                  <a:lnTo>
                    <a:pt x="585495" y="495"/>
                  </a:lnTo>
                  <a:lnTo>
                    <a:pt x="583057" y="0"/>
                  </a:lnTo>
                  <a:close/>
                </a:path>
              </a:pathLst>
            </a:custGeom>
            <a:solidFill>
              <a:srgbClr val="2A1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4964" y="3392830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68" y="360502"/>
                  </a:lnTo>
                  <a:lnTo>
                    <a:pt x="51714" y="380301"/>
                  </a:lnTo>
                  <a:lnTo>
                    <a:pt x="55575" y="380682"/>
                  </a:lnTo>
                  <a:lnTo>
                    <a:pt x="315595" y="380682"/>
                  </a:lnTo>
                  <a:lnTo>
                    <a:pt x="350989" y="366026"/>
                  </a:lnTo>
                  <a:lnTo>
                    <a:pt x="370789" y="328980"/>
                  </a:lnTo>
                  <a:lnTo>
                    <a:pt x="371170" y="325107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68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4964" y="3392830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61" y="29692"/>
                  </a:lnTo>
                  <a:lnTo>
                    <a:pt x="10033" y="26441"/>
                  </a:lnTo>
                  <a:lnTo>
                    <a:pt x="12192" y="23190"/>
                  </a:lnTo>
                  <a:lnTo>
                    <a:pt x="14668" y="20180"/>
                  </a:lnTo>
                  <a:lnTo>
                    <a:pt x="36728" y="4533"/>
                  </a:lnTo>
                  <a:lnTo>
                    <a:pt x="40335" y="3035"/>
                  </a:lnTo>
                  <a:lnTo>
                    <a:pt x="44056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68" y="381"/>
                  </a:lnTo>
                  <a:lnTo>
                    <a:pt x="323291" y="1143"/>
                  </a:lnTo>
                  <a:lnTo>
                    <a:pt x="327126" y="1905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49" y="26441"/>
                  </a:lnTo>
                  <a:lnTo>
                    <a:pt x="363321" y="29692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35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21208"/>
                  </a:lnTo>
                  <a:lnTo>
                    <a:pt x="371170" y="325107"/>
                  </a:lnTo>
                  <a:lnTo>
                    <a:pt x="370789" y="328980"/>
                  </a:lnTo>
                  <a:lnTo>
                    <a:pt x="370027" y="332803"/>
                  </a:lnTo>
                  <a:lnTo>
                    <a:pt x="369265" y="336638"/>
                  </a:lnTo>
                  <a:lnTo>
                    <a:pt x="368134" y="340360"/>
                  </a:lnTo>
                  <a:lnTo>
                    <a:pt x="366636" y="343966"/>
                  </a:lnTo>
                  <a:lnTo>
                    <a:pt x="365150" y="347573"/>
                  </a:lnTo>
                  <a:lnTo>
                    <a:pt x="353745" y="363270"/>
                  </a:lnTo>
                  <a:lnTo>
                    <a:pt x="350989" y="366026"/>
                  </a:lnTo>
                  <a:lnTo>
                    <a:pt x="347980" y="368490"/>
                  </a:lnTo>
                  <a:lnTo>
                    <a:pt x="344728" y="370662"/>
                  </a:lnTo>
                  <a:lnTo>
                    <a:pt x="341490" y="372833"/>
                  </a:lnTo>
                  <a:lnTo>
                    <a:pt x="323291" y="379539"/>
                  </a:lnTo>
                  <a:lnTo>
                    <a:pt x="319468" y="380301"/>
                  </a:lnTo>
                  <a:lnTo>
                    <a:pt x="315595" y="380682"/>
                  </a:lnTo>
                  <a:lnTo>
                    <a:pt x="311683" y="380682"/>
                  </a:lnTo>
                  <a:lnTo>
                    <a:pt x="59486" y="380682"/>
                  </a:lnTo>
                  <a:lnTo>
                    <a:pt x="55575" y="380682"/>
                  </a:lnTo>
                  <a:lnTo>
                    <a:pt x="51714" y="380301"/>
                  </a:lnTo>
                  <a:lnTo>
                    <a:pt x="17424" y="363270"/>
                  </a:lnTo>
                  <a:lnTo>
                    <a:pt x="10033" y="354253"/>
                  </a:lnTo>
                  <a:lnTo>
                    <a:pt x="7861" y="351002"/>
                  </a:lnTo>
                  <a:lnTo>
                    <a:pt x="6019" y="347573"/>
                  </a:lnTo>
                  <a:lnTo>
                    <a:pt x="4533" y="343966"/>
                  </a:lnTo>
                  <a:lnTo>
                    <a:pt x="3035" y="340360"/>
                  </a:lnTo>
                  <a:lnTo>
                    <a:pt x="1905" y="336638"/>
                  </a:lnTo>
                  <a:lnTo>
                    <a:pt x="1143" y="332803"/>
                  </a:lnTo>
                  <a:lnTo>
                    <a:pt x="381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 flipH="1">
            <a:off x="1597460" y="7242146"/>
            <a:ext cx="29429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20" dirty="0">
                <a:solidFill>
                  <a:srgbClr val="E5E0DF"/>
                </a:solidFill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4200" y="7037587"/>
            <a:ext cx="1659889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5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85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650" spc="16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8278" y="7527213"/>
            <a:ext cx="6938009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300" spc="-6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50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il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cc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mm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8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ss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t  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8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45" dirty="0">
                <a:solidFill>
                  <a:srgbClr val="E5E0DF"/>
                </a:solidFill>
                <a:latin typeface="Times New Roman"/>
                <a:cs typeface="Times New Roman"/>
              </a:rPr>
              <a:t>x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46606" y="8310530"/>
            <a:ext cx="980440" cy="381000"/>
            <a:chOff x="1720206" y="4825153"/>
            <a:chExt cx="980440" cy="381000"/>
          </a:xfrm>
        </p:grpSpPr>
        <p:sp>
          <p:nvSpPr>
            <p:cNvPr id="19" name="object 19"/>
            <p:cNvSpPr/>
            <p:nvPr/>
          </p:nvSpPr>
          <p:spPr>
            <a:xfrm>
              <a:off x="2100897" y="4998389"/>
              <a:ext cx="600075" cy="28575"/>
            </a:xfrm>
            <a:custGeom>
              <a:avLst/>
              <a:gdLst/>
              <a:ahLst/>
              <a:cxnLst/>
              <a:rect l="l" t="t" r="r" b="b"/>
              <a:pathLst>
                <a:path w="600075" h="28575">
                  <a:moveTo>
                    <a:pt x="587184" y="0"/>
                  </a:moveTo>
                  <a:lnTo>
                    <a:pt x="12382" y="0"/>
                  </a:lnTo>
                  <a:lnTo>
                    <a:pt x="10553" y="368"/>
                  </a:lnTo>
                  <a:lnTo>
                    <a:pt x="0" y="12382"/>
                  </a:lnTo>
                  <a:lnTo>
                    <a:pt x="0" y="14287"/>
                  </a:lnTo>
                  <a:lnTo>
                    <a:pt x="0" y="16167"/>
                  </a:lnTo>
                  <a:lnTo>
                    <a:pt x="12382" y="28549"/>
                  </a:lnTo>
                  <a:lnTo>
                    <a:pt x="587184" y="28549"/>
                  </a:lnTo>
                  <a:lnTo>
                    <a:pt x="599567" y="16167"/>
                  </a:lnTo>
                  <a:lnTo>
                    <a:pt x="599567" y="12382"/>
                  </a:lnTo>
                  <a:lnTo>
                    <a:pt x="589013" y="368"/>
                  </a:lnTo>
                  <a:lnTo>
                    <a:pt x="587184" y="0"/>
                  </a:lnTo>
                  <a:close/>
                </a:path>
              </a:pathLst>
            </a:custGeom>
            <a:solidFill>
              <a:srgbClr val="2A1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24964" y="482991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68" y="350984"/>
                  </a:lnTo>
                  <a:lnTo>
                    <a:pt x="51714" y="370784"/>
                  </a:lnTo>
                  <a:lnTo>
                    <a:pt x="55575" y="371166"/>
                  </a:lnTo>
                  <a:lnTo>
                    <a:pt x="315595" y="371166"/>
                  </a:lnTo>
                  <a:lnTo>
                    <a:pt x="350989" y="356506"/>
                  </a:lnTo>
                  <a:lnTo>
                    <a:pt x="370789" y="319455"/>
                  </a:lnTo>
                  <a:lnTo>
                    <a:pt x="371170" y="315582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68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4964" y="482991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61" y="29679"/>
                  </a:lnTo>
                  <a:lnTo>
                    <a:pt x="10033" y="26441"/>
                  </a:lnTo>
                  <a:lnTo>
                    <a:pt x="12192" y="23190"/>
                  </a:lnTo>
                  <a:lnTo>
                    <a:pt x="14668" y="20180"/>
                  </a:lnTo>
                  <a:lnTo>
                    <a:pt x="17424" y="17424"/>
                  </a:lnTo>
                  <a:lnTo>
                    <a:pt x="20193" y="14655"/>
                  </a:lnTo>
                  <a:lnTo>
                    <a:pt x="23190" y="12192"/>
                  </a:lnTo>
                  <a:lnTo>
                    <a:pt x="26441" y="10020"/>
                  </a:lnTo>
                  <a:lnTo>
                    <a:pt x="29692" y="7861"/>
                  </a:lnTo>
                  <a:lnTo>
                    <a:pt x="33108" y="6019"/>
                  </a:lnTo>
                  <a:lnTo>
                    <a:pt x="36728" y="4533"/>
                  </a:lnTo>
                  <a:lnTo>
                    <a:pt x="40335" y="3035"/>
                  </a:lnTo>
                  <a:lnTo>
                    <a:pt x="44056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68" y="381"/>
                  </a:lnTo>
                  <a:lnTo>
                    <a:pt x="323291" y="1143"/>
                  </a:lnTo>
                  <a:lnTo>
                    <a:pt x="327126" y="1905"/>
                  </a:lnTo>
                  <a:lnTo>
                    <a:pt x="330847" y="3035"/>
                  </a:lnTo>
                  <a:lnTo>
                    <a:pt x="334454" y="4533"/>
                  </a:lnTo>
                  <a:lnTo>
                    <a:pt x="338061" y="6019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49" y="26441"/>
                  </a:lnTo>
                  <a:lnTo>
                    <a:pt x="363321" y="29679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22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01"/>
                  </a:lnTo>
                  <a:lnTo>
                    <a:pt x="371170" y="55575"/>
                  </a:lnTo>
                  <a:lnTo>
                    <a:pt x="371170" y="59474"/>
                  </a:lnTo>
                  <a:lnTo>
                    <a:pt x="371170" y="311683"/>
                  </a:lnTo>
                  <a:lnTo>
                    <a:pt x="371170" y="315582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13"/>
                  </a:lnTo>
                  <a:lnTo>
                    <a:pt x="368134" y="330835"/>
                  </a:lnTo>
                  <a:lnTo>
                    <a:pt x="366636" y="334441"/>
                  </a:lnTo>
                  <a:lnTo>
                    <a:pt x="365150" y="338061"/>
                  </a:lnTo>
                  <a:lnTo>
                    <a:pt x="363321" y="341485"/>
                  </a:lnTo>
                  <a:lnTo>
                    <a:pt x="361149" y="344728"/>
                  </a:lnTo>
                  <a:lnTo>
                    <a:pt x="358978" y="347978"/>
                  </a:lnTo>
                  <a:lnTo>
                    <a:pt x="356514" y="350984"/>
                  </a:lnTo>
                  <a:lnTo>
                    <a:pt x="353745" y="353743"/>
                  </a:lnTo>
                  <a:lnTo>
                    <a:pt x="350989" y="356506"/>
                  </a:lnTo>
                  <a:lnTo>
                    <a:pt x="347980" y="358971"/>
                  </a:lnTo>
                  <a:lnTo>
                    <a:pt x="344728" y="361139"/>
                  </a:lnTo>
                  <a:lnTo>
                    <a:pt x="341490" y="363312"/>
                  </a:lnTo>
                  <a:lnTo>
                    <a:pt x="338061" y="365144"/>
                  </a:lnTo>
                  <a:lnTo>
                    <a:pt x="334454" y="366636"/>
                  </a:lnTo>
                  <a:lnTo>
                    <a:pt x="330847" y="368134"/>
                  </a:lnTo>
                  <a:lnTo>
                    <a:pt x="327126" y="369261"/>
                  </a:lnTo>
                  <a:lnTo>
                    <a:pt x="323291" y="370024"/>
                  </a:lnTo>
                  <a:lnTo>
                    <a:pt x="319468" y="370784"/>
                  </a:lnTo>
                  <a:lnTo>
                    <a:pt x="315595" y="371166"/>
                  </a:lnTo>
                  <a:lnTo>
                    <a:pt x="311683" y="371166"/>
                  </a:lnTo>
                  <a:lnTo>
                    <a:pt x="59486" y="371166"/>
                  </a:lnTo>
                  <a:lnTo>
                    <a:pt x="55575" y="371166"/>
                  </a:lnTo>
                  <a:lnTo>
                    <a:pt x="51714" y="370784"/>
                  </a:lnTo>
                  <a:lnTo>
                    <a:pt x="47879" y="370024"/>
                  </a:lnTo>
                  <a:lnTo>
                    <a:pt x="44056" y="369261"/>
                  </a:lnTo>
                  <a:lnTo>
                    <a:pt x="40335" y="368134"/>
                  </a:lnTo>
                  <a:lnTo>
                    <a:pt x="36728" y="366636"/>
                  </a:lnTo>
                  <a:lnTo>
                    <a:pt x="33108" y="365144"/>
                  </a:lnTo>
                  <a:lnTo>
                    <a:pt x="29692" y="363312"/>
                  </a:lnTo>
                  <a:lnTo>
                    <a:pt x="26441" y="361139"/>
                  </a:lnTo>
                  <a:lnTo>
                    <a:pt x="23190" y="358971"/>
                  </a:lnTo>
                  <a:lnTo>
                    <a:pt x="10033" y="344728"/>
                  </a:lnTo>
                  <a:lnTo>
                    <a:pt x="7861" y="341485"/>
                  </a:lnTo>
                  <a:lnTo>
                    <a:pt x="6019" y="338061"/>
                  </a:lnTo>
                  <a:lnTo>
                    <a:pt x="4533" y="334441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565121" y="8370101"/>
            <a:ext cx="1949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80" dirty="0">
                <a:solidFill>
                  <a:srgbClr val="E5E0DF"/>
                </a:solidFill>
                <a:latin typeface="Times New Roman"/>
                <a:cs typeface="Times New Roman"/>
              </a:rPr>
              <a:t>3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4200" y="8401050"/>
            <a:ext cx="6732905" cy="888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3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5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85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650" spc="16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39300"/>
              </a:lnSpc>
              <a:spcBef>
                <a:spcPts val="455"/>
              </a:spcBef>
            </a:pPr>
            <a:r>
              <a:rPr sz="1300" spc="-6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50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il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8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7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8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6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25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  </a:t>
            </a:r>
            <a:r>
              <a:rPr sz="1300" spc="-4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5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7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-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85" dirty="0">
                <a:solidFill>
                  <a:srgbClr val="E5E0DF"/>
                </a:solidFill>
                <a:latin typeface="Times New Roman"/>
                <a:cs typeface="Times New Roman"/>
              </a:rPr>
              <a:t>rm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1430000" cy="4895848"/>
          </a:xfrm>
          <a:custGeom>
            <a:avLst/>
            <a:gdLst/>
            <a:ahLst/>
            <a:cxnLst/>
            <a:rect l="l" t="t" r="r" b="b"/>
            <a:pathLst>
              <a:path w="11430000" h="6693534">
                <a:moveTo>
                  <a:pt x="11429999" y="0"/>
                </a:moveTo>
                <a:lnTo>
                  <a:pt x="0" y="0"/>
                </a:lnTo>
                <a:lnTo>
                  <a:pt x="0" y="6693404"/>
                </a:lnTo>
                <a:lnTo>
                  <a:pt x="11429999" y="6693404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469696"/>
            <a:ext cx="620839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E</a:t>
            </a:r>
            <a:r>
              <a:rPr spc="180" dirty="0"/>
              <a:t>x</a:t>
            </a:r>
            <a:r>
              <a:rPr spc="375" dirty="0"/>
              <a:t>p</a:t>
            </a:r>
            <a:r>
              <a:rPr spc="-105" dirty="0"/>
              <a:t>l</a:t>
            </a:r>
            <a:r>
              <a:rPr spc="385" dirty="0"/>
              <a:t>a</a:t>
            </a:r>
            <a:r>
              <a:rPr spc="340" dirty="0"/>
              <a:t>n</a:t>
            </a:r>
            <a:r>
              <a:rPr spc="385" dirty="0"/>
              <a:t>a</a:t>
            </a:r>
            <a:r>
              <a:rPr spc="285" dirty="0"/>
              <a:t>t</a:t>
            </a:r>
            <a:r>
              <a:rPr spc="-105" dirty="0"/>
              <a:t>i</a:t>
            </a:r>
            <a:r>
              <a:rPr spc="310" dirty="0"/>
              <a:t>o</a:t>
            </a:r>
            <a:r>
              <a:rPr spc="445" dirty="0"/>
              <a:t>n</a:t>
            </a:r>
            <a:r>
              <a:rPr spc="-250" dirty="0"/>
              <a:t> </a:t>
            </a:r>
            <a:r>
              <a:rPr spc="310" dirty="0"/>
              <a:t>o</a:t>
            </a:r>
            <a:r>
              <a:rPr spc="200" dirty="0"/>
              <a:t>f</a:t>
            </a:r>
            <a:r>
              <a:rPr spc="-250" dirty="0"/>
              <a:t> </a:t>
            </a:r>
            <a:r>
              <a:rPr spc="-80" dirty="0"/>
              <a:t>B</a:t>
            </a:r>
            <a:r>
              <a:rPr spc="445" dirty="0"/>
              <a:t>e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265" dirty="0"/>
              <a:t>S</a:t>
            </a:r>
            <a:r>
              <a:rPr spc="285" dirty="0"/>
              <a:t>t</a:t>
            </a:r>
            <a:r>
              <a:rPr spc="120" dirty="0"/>
              <a:t>r</a:t>
            </a:r>
            <a:r>
              <a:rPr spc="385" dirty="0"/>
              <a:t>a</a:t>
            </a:r>
            <a:r>
              <a:rPr spc="265" dirty="0"/>
              <a:t>t</a:t>
            </a:r>
            <a:r>
              <a:rPr spc="445" dirty="0"/>
              <a:t>e</a:t>
            </a:r>
            <a:r>
              <a:rPr spc="380" dirty="0"/>
              <a:t>g</a:t>
            </a:r>
            <a:r>
              <a:rPr spc="325" dirty="0"/>
              <a:t>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5969" y="1408522"/>
            <a:ext cx="381000" cy="381000"/>
            <a:chOff x="1655969" y="1408522"/>
            <a:chExt cx="381000" cy="381000"/>
          </a:xfrm>
        </p:grpSpPr>
        <p:sp>
          <p:nvSpPr>
            <p:cNvPr id="5" name="object 5"/>
            <p:cNvSpPr/>
            <p:nvPr/>
          </p:nvSpPr>
          <p:spPr>
            <a:xfrm>
              <a:off x="1660728" y="141328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93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89"/>
                  </a:lnTo>
                  <a:lnTo>
                    <a:pt x="51714" y="370789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77" y="356514"/>
                  </a:lnTo>
                  <a:lnTo>
                    <a:pt x="370789" y="319455"/>
                  </a:lnTo>
                  <a:lnTo>
                    <a:pt x="371170" y="315595"/>
                  </a:lnTo>
                  <a:lnTo>
                    <a:pt x="371170" y="55575"/>
                  </a:lnTo>
                  <a:lnTo>
                    <a:pt x="356514" y="20193"/>
                  </a:lnTo>
                  <a:lnTo>
                    <a:pt x="319455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0728" y="141328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28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93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41" y="10033"/>
                  </a:lnTo>
                  <a:lnTo>
                    <a:pt x="29679" y="7861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55" y="381"/>
                  </a:lnTo>
                  <a:lnTo>
                    <a:pt x="323291" y="1143"/>
                  </a:lnTo>
                  <a:lnTo>
                    <a:pt x="327113" y="1905"/>
                  </a:lnTo>
                  <a:lnTo>
                    <a:pt x="330835" y="3035"/>
                  </a:lnTo>
                  <a:lnTo>
                    <a:pt x="334441" y="4533"/>
                  </a:lnTo>
                  <a:lnTo>
                    <a:pt x="338048" y="6019"/>
                  </a:lnTo>
                  <a:lnTo>
                    <a:pt x="341477" y="7861"/>
                  </a:lnTo>
                  <a:lnTo>
                    <a:pt x="344728" y="10033"/>
                  </a:lnTo>
                  <a:lnTo>
                    <a:pt x="347980" y="12192"/>
                  </a:lnTo>
                  <a:lnTo>
                    <a:pt x="350977" y="14655"/>
                  </a:lnTo>
                  <a:lnTo>
                    <a:pt x="353745" y="17424"/>
                  </a:lnTo>
                  <a:lnTo>
                    <a:pt x="356514" y="20193"/>
                  </a:lnTo>
                  <a:lnTo>
                    <a:pt x="358978" y="23190"/>
                  </a:lnTo>
                  <a:lnTo>
                    <a:pt x="361137" y="26441"/>
                  </a:lnTo>
                  <a:lnTo>
                    <a:pt x="363308" y="29679"/>
                  </a:lnTo>
                  <a:lnTo>
                    <a:pt x="365150" y="33108"/>
                  </a:lnTo>
                  <a:lnTo>
                    <a:pt x="366636" y="36728"/>
                  </a:lnTo>
                  <a:lnTo>
                    <a:pt x="368134" y="40335"/>
                  </a:lnTo>
                  <a:lnTo>
                    <a:pt x="369265" y="44056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11683"/>
                  </a:lnTo>
                  <a:lnTo>
                    <a:pt x="371170" y="315595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26"/>
                  </a:lnTo>
                  <a:lnTo>
                    <a:pt x="368134" y="330847"/>
                  </a:lnTo>
                  <a:lnTo>
                    <a:pt x="366636" y="334454"/>
                  </a:lnTo>
                  <a:lnTo>
                    <a:pt x="365150" y="338061"/>
                  </a:lnTo>
                  <a:lnTo>
                    <a:pt x="363308" y="341477"/>
                  </a:lnTo>
                  <a:lnTo>
                    <a:pt x="361137" y="344728"/>
                  </a:lnTo>
                  <a:lnTo>
                    <a:pt x="358978" y="347980"/>
                  </a:lnTo>
                  <a:lnTo>
                    <a:pt x="356514" y="350989"/>
                  </a:lnTo>
                  <a:lnTo>
                    <a:pt x="353745" y="353745"/>
                  </a:lnTo>
                  <a:lnTo>
                    <a:pt x="350977" y="356514"/>
                  </a:lnTo>
                  <a:lnTo>
                    <a:pt x="334441" y="366636"/>
                  </a:lnTo>
                  <a:lnTo>
                    <a:pt x="330835" y="368134"/>
                  </a:lnTo>
                  <a:lnTo>
                    <a:pt x="327113" y="369265"/>
                  </a:lnTo>
                  <a:lnTo>
                    <a:pt x="323291" y="370027"/>
                  </a:lnTo>
                  <a:lnTo>
                    <a:pt x="319455" y="370789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89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50"/>
                  </a:lnTo>
                  <a:lnTo>
                    <a:pt x="17424" y="353745"/>
                  </a:lnTo>
                  <a:lnTo>
                    <a:pt x="14655" y="350989"/>
                  </a:lnTo>
                  <a:lnTo>
                    <a:pt x="12192" y="347980"/>
                  </a:lnTo>
                  <a:lnTo>
                    <a:pt x="10020" y="344728"/>
                  </a:lnTo>
                  <a:lnTo>
                    <a:pt x="7848" y="341477"/>
                  </a:lnTo>
                  <a:lnTo>
                    <a:pt x="6019" y="338061"/>
                  </a:lnTo>
                  <a:lnTo>
                    <a:pt x="4533" y="334454"/>
                  </a:lnTo>
                  <a:lnTo>
                    <a:pt x="3035" y="330847"/>
                  </a:lnTo>
                  <a:lnTo>
                    <a:pt x="1905" y="327126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72196" y="1479837"/>
            <a:ext cx="1517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240" dirty="0">
                <a:solidFill>
                  <a:srgbClr val="E5E0DF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5256" y="1453877"/>
            <a:ext cx="3451860" cy="895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90" dirty="0">
                <a:solidFill>
                  <a:srgbClr val="E5E0DF"/>
                </a:solidFill>
                <a:latin typeface="Times New Roman"/>
                <a:cs typeface="Times New Roman"/>
              </a:rPr>
              <a:t>Efficiency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9300"/>
              </a:lnSpc>
              <a:spcBef>
                <a:spcPts val="530"/>
              </a:spcBef>
            </a:pP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k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g 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5415" y="1408522"/>
            <a:ext cx="390525" cy="381000"/>
            <a:chOff x="5805415" y="1408522"/>
            <a:chExt cx="390525" cy="381000"/>
          </a:xfrm>
        </p:grpSpPr>
        <p:sp>
          <p:nvSpPr>
            <p:cNvPr id="10" name="object 10"/>
            <p:cNvSpPr/>
            <p:nvPr/>
          </p:nvSpPr>
          <p:spPr>
            <a:xfrm>
              <a:off x="5810173" y="141328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93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89"/>
                  </a:lnTo>
                  <a:lnTo>
                    <a:pt x="51701" y="370789"/>
                  </a:lnTo>
                  <a:lnTo>
                    <a:pt x="55575" y="371170"/>
                  </a:lnTo>
                  <a:lnTo>
                    <a:pt x="325107" y="371170"/>
                  </a:lnTo>
                  <a:lnTo>
                    <a:pt x="360489" y="356514"/>
                  </a:lnTo>
                  <a:lnTo>
                    <a:pt x="380301" y="319455"/>
                  </a:lnTo>
                  <a:lnTo>
                    <a:pt x="380682" y="315595"/>
                  </a:lnTo>
                  <a:lnTo>
                    <a:pt x="380682" y="55575"/>
                  </a:lnTo>
                  <a:lnTo>
                    <a:pt x="366014" y="20193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0173" y="141328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22" y="40335"/>
                  </a:lnTo>
                  <a:lnTo>
                    <a:pt x="4521" y="36728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93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28" y="10033"/>
                  </a:lnTo>
                  <a:lnTo>
                    <a:pt x="29679" y="7861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32803" y="1143"/>
                  </a:lnTo>
                  <a:lnTo>
                    <a:pt x="336626" y="1905"/>
                  </a:lnTo>
                  <a:lnTo>
                    <a:pt x="340347" y="3035"/>
                  </a:lnTo>
                  <a:lnTo>
                    <a:pt x="343954" y="4533"/>
                  </a:lnTo>
                  <a:lnTo>
                    <a:pt x="347573" y="6019"/>
                  </a:lnTo>
                  <a:lnTo>
                    <a:pt x="350989" y="7861"/>
                  </a:lnTo>
                  <a:lnTo>
                    <a:pt x="354241" y="10033"/>
                  </a:lnTo>
                  <a:lnTo>
                    <a:pt x="357492" y="12192"/>
                  </a:lnTo>
                  <a:lnTo>
                    <a:pt x="370649" y="26441"/>
                  </a:lnTo>
                  <a:lnTo>
                    <a:pt x="372821" y="29679"/>
                  </a:lnTo>
                  <a:lnTo>
                    <a:pt x="374662" y="33108"/>
                  </a:lnTo>
                  <a:lnTo>
                    <a:pt x="376148" y="36728"/>
                  </a:lnTo>
                  <a:lnTo>
                    <a:pt x="377647" y="40335"/>
                  </a:lnTo>
                  <a:lnTo>
                    <a:pt x="378777" y="44056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11683"/>
                  </a:lnTo>
                  <a:lnTo>
                    <a:pt x="380682" y="315595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26"/>
                  </a:lnTo>
                  <a:lnTo>
                    <a:pt x="377647" y="330847"/>
                  </a:lnTo>
                  <a:lnTo>
                    <a:pt x="376148" y="334454"/>
                  </a:lnTo>
                  <a:lnTo>
                    <a:pt x="374662" y="338061"/>
                  </a:lnTo>
                  <a:lnTo>
                    <a:pt x="372821" y="341477"/>
                  </a:lnTo>
                  <a:lnTo>
                    <a:pt x="370649" y="344728"/>
                  </a:lnTo>
                  <a:lnTo>
                    <a:pt x="368490" y="347980"/>
                  </a:lnTo>
                  <a:lnTo>
                    <a:pt x="343954" y="366636"/>
                  </a:lnTo>
                  <a:lnTo>
                    <a:pt x="340347" y="368134"/>
                  </a:lnTo>
                  <a:lnTo>
                    <a:pt x="336626" y="369265"/>
                  </a:lnTo>
                  <a:lnTo>
                    <a:pt x="332803" y="370027"/>
                  </a:lnTo>
                  <a:lnTo>
                    <a:pt x="328968" y="370789"/>
                  </a:lnTo>
                  <a:lnTo>
                    <a:pt x="325107" y="371170"/>
                  </a:lnTo>
                  <a:lnTo>
                    <a:pt x="321195" y="371170"/>
                  </a:lnTo>
                  <a:lnTo>
                    <a:pt x="59474" y="371170"/>
                  </a:lnTo>
                  <a:lnTo>
                    <a:pt x="55575" y="371170"/>
                  </a:lnTo>
                  <a:lnTo>
                    <a:pt x="51701" y="370789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50"/>
                  </a:lnTo>
                  <a:lnTo>
                    <a:pt x="17424" y="353745"/>
                  </a:lnTo>
                  <a:lnTo>
                    <a:pt x="14655" y="350989"/>
                  </a:lnTo>
                  <a:lnTo>
                    <a:pt x="4521" y="334454"/>
                  </a:lnTo>
                  <a:lnTo>
                    <a:pt x="3022" y="330847"/>
                  </a:lnTo>
                  <a:lnTo>
                    <a:pt x="1905" y="327126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8256" y="1479837"/>
            <a:ext cx="1873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20" dirty="0">
                <a:solidFill>
                  <a:srgbClr val="E5E0DF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9461" y="1453877"/>
            <a:ext cx="3332479" cy="895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10" dirty="0">
                <a:solidFill>
                  <a:srgbClr val="E5E0DF"/>
                </a:solidFill>
                <a:latin typeface="Times New Roman"/>
                <a:cs typeface="Times New Roman"/>
              </a:rPr>
              <a:t>Complexity</a:t>
            </a: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39300"/>
              </a:lnSpc>
              <a:spcBef>
                <a:spcPts val="530"/>
              </a:spcBef>
            </a:pPr>
            <a:r>
              <a:rPr sz="1300" spc="1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75" dirty="0">
                <a:solidFill>
                  <a:srgbClr val="E5E0DF"/>
                </a:solidFill>
                <a:latin typeface="Times New Roman"/>
                <a:cs typeface="Times New Roman"/>
              </a:rPr>
              <a:t>x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ch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7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o 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5969" y="2693330"/>
            <a:ext cx="381000" cy="381000"/>
            <a:chOff x="1655969" y="2693330"/>
            <a:chExt cx="381000" cy="381000"/>
          </a:xfrm>
        </p:grpSpPr>
        <p:sp>
          <p:nvSpPr>
            <p:cNvPr id="15" name="object 15"/>
            <p:cNvSpPr/>
            <p:nvPr/>
          </p:nvSpPr>
          <p:spPr>
            <a:xfrm>
              <a:off x="1660728" y="269808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55" y="350977"/>
                  </a:lnTo>
                  <a:lnTo>
                    <a:pt x="51714" y="370789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77" y="356501"/>
                  </a:lnTo>
                  <a:lnTo>
                    <a:pt x="370789" y="319455"/>
                  </a:lnTo>
                  <a:lnTo>
                    <a:pt x="371170" y="315582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55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0728" y="269808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28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55" y="381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37" y="26428"/>
                  </a:lnTo>
                  <a:lnTo>
                    <a:pt x="363308" y="29679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22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01"/>
                  </a:lnTo>
                  <a:lnTo>
                    <a:pt x="371170" y="55575"/>
                  </a:lnTo>
                  <a:lnTo>
                    <a:pt x="371170" y="59474"/>
                  </a:lnTo>
                  <a:lnTo>
                    <a:pt x="371170" y="311683"/>
                  </a:lnTo>
                  <a:lnTo>
                    <a:pt x="371170" y="315582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13"/>
                  </a:lnTo>
                  <a:lnTo>
                    <a:pt x="368134" y="330835"/>
                  </a:lnTo>
                  <a:lnTo>
                    <a:pt x="366636" y="334441"/>
                  </a:lnTo>
                  <a:lnTo>
                    <a:pt x="365150" y="338061"/>
                  </a:lnTo>
                  <a:lnTo>
                    <a:pt x="363308" y="341477"/>
                  </a:lnTo>
                  <a:lnTo>
                    <a:pt x="361137" y="344728"/>
                  </a:lnTo>
                  <a:lnTo>
                    <a:pt x="358978" y="347980"/>
                  </a:lnTo>
                  <a:lnTo>
                    <a:pt x="344728" y="361137"/>
                  </a:lnTo>
                  <a:lnTo>
                    <a:pt x="341477" y="363308"/>
                  </a:lnTo>
                  <a:lnTo>
                    <a:pt x="338048" y="365137"/>
                  </a:lnTo>
                  <a:lnTo>
                    <a:pt x="334441" y="366636"/>
                  </a:lnTo>
                  <a:lnTo>
                    <a:pt x="330835" y="368134"/>
                  </a:lnTo>
                  <a:lnTo>
                    <a:pt x="327113" y="369265"/>
                  </a:lnTo>
                  <a:lnTo>
                    <a:pt x="323291" y="370014"/>
                  </a:lnTo>
                  <a:lnTo>
                    <a:pt x="319455" y="370789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89"/>
                  </a:lnTo>
                  <a:lnTo>
                    <a:pt x="47879" y="370014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37"/>
                  </a:lnTo>
                  <a:lnTo>
                    <a:pt x="29679" y="363308"/>
                  </a:lnTo>
                  <a:lnTo>
                    <a:pt x="26441" y="361137"/>
                  </a:lnTo>
                  <a:lnTo>
                    <a:pt x="23190" y="358965"/>
                  </a:lnTo>
                  <a:lnTo>
                    <a:pt x="20180" y="356501"/>
                  </a:lnTo>
                  <a:lnTo>
                    <a:pt x="17424" y="353745"/>
                  </a:lnTo>
                  <a:lnTo>
                    <a:pt x="14655" y="350977"/>
                  </a:lnTo>
                  <a:lnTo>
                    <a:pt x="4533" y="334441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50339" y="2748192"/>
            <a:ext cx="3301365" cy="886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7200" algn="l"/>
              </a:tabLst>
            </a:pPr>
            <a:r>
              <a:rPr sz="1500" spc="580" dirty="0">
                <a:solidFill>
                  <a:srgbClr val="E5E0DF"/>
                </a:solidFill>
                <a:latin typeface="Times New Roman"/>
                <a:cs typeface="Times New Roman"/>
              </a:rPr>
              <a:t>3	</a:t>
            </a:r>
            <a:r>
              <a:rPr sz="2475" spc="30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2475" spc="330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2475" spc="292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2475" spc="225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2475" spc="165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2475" spc="240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2475" spc="-187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2475" spc="-30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2475" spc="209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2475" spc="-82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ili</a:t>
            </a:r>
            <a:r>
              <a:rPr sz="2475" spc="262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2475" spc="284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2475" spc="209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2475" spc="-82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2475" spc="225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2475" spc="330" baseline="1683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endParaRPr sz="2475" baseline="1683" dirty="0">
              <a:latin typeface="Times New Roman"/>
              <a:cs typeface="Times New Roman"/>
            </a:endParaRPr>
          </a:p>
          <a:p>
            <a:pPr marL="457200" marR="5080">
              <a:lnSpc>
                <a:spcPct val="139300"/>
              </a:lnSpc>
              <a:spcBef>
                <a:spcPts val="455"/>
              </a:spcBef>
            </a:pPr>
            <a:r>
              <a:rPr sz="1300" spc="-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45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6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ili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  </a:t>
            </a:r>
            <a:r>
              <a:rPr sz="13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7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05415" y="2693330"/>
            <a:ext cx="390525" cy="381000"/>
            <a:chOff x="5805415" y="2693330"/>
            <a:chExt cx="390525" cy="381000"/>
          </a:xfrm>
        </p:grpSpPr>
        <p:sp>
          <p:nvSpPr>
            <p:cNvPr id="19" name="object 19"/>
            <p:cNvSpPr/>
            <p:nvPr/>
          </p:nvSpPr>
          <p:spPr>
            <a:xfrm>
              <a:off x="5810173" y="269808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55" y="350977"/>
                  </a:lnTo>
                  <a:lnTo>
                    <a:pt x="47879" y="370014"/>
                  </a:lnTo>
                  <a:lnTo>
                    <a:pt x="51701" y="370789"/>
                  </a:lnTo>
                  <a:lnTo>
                    <a:pt x="55575" y="371170"/>
                  </a:lnTo>
                  <a:lnTo>
                    <a:pt x="325107" y="371170"/>
                  </a:lnTo>
                  <a:lnTo>
                    <a:pt x="360489" y="356501"/>
                  </a:lnTo>
                  <a:lnTo>
                    <a:pt x="380301" y="319455"/>
                  </a:lnTo>
                  <a:lnTo>
                    <a:pt x="380682" y="315582"/>
                  </a:lnTo>
                  <a:lnTo>
                    <a:pt x="380682" y="55575"/>
                  </a:lnTo>
                  <a:lnTo>
                    <a:pt x="366014" y="20180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10173" y="269808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22" y="40322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63258" y="17424"/>
                  </a:lnTo>
                  <a:lnTo>
                    <a:pt x="370649" y="26428"/>
                  </a:lnTo>
                  <a:lnTo>
                    <a:pt x="372821" y="29679"/>
                  </a:lnTo>
                  <a:lnTo>
                    <a:pt x="374662" y="33108"/>
                  </a:lnTo>
                  <a:lnTo>
                    <a:pt x="376148" y="36715"/>
                  </a:lnTo>
                  <a:lnTo>
                    <a:pt x="377647" y="40322"/>
                  </a:lnTo>
                  <a:lnTo>
                    <a:pt x="378777" y="44043"/>
                  </a:lnTo>
                  <a:lnTo>
                    <a:pt x="379539" y="47879"/>
                  </a:lnTo>
                  <a:lnTo>
                    <a:pt x="380301" y="51701"/>
                  </a:lnTo>
                  <a:lnTo>
                    <a:pt x="380682" y="55575"/>
                  </a:lnTo>
                  <a:lnTo>
                    <a:pt x="380682" y="59474"/>
                  </a:lnTo>
                  <a:lnTo>
                    <a:pt x="380682" y="311683"/>
                  </a:lnTo>
                  <a:lnTo>
                    <a:pt x="380682" y="315582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13"/>
                  </a:lnTo>
                  <a:lnTo>
                    <a:pt x="377647" y="330835"/>
                  </a:lnTo>
                  <a:lnTo>
                    <a:pt x="376148" y="334441"/>
                  </a:lnTo>
                  <a:lnTo>
                    <a:pt x="374662" y="338061"/>
                  </a:lnTo>
                  <a:lnTo>
                    <a:pt x="372821" y="341477"/>
                  </a:lnTo>
                  <a:lnTo>
                    <a:pt x="370649" y="344728"/>
                  </a:lnTo>
                  <a:lnTo>
                    <a:pt x="368490" y="347980"/>
                  </a:lnTo>
                  <a:lnTo>
                    <a:pt x="354241" y="361137"/>
                  </a:lnTo>
                  <a:lnTo>
                    <a:pt x="350989" y="363308"/>
                  </a:lnTo>
                  <a:lnTo>
                    <a:pt x="347573" y="365137"/>
                  </a:lnTo>
                  <a:lnTo>
                    <a:pt x="343954" y="366636"/>
                  </a:lnTo>
                  <a:lnTo>
                    <a:pt x="340347" y="368134"/>
                  </a:lnTo>
                  <a:lnTo>
                    <a:pt x="336626" y="369265"/>
                  </a:lnTo>
                  <a:lnTo>
                    <a:pt x="332803" y="370014"/>
                  </a:lnTo>
                  <a:lnTo>
                    <a:pt x="328968" y="370789"/>
                  </a:lnTo>
                  <a:lnTo>
                    <a:pt x="325107" y="371170"/>
                  </a:lnTo>
                  <a:lnTo>
                    <a:pt x="321195" y="371170"/>
                  </a:lnTo>
                  <a:lnTo>
                    <a:pt x="59474" y="371170"/>
                  </a:lnTo>
                  <a:lnTo>
                    <a:pt x="55575" y="371170"/>
                  </a:lnTo>
                  <a:lnTo>
                    <a:pt x="51701" y="370789"/>
                  </a:lnTo>
                  <a:lnTo>
                    <a:pt x="47879" y="370014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37"/>
                  </a:lnTo>
                  <a:lnTo>
                    <a:pt x="17424" y="353745"/>
                  </a:lnTo>
                  <a:lnTo>
                    <a:pt x="14655" y="350977"/>
                  </a:lnTo>
                  <a:lnTo>
                    <a:pt x="4521" y="334441"/>
                  </a:lnTo>
                  <a:lnTo>
                    <a:pt x="3022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02159" y="2764632"/>
            <a:ext cx="2000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620" dirty="0">
                <a:solidFill>
                  <a:srgbClr val="E5E0DF"/>
                </a:solidFill>
                <a:latin typeface="Times New Roman"/>
                <a:cs typeface="Times New Roman"/>
              </a:rPr>
              <a:t>4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103" y="2748192"/>
            <a:ext cx="4499148" cy="4013038"/>
          </a:xfrm>
          <a:prstGeom prst="rect">
            <a:avLst/>
          </a:prstGeom>
        </p:spPr>
      </p:pic>
      <p:pic>
        <p:nvPicPr>
          <p:cNvPr id="2052" name="Picture 4" descr="STRATEGIC HUMAN RESOURCE MANAGEMENT - ppt video online download">
            <a:extLst>
              <a:ext uri="{FF2B5EF4-FFF2-40B4-BE49-F238E27FC236}">
                <a16:creationId xmlns:a16="http://schemas.microsoft.com/office/drawing/2014/main" xmlns="" id="{24F628C6-1051-277B-B737-154DE652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4" y="5048250"/>
            <a:ext cx="5845427" cy="438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10095230"/>
          </a:xfrm>
          <a:custGeom>
            <a:avLst/>
            <a:gdLst/>
            <a:ahLst/>
            <a:cxnLst/>
            <a:rect l="l" t="t" r="r" b="b"/>
            <a:pathLst>
              <a:path w="11430000" h="10095230">
                <a:moveTo>
                  <a:pt x="11429999" y="0"/>
                </a:moveTo>
                <a:lnTo>
                  <a:pt x="0" y="0"/>
                </a:lnTo>
                <a:lnTo>
                  <a:pt x="0" y="10094975"/>
                </a:lnTo>
                <a:lnTo>
                  <a:pt x="11429999" y="10094975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460171"/>
            <a:ext cx="6198870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E</a:t>
            </a:r>
            <a:r>
              <a:rPr spc="180" dirty="0"/>
              <a:t>x</a:t>
            </a:r>
            <a:r>
              <a:rPr spc="375" dirty="0"/>
              <a:t>p</a:t>
            </a:r>
            <a:r>
              <a:rPr spc="-105" dirty="0"/>
              <a:t>l</a:t>
            </a:r>
            <a:r>
              <a:rPr spc="385" dirty="0"/>
              <a:t>a</a:t>
            </a:r>
            <a:r>
              <a:rPr spc="340" dirty="0"/>
              <a:t>n</a:t>
            </a:r>
            <a:r>
              <a:rPr spc="385" dirty="0"/>
              <a:t>a</a:t>
            </a:r>
            <a:r>
              <a:rPr spc="285" dirty="0"/>
              <a:t>t</a:t>
            </a:r>
            <a:r>
              <a:rPr spc="-105" dirty="0"/>
              <a:t>i</a:t>
            </a:r>
            <a:r>
              <a:rPr spc="310" dirty="0"/>
              <a:t>o</a:t>
            </a:r>
            <a:r>
              <a:rPr spc="445" dirty="0"/>
              <a:t>n</a:t>
            </a:r>
            <a:r>
              <a:rPr spc="-250" dirty="0"/>
              <a:t> </a:t>
            </a:r>
            <a:r>
              <a:rPr spc="310" dirty="0"/>
              <a:t>o</a:t>
            </a:r>
            <a:r>
              <a:rPr spc="200" dirty="0"/>
              <a:t>f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265" dirty="0"/>
              <a:t>S</a:t>
            </a:r>
            <a:r>
              <a:rPr spc="285" dirty="0"/>
              <a:t>t</a:t>
            </a:r>
            <a:r>
              <a:rPr spc="120" dirty="0"/>
              <a:t>r</a:t>
            </a:r>
            <a:r>
              <a:rPr spc="385" dirty="0"/>
              <a:t>a</a:t>
            </a:r>
            <a:r>
              <a:rPr spc="265" dirty="0"/>
              <a:t>t</a:t>
            </a:r>
            <a:r>
              <a:rPr spc="445" dirty="0"/>
              <a:t>e</a:t>
            </a:r>
            <a:r>
              <a:rPr spc="380" dirty="0"/>
              <a:t>g</a:t>
            </a:r>
            <a:r>
              <a:rPr spc="325" dirty="0"/>
              <a:t>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0568" y="1269885"/>
            <a:ext cx="867410" cy="1381760"/>
            <a:chOff x="1650568" y="1269885"/>
            <a:chExt cx="867410" cy="1381760"/>
          </a:xfrm>
        </p:grpSpPr>
        <p:sp>
          <p:nvSpPr>
            <p:cNvPr id="5" name="object 5"/>
            <p:cNvSpPr/>
            <p:nvPr/>
          </p:nvSpPr>
          <p:spPr>
            <a:xfrm>
              <a:off x="1655965" y="1275283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1199146"/>
                  </a:lnTo>
                  <a:lnTo>
                    <a:pt x="428269" y="1370457"/>
                  </a:lnTo>
                  <a:lnTo>
                    <a:pt x="856538" y="1199146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5965" y="1275283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0" y="1199146"/>
                  </a:moveTo>
                  <a:lnTo>
                    <a:pt x="428269" y="1370457"/>
                  </a:lnTo>
                  <a:lnTo>
                    <a:pt x="856538" y="1199146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1199146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07742" y="1841483"/>
            <a:ext cx="1517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240" dirty="0">
                <a:solidFill>
                  <a:srgbClr val="E5E0DF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2007" y="1432410"/>
            <a:ext cx="5858592" cy="624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3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50" spc="185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650" spc="2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200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spc="-6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4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400" spc="80" dirty="0">
                <a:solidFill>
                  <a:srgbClr val="E5E0DF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8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4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4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50568" y="2640342"/>
            <a:ext cx="867410" cy="1381760"/>
            <a:chOff x="1650568" y="2640342"/>
            <a:chExt cx="867410" cy="1381760"/>
          </a:xfrm>
        </p:grpSpPr>
        <p:sp>
          <p:nvSpPr>
            <p:cNvPr id="10" name="object 10"/>
            <p:cNvSpPr/>
            <p:nvPr/>
          </p:nvSpPr>
          <p:spPr>
            <a:xfrm>
              <a:off x="1655965" y="2645740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5965" y="2645740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0" y="1199159"/>
                  </a:move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89747" y="3211939"/>
            <a:ext cx="1873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20" dirty="0">
                <a:solidFill>
                  <a:srgbClr val="E5E0DF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1995" y="2802868"/>
            <a:ext cx="5858592" cy="624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5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85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6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-5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155" dirty="0">
                <a:solidFill>
                  <a:srgbClr val="E5E0DF"/>
                </a:solidFill>
                <a:latin typeface="Times New Roman"/>
                <a:cs typeface="Times New Roman"/>
              </a:rPr>
              <a:t>k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spc="-6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400" spc="1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45" dirty="0">
                <a:solidFill>
                  <a:srgbClr val="E5E0DF"/>
                </a:solidFill>
                <a:latin typeface="Times New Roman"/>
                <a:cs typeface="Times New Roman"/>
              </a:rPr>
              <a:t>x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4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4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4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400" spc="80" dirty="0">
                <a:solidFill>
                  <a:srgbClr val="E5E0DF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0568" y="4010799"/>
            <a:ext cx="867410" cy="1381760"/>
            <a:chOff x="1650568" y="4010799"/>
            <a:chExt cx="867410" cy="1381760"/>
          </a:xfrm>
        </p:grpSpPr>
        <p:sp>
          <p:nvSpPr>
            <p:cNvPr id="15" name="object 15"/>
            <p:cNvSpPr/>
            <p:nvPr/>
          </p:nvSpPr>
          <p:spPr>
            <a:xfrm>
              <a:off x="1655965" y="4016197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5965" y="4016197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0" y="1199159"/>
                  </a:move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886" y="4582396"/>
            <a:ext cx="1949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80" dirty="0">
                <a:solidFill>
                  <a:srgbClr val="E5E0DF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2012" y="4173324"/>
            <a:ext cx="5841137" cy="624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11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6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ili</a:t>
            </a:r>
            <a:r>
              <a:rPr sz="1650" spc="175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-5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spc="1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45" dirty="0">
                <a:solidFill>
                  <a:srgbClr val="E5E0DF"/>
                </a:solidFill>
                <a:latin typeface="Times New Roman"/>
                <a:cs typeface="Times New Roman"/>
              </a:rPr>
              <a:t>v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6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ili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50612" y="5381300"/>
            <a:ext cx="867410" cy="4244975"/>
            <a:chOff x="1650612" y="5381300"/>
            <a:chExt cx="867410" cy="4244975"/>
          </a:xfrm>
        </p:grpSpPr>
        <p:sp>
          <p:nvSpPr>
            <p:cNvPr id="20" name="object 20"/>
            <p:cNvSpPr/>
            <p:nvPr/>
          </p:nvSpPr>
          <p:spPr>
            <a:xfrm>
              <a:off x="1655965" y="5386654"/>
              <a:ext cx="856615" cy="4234815"/>
            </a:xfrm>
            <a:custGeom>
              <a:avLst/>
              <a:gdLst/>
              <a:ahLst/>
              <a:cxnLst/>
              <a:rect l="l" t="t" r="r" b="b"/>
              <a:pathLst>
                <a:path w="856614" h="4234815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4062904"/>
                  </a:lnTo>
                  <a:lnTo>
                    <a:pt x="428269" y="4234210"/>
                  </a:lnTo>
                  <a:lnTo>
                    <a:pt x="856538" y="4062904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5965" y="5386654"/>
              <a:ext cx="856615" cy="4234815"/>
            </a:xfrm>
            <a:custGeom>
              <a:avLst/>
              <a:gdLst/>
              <a:ahLst/>
              <a:cxnLst/>
              <a:rect l="l" t="t" r="r" b="b"/>
              <a:pathLst>
                <a:path w="856614" h="4234815">
                  <a:moveTo>
                    <a:pt x="0" y="4062904"/>
                  </a:moveTo>
                  <a:lnTo>
                    <a:pt x="428269" y="4234210"/>
                  </a:lnTo>
                  <a:lnTo>
                    <a:pt x="856538" y="4062904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4062904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83511" y="7389922"/>
            <a:ext cx="2000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620" dirty="0">
                <a:solidFill>
                  <a:srgbClr val="E5E0DF"/>
                </a:solidFill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462" y="5557964"/>
            <a:ext cx="6374538" cy="37574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183474"/>
            <a:ext cx="651319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E</a:t>
            </a:r>
            <a:r>
              <a:rPr spc="180" dirty="0"/>
              <a:t>x</a:t>
            </a:r>
            <a:r>
              <a:rPr spc="375" dirty="0"/>
              <a:t>p</a:t>
            </a:r>
            <a:r>
              <a:rPr spc="-105" dirty="0"/>
              <a:t>l</a:t>
            </a:r>
            <a:r>
              <a:rPr spc="385" dirty="0"/>
              <a:t>a</a:t>
            </a:r>
            <a:r>
              <a:rPr spc="340" dirty="0"/>
              <a:t>n</a:t>
            </a:r>
            <a:r>
              <a:rPr spc="385" dirty="0"/>
              <a:t>a</a:t>
            </a:r>
            <a:r>
              <a:rPr spc="285" dirty="0"/>
              <a:t>t</a:t>
            </a:r>
            <a:r>
              <a:rPr spc="-105" dirty="0"/>
              <a:t>i</a:t>
            </a:r>
            <a:r>
              <a:rPr spc="310" dirty="0"/>
              <a:t>o</a:t>
            </a:r>
            <a:r>
              <a:rPr spc="445" dirty="0"/>
              <a:t>n</a:t>
            </a:r>
            <a:r>
              <a:rPr spc="-250" dirty="0"/>
              <a:t> </a:t>
            </a:r>
            <a:r>
              <a:rPr spc="310" dirty="0"/>
              <a:t>o</a:t>
            </a:r>
            <a:r>
              <a:rPr spc="200" dirty="0"/>
              <a:t>f</a:t>
            </a:r>
            <a:r>
              <a:rPr spc="-250" dirty="0"/>
              <a:t> </a:t>
            </a:r>
            <a:r>
              <a:rPr spc="75" dirty="0"/>
              <a:t>W</a:t>
            </a:r>
            <a:r>
              <a:rPr spc="310" dirty="0"/>
              <a:t>o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265" dirty="0"/>
              <a:t>S</a:t>
            </a:r>
            <a:r>
              <a:rPr spc="285" dirty="0"/>
              <a:t>t</a:t>
            </a:r>
            <a:r>
              <a:rPr spc="120" dirty="0"/>
              <a:t>r</a:t>
            </a:r>
            <a:r>
              <a:rPr spc="385" dirty="0"/>
              <a:t>a</a:t>
            </a:r>
            <a:r>
              <a:rPr spc="265" dirty="0"/>
              <a:t>t</a:t>
            </a:r>
            <a:r>
              <a:rPr spc="445" dirty="0"/>
              <a:t>e</a:t>
            </a:r>
            <a:r>
              <a:rPr spc="380" dirty="0"/>
              <a:t>g</a:t>
            </a:r>
            <a:r>
              <a:rPr spc="325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295615" y="2246172"/>
            <a:ext cx="342900" cy="402204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304546" y="0"/>
                </a:moveTo>
                <a:lnTo>
                  <a:pt x="38074" y="0"/>
                </a:lnTo>
                <a:lnTo>
                  <a:pt x="23268" y="2995"/>
                </a:lnTo>
                <a:lnTo>
                  <a:pt x="11164" y="11158"/>
                </a:lnTo>
                <a:lnTo>
                  <a:pt x="2997" y="23258"/>
                </a:lnTo>
                <a:lnTo>
                  <a:pt x="0" y="38061"/>
                </a:lnTo>
                <a:lnTo>
                  <a:pt x="0" y="46520"/>
                </a:lnTo>
                <a:lnTo>
                  <a:pt x="2616" y="49961"/>
                </a:lnTo>
                <a:lnTo>
                  <a:pt x="6007" y="52171"/>
                </a:lnTo>
                <a:lnTo>
                  <a:pt x="11354" y="56655"/>
                </a:lnTo>
                <a:lnTo>
                  <a:pt x="15465" y="62296"/>
                </a:lnTo>
                <a:lnTo>
                  <a:pt x="18105" y="68866"/>
                </a:lnTo>
                <a:lnTo>
                  <a:pt x="19037" y="76136"/>
                </a:lnTo>
                <a:lnTo>
                  <a:pt x="18105" y="83406"/>
                </a:lnTo>
                <a:lnTo>
                  <a:pt x="15465" y="89977"/>
                </a:lnTo>
                <a:lnTo>
                  <a:pt x="11354" y="95622"/>
                </a:lnTo>
                <a:lnTo>
                  <a:pt x="6007" y="100114"/>
                </a:lnTo>
                <a:lnTo>
                  <a:pt x="2616" y="102311"/>
                </a:lnTo>
                <a:lnTo>
                  <a:pt x="0" y="105765"/>
                </a:lnTo>
                <a:lnTo>
                  <a:pt x="0" y="209372"/>
                </a:lnTo>
                <a:lnTo>
                  <a:pt x="1494" y="216788"/>
                </a:lnTo>
                <a:lnTo>
                  <a:pt x="5570" y="222838"/>
                </a:lnTo>
                <a:lnTo>
                  <a:pt x="11621" y="226915"/>
                </a:lnTo>
                <a:lnTo>
                  <a:pt x="19037" y="228409"/>
                </a:lnTo>
                <a:lnTo>
                  <a:pt x="323583" y="228409"/>
                </a:lnTo>
                <a:lnTo>
                  <a:pt x="330999" y="226915"/>
                </a:lnTo>
                <a:lnTo>
                  <a:pt x="337050" y="222838"/>
                </a:lnTo>
                <a:lnTo>
                  <a:pt x="341126" y="216788"/>
                </a:lnTo>
                <a:lnTo>
                  <a:pt x="342620" y="209372"/>
                </a:lnTo>
                <a:lnTo>
                  <a:pt x="19037" y="209372"/>
                </a:lnTo>
                <a:lnTo>
                  <a:pt x="19037" y="152273"/>
                </a:lnTo>
                <a:lnTo>
                  <a:pt x="342620" y="152273"/>
                </a:lnTo>
                <a:lnTo>
                  <a:pt x="342620" y="133235"/>
                </a:lnTo>
                <a:lnTo>
                  <a:pt x="19037" y="133235"/>
                </a:lnTo>
                <a:lnTo>
                  <a:pt x="19037" y="114198"/>
                </a:lnTo>
                <a:lnTo>
                  <a:pt x="26882" y="106783"/>
                </a:lnTo>
                <a:lnTo>
                  <a:pt x="32885" y="97758"/>
                </a:lnTo>
                <a:lnTo>
                  <a:pt x="36723" y="87437"/>
                </a:lnTo>
                <a:lnTo>
                  <a:pt x="38074" y="76136"/>
                </a:lnTo>
                <a:lnTo>
                  <a:pt x="36723" y="64827"/>
                </a:lnTo>
                <a:lnTo>
                  <a:pt x="32885" y="54494"/>
                </a:lnTo>
                <a:lnTo>
                  <a:pt x="26882" y="45463"/>
                </a:lnTo>
                <a:lnTo>
                  <a:pt x="19037" y="38061"/>
                </a:lnTo>
                <a:lnTo>
                  <a:pt x="20531" y="30653"/>
                </a:lnTo>
                <a:lnTo>
                  <a:pt x="24607" y="24606"/>
                </a:lnTo>
                <a:lnTo>
                  <a:pt x="30658" y="20531"/>
                </a:lnTo>
                <a:lnTo>
                  <a:pt x="38074" y="19037"/>
                </a:lnTo>
                <a:lnTo>
                  <a:pt x="336777" y="19037"/>
                </a:lnTo>
                <a:lnTo>
                  <a:pt x="331460" y="11158"/>
                </a:lnTo>
                <a:lnTo>
                  <a:pt x="319356" y="2995"/>
                </a:lnTo>
                <a:lnTo>
                  <a:pt x="304546" y="0"/>
                </a:lnTo>
                <a:close/>
              </a:path>
              <a:path w="342900" h="228600">
                <a:moveTo>
                  <a:pt x="71856" y="190347"/>
                </a:moveTo>
                <a:lnTo>
                  <a:pt x="61391" y="190347"/>
                </a:lnTo>
                <a:lnTo>
                  <a:pt x="57111" y="194627"/>
                </a:lnTo>
                <a:lnTo>
                  <a:pt x="57111" y="209372"/>
                </a:lnTo>
                <a:lnTo>
                  <a:pt x="76136" y="209372"/>
                </a:lnTo>
                <a:lnTo>
                  <a:pt x="76136" y="194627"/>
                </a:lnTo>
                <a:lnTo>
                  <a:pt x="71856" y="190347"/>
                </a:lnTo>
                <a:close/>
              </a:path>
              <a:path w="342900" h="228600">
                <a:moveTo>
                  <a:pt x="124206" y="190347"/>
                </a:moveTo>
                <a:lnTo>
                  <a:pt x="113728" y="190347"/>
                </a:lnTo>
                <a:lnTo>
                  <a:pt x="109448" y="194627"/>
                </a:lnTo>
                <a:lnTo>
                  <a:pt x="109448" y="209372"/>
                </a:lnTo>
                <a:lnTo>
                  <a:pt x="128485" y="209372"/>
                </a:lnTo>
                <a:lnTo>
                  <a:pt x="128485" y="194627"/>
                </a:lnTo>
                <a:lnTo>
                  <a:pt x="124206" y="190347"/>
                </a:lnTo>
                <a:close/>
              </a:path>
              <a:path w="342900" h="228600">
                <a:moveTo>
                  <a:pt x="176542" y="190347"/>
                </a:moveTo>
                <a:lnTo>
                  <a:pt x="166077" y="190347"/>
                </a:lnTo>
                <a:lnTo>
                  <a:pt x="161798" y="194627"/>
                </a:lnTo>
                <a:lnTo>
                  <a:pt x="161798" y="209372"/>
                </a:lnTo>
                <a:lnTo>
                  <a:pt x="180822" y="209372"/>
                </a:lnTo>
                <a:lnTo>
                  <a:pt x="180822" y="194627"/>
                </a:lnTo>
                <a:lnTo>
                  <a:pt x="176542" y="190347"/>
                </a:lnTo>
                <a:close/>
              </a:path>
              <a:path w="342900" h="228600">
                <a:moveTo>
                  <a:pt x="228892" y="190347"/>
                </a:moveTo>
                <a:lnTo>
                  <a:pt x="218414" y="190347"/>
                </a:lnTo>
                <a:lnTo>
                  <a:pt x="214134" y="194627"/>
                </a:lnTo>
                <a:lnTo>
                  <a:pt x="214134" y="209372"/>
                </a:lnTo>
                <a:lnTo>
                  <a:pt x="233172" y="209372"/>
                </a:lnTo>
                <a:lnTo>
                  <a:pt x="233172" y="194627"/>
                </a:lnTo>
                <a:lnTo>
                  <a:pt x="228892" y="190347"/>
                </a:lnTo>
                <a:close/>
              </a:path>
              <a:path w="342900" h="228600">
                <a:moveTo>
                  <a:pt x="281241" y="190347"/>
                </a:moveTo>
                <a:lnTo>
                  <a:pt x="270764" y="190347"/>
                </a:lnTo>
                <a:lnTo>
                  <a:pt x="266484" y="194627"/>
                </a:lnTo>
                <a:lnTo>
                  <a:pt x="266484" y="209372"/>
                </a:lnTo>
                <a:lnTo>
                  <a:pt x="285521" y="209372"/>
                </a:lnTo>
                <a:lnTo>
                  <a:pt x="285521" y="194627"/>
                </a:lnTo>
                <a:lnTo>
                  <a:pt x="281241" y="190347"/>
                </a:lnTo>
                <a:close/>
              </a:path>
              <a:path w="342900" h="228600">
                <a:moveTo>
                  <a:pt x="342620" y="152273"/>
                </a:moveTo>
                <a:lnTo>
                  <a:pt x="323583" y="152273"/>
                </a:lnTo>
                <a:lnTo>
                  <a:pt x="323583" y="209372"/>
                </a:lnTo>
                <a:lnTo>
                  <a:pt x="342620" y="209372"/>
                </a:lnTo>
                <a:lnTo>
                  <a:pt x="342620" y="152273"/>
                </a:lnTo>
                <a:close/>
              </a:path>
              <a:path w="342900" h="228600">
                <a:moveTo>
                  <a:pt x="336777" y="19037"/>
                </a:moveTo>
                <a:lnTo>
                  <a:pt x="304546" y="19037"/>
                </a:lnTo>
                <a:lnTo>
                  <a:pt x="311962" y="20531"/>
                </a:lnTo>
                <a:lnTo>
                  <a:pt x="318012" y="24606"/>
                </a:lnTo>
                <a:lnTo>
                  <a:pt x="322089" y="30653"/>
                </a:lnTo>
                <a:lnTo>
                  <a:pt x="323583" y="38061"/>
                </a:lnTo>
                <a:lnTo>
                  <a:pt x="315738" y="45484"/>
                </a:lnTo>
                <a:lnTo>
                  <a:pt x="309735" y="54513"/>
                </a:lnTo>
                <a:lnTo>
                  <a:pt x="305897" y="64834"/>
                </a:lnTo>
                <a:lnTo>
                  <a:pt x="304546" y="76136"/>
                </a:lnTo>
                <a:lnTo>
                  <a:pt x="305897" y="87446"/>
                </a:lnTo>
                <a:lnTo>
                  <a:pt x="309735" y="97782"/>
                </a:lnTo>
                <a:lnTo>
                  <a:pt x="315738" y="106809"/>
                </a:lnTo>
                <a:lnTo>
                  <a:pt x="323583" y="114198"/>
                </a:lnTo>
                <a:lnTo>
                  <a:pt x="323583" y="133235"/>
                </a:lnTo>
                <a:lnTo>
                  <a:pt x="342620" y="133235"/>
                </a:lnTo>
                <a:lnTo>
                  <a:pt x="342620" y="105765"/>
                </a:lnTo>
                <a:lnTo>
                  <a:pt x="340004" y="102311"/>
                </a:lnTo>
                <a:lnTo>
                  <a:pt x="336613" y="100114"/>
                </a:lnTo>
                <a:lnTo>
                  <a:pt x="331266" y="95622"/>
                </a:lnTo>
                <a:lnTo>
                  <a:pt x="327155" y="89977"/>
                </a:lnTo>
                <a:lnTo>
                  <a:pt x="324515" y="83406"/>
                </a:lnTo>
                <a:lnTo>
                  <a:pt x="323583" y="76136"/>
                </a:lnTo>
                <a:lnTo>
                  <a:pt x="324515" y="68866"/>
                </a:lnTo>
                <a:lnTo>
                  <a:pt x="327155" y="62296"/>
                </a:lnTo>
                <a:lnTo>
                  <a:pt x="331266" y="56655"/>
                </a:lnTo>
                <a:lnTo>
                  <a:pt x="336613" y="52171"/>
                </a:lnTo>
                <a:lnTo>
                  <a:pt x="340004" y="49961"/>
                </a:lnTo>
                <a:lnTo>
                  <a:pt x="342620" y="46520"/>
                </a:lnTo>
                <a:lnTo>
                  <a:pt x="342620" y="38061"/>
                </a:lnTo>
                <a:lnTo>
                  <a:pt x="339625" y="23258"/>
                </a:lnTo>
                <a:lnTo>
                  <a:pt x="336777" y="19037"/>
                </a:lnTo>
                <a:close/>
              </a:path>
              <a:path w="342900" h="228600">
                <a:moveTo>
                  <a:pt x="100406" y="38061"/>
                </a:moveTo>
                <a:lnTo>
                  <a:pt x="89941" y="38061"/>
                </a:lnTo>
                <a:lnTo>
                  <a:pt x="85661" y="42354"/>
                </a:lnTo>
                <a:lnTo>
                  <a:pt x="85661" y="109918"/>
                </a:lnTo>
                <a:lnTo>
                  <a:pt x="89941" y="114198"/>
                </a:lnTo>
                <a:lnTo>
                  <a:pt x="100406" y="114198"/>
                </a:lnTo>
                <a:lnTo>
                  <a:pt x="104686" y="109918"/>
                </a:lnTo>
                <a:lnTo>
                  <a:pt x="104686" y="42354"/>
                </a:lnTo>
                <a:lnTo>
                  <a:pt x="100406" y="38061"/>
                </a:lnTo>
                <a:close/>
              </a:path>
              <a:path w="342900" h="228600">
                <a:moveTo>
                  <a:pt x="176542" y="38061"/>
                </a:moveTo>
                <a:lnTo>
                  <a:pt x="166077" y="38061"/>
                </a:lnTo>
                <a:lnTo>
                  <a:pt x="161798" y="42354"/>
                </a:lnTo>
                <a:lnTo>
                  <a:pt x="161798" y="109918"/>
                </a:lnTo>
                <a:lnTo>
                  <a:pt x="166077" y="114198"/>
                </a:lnTo>
                <a:lnTo>
                  <a:pt x="176542" y="114198"/>
                </a:lnTo>
                <a:lnTo>
                  <a:pt x="180822" y="109918"/>
                </a:lnTo>
                <a:lnTo>
                  <a:pt x="180822" y="42354"/>
                </a:lnTo>
                <a:lnTo>
                  <a:pt x="176542" y="38061"/>
                </a:lnTo>
                <a:close/>
              </a:path>
              <a:path w="342900" h="228600">
                <a:moveTo>
                  <a:pt x="252679" y="38061"/>
                </a:moveTo>
                <a:lnTo>
                  <a:pt x="242214" y="38061"/>
                </a:lnTo>
                <a:lnTo>
                  <a:pt x="237934" y="42354"/>
                </a:lnTo>
                <a:lnTo>
                  <a:pt x="237934" y="109918"/>
                </a:lnTo>
                <a:lnTo>
                  <a:pt x="242214" y="114198"/>
                </a:lnTo>
                <a:lnTo>
                  <a:pt x="252679" y="114198"/>
                </a:lnTo>
                <a:lnTo>
                  <a:pt x="256971" y="109918"/>
                </a:lnTo>
                <a:lnTo>
                  <a:pt x="256971" y="42354"/>
                </a:lnTo>
                <a:lnTo>
                  <a:pt x="252679" y="38061"/>
                </a:lnTo>
                <a:close/>
              </a:path>
            </a:pathLst>
          </a:custGeom>
          <a:solidFill>
            <a:srgbClr val="2B0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7008" y="2997843"/>
            <a:ext cx="233553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pc="11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pc="160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pc="185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pc="2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008" y="3636667"/>
            <a:ext cx="2335530" cy="877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75" dirty="0">
                <a:solidFill>
                  <a:srgbClr val="E5E0DF"/>
                </a:solidFill>
                <a:latin typeface="Times New Roman"/>
                <a:cs typeface="Times New Roman"/>
              </a:rPr>
              <a:t>Allocates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largest</a:t>
            </a:r>
            <a:r>
              <a:rPr sz="1400" spc="-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E5E0DF"/>
                </a:solidFill>
                <a:latin typeface="Times New Roman"/>
                <a:cs typeface="Times New Roman"/>
              </a:rPr>
              <a:t>available </a:t>
            </a:r>
            <a:r>
              <a:rPr sz="14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1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3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400" spc="17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o  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400" spc="6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400" spc="25" dirty="0">
                <a:solidFill>
                  <a:srgbClr val="E5E0DF"/>
                </a:solidFill>
                <a:latin typeface="Times New Roman"/>
                <a:cs typeface="Times New Roman"/>
              </a:rPr>
              <a:t>y</a:t>
            </a:r>
            <a:r>
              <a:rPr sz="1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52212" y="2382629"/>
            <a:ext cx="342900" cy="531494"/>
          </a:xfrm>
          <a:custGeom>
            <a:avLst/>
            <a:gdLst/>
            <a:ahLst/>
            <a:cxnLst/>
            <a:rect l="l" t="t" r="r" b="b"/>
            <a:pathLst>
              <a:path w="214629" h="342900">
                <a:moveTo>
                  <a:pt x="171310" y="0"/>
                </a:moveTo>
                <a:lnTo>
                  <a:pt x="42824" y="0"/>
                </a:lnTo>
                <a:lnTo>
                  <a:pt x="26167" y="3369"/>
                </a:lnTo>
                <a:lnTo>
                  <a:pt x="12553" y="12553"/>
                </a:lnTo>
                <a:lnTo>
                  <a:pt x="3369" y="26167"/>
                </a:lnTo>
                <a:lnTo>
                  <a:pt x="0" y="42824"/>
                </a:lnTo>
                <a:lnTo>
                  <a:pt x="0" y="235546"/>
                </a:lnTo>
                <a:lnTo>
                  <a:pt x="8411" y="277231"/>
                </a:lnTo>
                <a:lnTo>
                  <a:pt x="31351" y="311261"/>
                </a:lnTo>
                <a:lnTo>
                  <a:pt x="65381" y="334198"/>
                </a:lnTo>
                <a:lnTo>
                  <a:pt x="107061" y="342607"/>
                </a:lnTo>
                <a:lnTo>
                  <a:pt x="148747" y="334198"/>
                </a:lnTo>
                <a:lnTo>
                  <a:pt x="168041" y="321195"/>
                </a:lnTo>
                <a:lnTo>
                  <a:pt x="107061" y="321195"/>
                </a:lnTo>
                <a:lnTo>
                  <a:pt x="73720" y="314465"/>
                </a:lnTo>
                <a:lnTo>
                  <a:pt x="46496" y="296111"/>
                </a:lnTo>
                <a:lnTo>
                  <a:pt x="28142" y="268887"/>
                </a:lnTo>
                <a:lnTo>
                  <a:pt x="21412" y="235546"/>
                </a:lnTo>
                <a:lnTo>
                  <a:pt x="21412" y="42824"/>
                </a:lnTo>
                <a:lnTo>
                  <a:pt x="23091" y="34479"/>
                </a:lnTo>
                <a:lnTo>
                  <a:pt x="27674" y="27674"/>
                </a:lnTo>
                <a:lnTo>
                  <a:pt x="34479" y="23091"/>
                </a:lnTo>
                <a:lnTo>
                  <a:pt x="42824" y="21412"/>
                </a:lnTo>
                <a:lnTo>
                  <a:pt x="207557" y="21412"/>
                </a:lnTo>
                <a:lnTo>
                  <a:pt x="201580" y="12553"/>
                </a:lnTo>
                <a:lnTo>
                  <a:pt x="187967" y="3369"/>
                </a:lnTo>
                <a:lnTo>
                  <a:pt x="171310" y="0"/>
                </a:lnTo>
                <a:close/>
              </a:path>
              <a:path w="214629" h="342900">
                <a:moveTo>
                  <a:pt x="207557" y="21412"/>
                </a:moveTo>
                <a:lnTo>
                  <a:pt x="171310" y="21412"/>
                </a:lnTo>
                <a:lnTo>
                  <a:pt x="179654" y="23091"/>
                </a:lnTo>
                <a:lnTo>
                  <a:pt x="186459" y="27674"/>
                </a:lnTo>
                <a:lnTo>
                  <a:pt x="191043" y="34479"/>
                </a:lnTo>
                <a:lnTo>
                  <a:pt x="192722" y="42824"/>
                </a:lnTo>
                <a:lnTo>
                  <a:pt x="192722" y="235546"/>
                </a:lnTo>
                <a:lnTo>
                  <a:pt x="185992" y="268887"/>
                </a:lnTo>
                <a:lnTo>
                  <a:pt x="167636" y="296111"/>
                </a:lnTo>
                <a:lnTo>
                  <a:pt x="140408" y="314465"/>
                </a:lnTo>
                <a:lnTo>
                  <a:pt x="107061" y="321195"/>
                </a:lnTo>
                <a:lnTo>
                  <a:pt x="168041" y="321195"/>
                </a:lnTo>
                <a:lnTo>
                  <a:pt x="182781" y="311261"/>
                </a:lnTo>
                <a:lnTo>
                  <a:pt x="205723" y="277231"/>
                </a:lnTo>
                <a:lnTo>
                  <a:pt x="214134" y="235546"/>
                </a:lnTo>
                <a:lnTo>
                  <a:pt x="214134" y="42824"/>
                </a:lnTo>
                <a:lnTo>
                  <a:pt x="210765" y="26167"/>
                </a:lnTo>
                <a:lnTo>
                  <a:pt x="207557" y="21412"/>
                </a:lnTo>
                <a:close/>
              </a:path>
              <a:path w="214629" h="342900">
                <a:moveTo>
                  <a:pt x="112039" y="224840"/>
                </a:moveTo>
                <a:lnTo>
                  <a:pt x="102095" y="224840"/>
                </a:lnTo>
                <a:lnTo>
                  <a:pt x="97320" y="225793"/>
                </a:lnTo>
                <a:lnTo>
                  <a:pt x="69596" y="257340"/>
                </a:lnTo>
                <a:lnTo>
                  <a:pt x="69596" y="267284"/>
                </a:lnTo>
                <a:lnTo>
                  <a:pt x="97320" y="298831"/>
                </a:lnTo>
                <a:lnTo>
                  <a:pt x="102095" y="299783"/>
                </a:lnTo>
                <a:lnTo>
                  <a:pt x="112039" y="299783"/>
                </a:lnTo>
                <a:lnTo>
                  <a:pt x="140975" y="278371"/>
                </a:lnTo>
                <a:lnTo>
                  <a:pt x="104940" y="278371"/>
                </a:lnTo>
                <a:lnTo>
                  <a:pt x="102895" y="277964"/>
                </a:lnTo>
                <a:lnTo>
                  <a:pt x="91008" y="264439"/>
                </a:lnTo>
                <a:lnTo>
                  <a:pt x="91008" y="260184"/>
                </a:lnTo>
                <a:lnTo>
                  <a:pt x="104940" y="246253"/>
                </a:lnTo>
                <a:lnTo>
                  <a:pt x="140975" y="246253"/>
                </a:lnTo>
                <a:lnTo>
                  <a:pt x="139788" y="243382"/>
                </a:lnTo>
                <a:lnTo>
                  <a:pt x="137083" y="239331"/>
                </a:lnTo>
                <a:lnTo>
                  <a:pt x="130048" y="232308"/>
                </a:lnTo>
                <a:lnTo>
                  <a:pt x="125996" y="229590"/>
                </a:lnTo>
                <a:lnTo>
                  <a:pt x="116814" y="225793"/>
                </a:lnTo>
                <a:lnTo>
                  <a:pt x="112039" y="224840"/>
                </a:lnTo>
                <a:close/>
              </a:path>
              <a:path w="214629" h="342900">
                <a:moveTo>
                  <a:pt x="140975" y="246253"/>
                </a:moveTo>
                <a:lnTo>
                  <a:pt x="109194" y="246253"/>
                </a:lnTo>
                <a:lnTo>
                  <a:pt x="111239" y="246659"/>
                </a:lnTo>
                <a:lnTo>
                  <a:pt x="115176" y="248285"/>
                </a:lnTo>
                <a:lnTo>
                  <a:pt x="123126" y="260184"/>
                </a:lnTo>
                <a:lnTo>
                  <a:pt x="123126" y="264439"/>
                </a:lnTo>
                <a:lnTo>
                  <a:pt x="109194" y="278371"/>
                </a:lnTo>
                <a:lnTo>
                  <a:pt x="140975" y="278371"/>
                </a:lnTo>
                <a:lnTo>
                  <a:pt x="143586" y="272059"/>
                </a:lnTo>
                <a:lnTo>
                  <a:pt x="144538" y="267284"/>
                </a:lnTo>
                <a:lnTo>
                  <a:pt x="144538" y="257340"/>
                </a:lnTo>
                <a:lnTo>
                  <a:pt x="143586" y="252564"/>
                </a:lnTo>
                <a:lnTo>
                  <a:pt x="140975" y="246253"/>
                </a:lnTo>
                <a:close/>
              </a:path>
              <a:path w="214629" h="342900">
                <a:moveTo>
                  <a:pt x="112039" y="133832"/>
                </a:moveTo>
                <a:lnTo>
                  <a:pt x="102095" y="133832"/>
                </a:lnTo>
                <a:lnTo>
                  <a:pt x="97320" y="134785"/>
                </a:lnTo>
                <a:lnTo>
                  <a:pt x="69596" y="166331"/>
                </a:lnTo>
                <a:lnTo>
                  <a:pt x="69596" y="176276"/>
                </a:lnTo>
                <a:lnTo>
                  <a:pt x="97320" y="207822"/>
                </a:lnTo>
                <a:lnTo>
                  <a:pt x="102095" y="208775"/>
                </a:lnTo>
                <a:lnTo>
                  <a:pt x="112039" y="208775"/>
                </a:lnTo>
                <a:lnTo>
                  <a:pt x="143586" y="181051"/>
                </a:lnTo>
                <a:lnTo>
                  <a:pt x="144538" y="176276"/>
                </a:lnTo>
                <a:lnTo>
                  <a:pt x="144538" y="166331"/>
                </a:lnTo>
                <a:lnTo>
                  <a:pt x="116814" y="134785"/>
                </a:lnTo>
                <a:lnTo>
                  <a:pt x="112039" y="133832"/>
                </a:lnTo>
                <a:close/>
              </a:path>
              <a:path w="214629" h="342900">
                <a:moveTo>
                  <a:pt x="112039" y="42824"/>
                </a:moveTo>
                <a:lnTo>
                  <a:pt x="102095" y="42824"/>
                </a:lnTo>
                <a:lnTo>
                  <a:pt x="97320" y="43776"/>
                </a:lnTo>
                <a:lnTo>
                  <a:pt x="69596" y="75323"/>
                </a:lnTo>
                <a:lnTo>
                  <a:pt x="69596" y="85267"/>
                </a:lnTo>
                <a:lnTo>
                  <a:pt x="97320" y="116827"/>
                </a:lnTo>
                <a:lnTo>
                  <a:pt x="102095" y="117767"/>
                </a:lnTo>
                <a:lnTo>
                  <a:pt x="112039" y="117767"/>
                </a:lnTo>
                <a:lnTo>
                  <a:pt x="140975" y="96354"/>
                </a:lnTo>
                <a:lnTo>
                  <a:pt x="104940" y="96354"/>
                </a:lnTo>
                <a:lnTo>
                  <a:pt x="102895" y="95948"/>
                </a:lnTo>
                <a:lnTo>
                  <a:pt x="91008" y="82423"/>
                </a:lnTo>
                <a:lnTo>
                  <a:pt x="91008" y="78168"/>
                </a:lnTo>
                <a:lnTo>
                  <a:pt x="104940" y="64236"/>
                </a:lnTo>
                <a:lnTo>
                  <a:pt x="140975" y="64236"/>
                </a:lnTo>
                <a:lnTo>
                  <a:pt x="139788" y="61366"/>
                </a:lnTo>
                <a:lnTo>
                  <a:pt x="137083" y="57315"/>
                </a:lnTo>
                <a:lnTo>
                  <a:pt x="130048" y="50292"/>
                </a:lnTo>
                <a:lnTo>
                  <a:pt x="125996" y="47574"/>
                </a:lnTo>
                <a:lnTo>
                  <a:pt x="116814" y="43776"/>
                </a:lnTo>
                <a:lnTo>
                  <a:pt x="112039" y="42824"/>
                </a:lnTo>
                <a:close/>
              </a:path>
              <a:path w="214629" h="342900">
                <a:moveTo>
                  <a:pt x="140975" y="64236"/>
                </a:moveTo>
                <a:lnTo>
                  <a:pt x="109194" y="64236"/>
                </a:lnTo>
                <a:lnTo>
                  <a:pt x="111239" y="64643"/>
                </a:lnTo>
                <a:lnTo>
                  <a:pt x="115176" y="66268"/>
                </a:lnTo>
                <a:lnTo>
                  <a:pt x="123126" y="78168"/>
                </a:lnTo>
                <a:lnTo>
                  <a:pt x="123126" y="82423"/>
                </a:lnTo>
                <a:lnTo>
                  <a:pt x="109194" y="96354"/>
                </a:lnTo>
                <a:lnTo>
                  <a:pt x="140975" y="96354"/>
                </a:lnTo>
                <a:lnTo>
                  <a:pt x="143586" y="90043"/>
                </a:lnTo>
                <a:lnTo>
                  <a:pt x="144538" y="85267"/>
                </a:lnTo>
                <a:lnTo>
                  <a:pt x="144538" y="75323"/>
                </a:lnTo>
                <a:lnTo>
                  <a:pt x="143586" y="70548"/>
                </a:lnTo>
                <a:lnTo>
                  <a:pt x="140975" y="64236"/>
                </a:lnTo>
                <a:close/>
              </a:path>
            </a:pathLst>
          </a:custGeom>
          <a:solidFill>
            <a:srgbClr val="2B0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1331" y="3028621"/>
            <a:ext cx="205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60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00" spc="13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00" spc="1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0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00"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0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00" spc="16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600" spc="200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600" spc="2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0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00" spc="-13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600" spc="195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600" spc="185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60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00" spc="200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600" spc="1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5693" y="3636667"/>
            <a:ext cx="2336165" cy="877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80" dirty="0">
                <a:solidFill>
                  <a:srgbClr val="E5E0DF"/>
                </a:solidFill>
                <a:latin typeface="Times New Roman"/>
                <a:cs typeface="Times New Roman"/>
              </a:rPr>
              <a:t>Slower 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performance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may </a:t>
            </a:r>
            <a:r>
              <a:rPr sz="1400" spc="180" dirty="0">
                <a:solidFill>
                  <a:srgbClr val="E5E0DF"/>
                </a:solidFill>
                <a:latin typeface="Times New Roman"/>
                <a:cs typeface="Times New Roman"/>
              </a:rPr>
              <a:t>be </a:t>
            </a:r>
            <a:r>
              <a:rPr sz="1400" spc="18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experienced</a:t>
            </a:r>
            <a:r>
              <a:rPr sz="1400" spc="-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due</a:t>
            </a:r>
            <a:r>
              <a:rPr sz="1400" spc="-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increased </a:t>
            </a:r>
            <a:r>
              <a:rPr sz="14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4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4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52011" y="2074722"/>
            <a:ext cx="342901" cy="402204"/>
            <a:chOff x="7252012" y="2074722"/>
            <a:chExt cx="342900" cy="476250"/>
          </a:xfrm>
        </p:grpSpPr>
        <p:sp>
          <p:nvSpPr>
            <p:cNvPr id="10" name="object 10"/>
            <p:cNvSpPr/>
            <p:nvPr/>
          </p:nvSpPr>
          <p:spPr>
            <a:xfrm>
              <a:off x="7252012" y="2074722"/>
              <a:ext cx="342900" cy="476250"/>
            </a:xfrm>
            <a:custGeom>
              <a:avLst/>
              <a:gdLst/>
              <a:ahLst/>
              <a:cxnLst/>
              <a:rect l="l" t="t" r="r" b="b"/>
              <a:pathLst>
                <a:path w="342900" h="476250">
                  <a:moveTo>
                    <a:pt x="286884" y="0"/>
                  </a:moveTo>
                  <a:lnTo>
                    <a:pt x="55719" y="0"/>
                  </a:lnTo>
                  <a:lnTo>
                    <a:pt x="47515" y="1625"/>
                  </a:lnTo>
                  <a:lnTo>
                    <a:pt x="12780" y="24841"/>
                  </a:lnTo>
                  <a:lnTo>
                    <a:pt x="0" y="55673"/>
                  </a:lnTo>
                  <a:lnTo>
                    <a:pt x="0" y="420170"/>
                  </a:lnTo>
                  <a:lnTo>
                    <a:pt x="24832" y="463054"/>
                  </a:lnTo>
                  <a:lnTo>
                    <a:pt x="55717" y="475843"/>
                  </a:lnTo>
                  <a:lnTo>
                    <a:pt x="286886" y="475843"/>
                  </a:lnTo>
                  <a:lnTo>
                    <a:pt x="329823" y="451015"/>
                  </a:lnTo>
                  <a:lnTo>
                    <a:pt x="342604" y="420170"/>
                  </a:lnTo>
                  <a:lnTo>
                    <a:pt x="342604" y="55673"/>
                  </a:lnTo>
                  <a:lnTo>
                    <a:pt x="317771" y="12788"/>
                  </a:lnTo>
                  <a:lnTo>
                    <a:pt x="286884" y="0"/>
                  </a:lnTo>
                  <a:close/>
                </a:path>
              </a:pathLst>
            </a:custGeom>
            <a:solidFill>
              <a:srgbClr val="E5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7653" y="2237701"/>
              <a:ext cx="171310" cy="14989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2721889"/>
            <a:ext cx="3962400" cy="30883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95"/>
              </a:spcBef>
            </a:pPr>
            <a:r>
              <a:rPr spc="229" dirty="0"/>
              <a:t>C</a:t>
            </a:r>
            <a:r>
              <a:rPr spc="310" dirty="0"/>
              <a:t>o</a:t>
            </a:r>
            <a:r>
              <a:rPr spc="400" dirty="0"/>
              <a:t>m</a:t>
            </a:r>
            <a:r>
              <a:rPr spc="375" dirty="0"/>
              <a:t>p</a:t>
            </a:r>
            <a:r>
              <a:rPr spc="385" dirty="0"/>
              <a:t>a</a:t>
            </a:r>
            <a:r>
              <a:rPr spc="170" dirty="0"/>
              <a:t>r</a:t>
            </a:r>
            <a:r>
              <a:rPr spc="-105" dirty="0"/>
              <a:t>i</a:t>
            </a:r>
            <a:r>
              <a:rPr spc="505" dirty="0"/>
              <a:t>s</a:t>
            </a:r>
            <a:r>
              <a:rPr spc="310" dirty="0"/>
              <a:t>o</a:t>
            </a:r>
            <a:r>
              <a:rPr spc="445" dirty="0"/>
              <a:t>n</a:t>
            </a:r>
            <a:r>
              <a:rPr spc="-250" dirty="0"/>
              <a:t> </a:t>
            </a:r>
            <a:r>
              <a:rPr spc="310" dirty="0"/>
              <a:t>o</a:t>
            </a:r>
            <a:r>
              <a:rPr spc="200" dirty="0"/>
              <a:t>f</a:t>
            </a:r>
            <a:r>
              <a:rPr spc="-250" dirty="0"/>
              <a:t> </a:t>
            </a:r>
            <a:r>
              <a:rPr spc="-80" dirty="0"/>
              <a:t>B</a:t>
            </a:r>
            <a:r>
              <a:rPr spc="445" dirty="0"/>
              <a:t>e</a:t>
            </a:r>
            <a:r>
              <a:rPr spc="505" dirty="0"/>
              <a:t>s</a:t>
            </a:r>
            <a:r>
              <a:rPr spc="285" dirty="0"/>
              <a:t>t</a:t>
            </a:r>
            <a:r>
              <a:rPr sz="1800" spc="570" dirty="0"/>
              <a:t>,</a:t>
            </a:r>
            <a:r>
              <a:rPr sz="1800" spc="10" dirty="0"/>
              <a:t> 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390" dirty="0"/>
              <a:t>t</a:t>
            </a:r>
            <a:r>
              <a:rPr spc="-250" dirty="0"/>
              <a:t> </a:t>
            </a:r>
            <a:r>
              <a:rPr spc="385" dirty="0"/>
              <a:t>a</a:t>
            </a:r>
            <a:r>
              <a:rPr spc="340" dirty="0"/>
              <a:t>n</a:t>
            </a:r>
            <a:r>
              <a:rPr spc="490" dirty="0"/>
              <a:t>d</a:t>
            </a:r>
            <a:r>
              <a:rPr spc="-250" dirty="0"/>
              <a:t> </a:t>
            </a:r>
            <a:r>
              <a:rPr spc="75" dirty="0"/>
              <a:t>W</a:t>
            </a:r>
            <a:r>
              <a:rPr spc="310" dirty="0"/>
              <a:t>o</a:t>
            </a:r>
            <a:r>
              <a:rPr spc="170" dirty="0"/>
              <a:t>r</a:t>
            </a:r>
            <a:r>
              <a:rPr spc="505" dirty="0"/>
              <a:t>s</a:t>
            </a:r>
            <a:r>
              <a:rPr spc="229" dirty="0"/>
              <a:t>t</a:t>
            </a:r>
            <a:r>
              <a:rPr sz="1800" spc="875" dirty="0"/>
              <a:t>-</a:t>
            </a:r>
            <a:r>
              <a:rPr spc="30" dirty="0"/>
              <a:t>F</a:t>
            </a:r>
            <a:r>
              <a:rPr spc="-105" dirty="0"/>
              <a:t>i</a:t>
            </a:r>
            <a:r>
              <a:rPr spc="365" dirty="0"/>
              <a:t>t  </a:t>
            </a:r>
            <a:r>
              <a:rPr spc="310" dirty="0"/>
              <a:t>Strategies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638521" y="3294116"/>
            <a:ext cx="77025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19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300" spc="3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300" spc="3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3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20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00" spc="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13" y="3637277"/>
            <a:ext cx="1857375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300" spc="1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z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9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t  </a:t>
            </a:r>
            <a:r>
              <a:rPr sz="1300" spc="85" dirty="0">
                <a:solidFill>
                  <a:srgbClr val="E5E0DF"/>
                </a:solidFill>
                <a:latin typeface="Times New Roman"/>
                <a:cs typeface="Times New Roman"/>
              </a:rPr>
              <a:t>potential </a:t>
            </a:r>
            <a:r>
              <a:rPr sz="1300" spc="60" dirty="0">
                <a:solidFill>
                  <a:srgbClr val="E5E0DF"/>
                </a:solidFill>
                <a:latin typeface="Times New Roman"/>
                <a:cs typeface="Times New Roman"/>
              </a:rPr>
              <a:t>for </a:t>
            </a:r>
            <a:r>
              <a:rPr sz="1300" spc="70" dirty="0">
                <a:solidFill>
                  <a:srgbClr val="E5E0DF"/>
                </a:solidFill>
                <a:latin typeface="Times New Roman"/>
                <a:cs typeface="Times New Roman"/>
              </a:rPr>
              <a:t>internal </a:t>
            </a:r>
            <a:r>
              <a:rPr sz="1300" spc="7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9279" y="3294117"/>
            <a:ext cx="76517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20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00" spc="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spc="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300" spc="3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3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20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00" spc="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278" y="3637277"/>
            <a:ext cx="220789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204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ll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b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k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40" dirty="0">
                <a:solidFill>
                  <a:srgbClr val="E5E0DF"/>
                </a:solidFill>
                <a:latin typeface="Times New Roman"/>
                <a:cs typeface="Times New Roman"/>
              </a:rPr>
              <a:t>f  </a:t>
            </a:r>
            <a:r>
              <a:rPr sz="1300" spc="15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45" dirty="0">
                <a:solidFill>
                  <a:srgbClr val="E5E0DF"/>
                </a:solidFill>
                <a:latin typeface="Times New Roman"/>
                <a:cs typeface="Times New Roman"/>
              </a:rPr>
              <a:t>x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3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30" dirty="0">
                <a:solidFill>
                  <a:srgbClr val="E5E0DF"/>
                </a:solidFill>
                <a:latin typeface="Times New Roman"/>
                <a:cs typeface="Times New Roman"/>
              </a:rPr>
              <a:t>m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0056" y="3294117"/>
            <a:ext cx="922019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36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300" spc="3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300" spc="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300" spc="3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3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20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300" spc="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300" spc="2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0053" y="3637277"/>
            <a:ext cx="227901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300" spc="25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14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g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400" spc="275" dirty="0">
                <a:solidFill>
                  <a:srgbClr val="E5E0DF"/>
                </a:solidFill>
                <a:latin typeface="Times New Roman"/>
                <a:cs typeface="Times New Roman"/>
              </a:rPr>
              <a:t>,</a:t>
            </a:r>
            <a:r>
              <a:rPr sz="400" dirty="0">
                <a:solidFill>
                  <a:srgbClr val="E5E0DF"/>
                </a:solidFill>
                <a:latin typeface="Times New Roman"/>
                <a:cs typeface="Times New Roman"/>
              </a:rPr>
              <a:t>  </a:t>
            </a:r>
            <a:r>
              <a:rPr sz="4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9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i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-4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55" dirty="0">
                <a:solidFill>
                  <a:srgbClr val="E5E0DF"/>
                </a:solidFill>
                <a:latin typeface="Times New Roman"/>
                <a:cs typeface="Times New Roman"/>
              </a:rPr>
              <a:t>r  </a:t>
            </a:r>
            <a:r>
              <a:rPr sz="1300" spc="16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300" spc="-75" dirty="0">
                <a:solidFill>
                  <a:srgbClr val="E5E0DF"/>
                </a:solidFill>
                <a:latin typeface="Times New Roman"/>
                <a:cs typeface="Times New Roman"/>
              </a:rPr>
              <a:t>l</a:t>
            </a:r>
            <a:r>
              <a:rPr sz="1300" spc="95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100" dirty="0">
                <a:solidFill>
                  <a:srgbClr val="E5E0DF"/>
                </a:solidFill>
                <a:latin typeface="Times New Roman"/>
                <a:cs typeface="Times New Roman"/>
              </a:rPr>
              <a:t>w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E5E0DF"/>
                </a:solidFill>
                <a:latin typeface="Times New Roman"/>
                <a:cs typeface="Times New Roman"/>
              </a:rPr>
              <a:t>p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300" spc="8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300" spc="-10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300" spc="12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300" spc="85" dirty="0">
                <a:solidFill>
                  <a:srgbClr val="E5E0DF"/>
                </a:solidFill>
                <a:latin typeface="Times New Roman"/>
                <a:cs typeface="Times New Roman"/>
              </a:rPr>
              <a:t>rm</a:t>
            </a:r>
            <a:r>
              <a:rPr sz="1300" spc="15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300" spc="105" dirty="0">
                <a:solidFill>
                  <a:srgbClr val="E5E0DF"/>
                </a:solidFill>
                <a:latin typeface="Times New Roman"/>
                <a:cs typeface="Times New Roman"/>
              </a:rPr>
              <a:t>n</a:t>
            </a:r>
            <a:r>
              <a:rPr sz="1300" spc="145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300" spc="1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400" spc="270" dirty="0">
                <a:solidFill>
                  <a:srgbClr val="E5E0DF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877050"/>
          </a:xfrm>
          <a:custGeom>
            <a:avLst/>
            <a:gdLst/>
            <a:ahLst/>
            <a:cxnLst/>
            <a:rect l="l" t="t" r="r" b="b"/>
            <a:pathLst>
              <a:path w="11430000" h="6477000">
                <a:moveTo>
                  <a:pt x="11429999" y="0"/>
                </a:moveTo>
                <a:lnTo>
                  <a:pt x="0" y="0"/>
                </a:lnTo>
                <a:lnTo>
                  <a:pt x="0" y="6476999"/>
                </a:lnTo>
                <a:lnTo>
                  <a:pt x="11429999" y="6476999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565870"/>
            <a:ext cx="1720660" cy="3943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440" dirty="0"/>
              <a:t>R</a:t>
            </a:r>
            <a:r>
              <a:rPr sz="2450" spc="819" dirty="0"/>
              <a:t>e</a:t>
            </a:r>
            <a:r>
              <a:rPr sz="2450" spc="835" dirty="0"/>
              <a:t>s</a:t>
            </a:r>
            <a:r>
              <a:rPr sz="2450" spc="765" dirty="0"/>
              <a:t>u</a:t>
            </a:r>
            <a:r>
              <a:rPr sz="2450" spc="130" dirty="0"/>
              <a:t>l</a:t>
            </a:r>
            <a:r>
              <a:rPr sz="2450" spc="625" dirty="0"/>
              <a:t>t</a:t>
            </a: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359175" y="1800477"/>
            <a:ext cx="53975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2250" dirty="0">
                <a:solidFill>
                  <a:srgbClr val="E5E0DF"/>
                </a:solidFill>
                <a:latin typeface="Times New Roman"/>
                <a:cs typeface="Times New Roman"/>
              </a:rPr>
              <a:t>—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827" y="1800477"/>
            <a:ext cx="4884629" cy="38021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10"/>
              </a:spcBef>
            </a:pP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The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project </a:t>
            </a:r>
            <a:r>
              <a:rPr lang="en-US" sz="1500" spc="90" dirty="0">
                <a:solidFill>
                  <a:srgbClr val="E5E0DF"/>
                </a:solidFill>
                <a:latin typeface="Times New Roman"/>
                <a:cs typeface="Times New Roman"/>
              </a:rPr>
              <a:t>"Memory </a:t>
            </a:r>
            <a:r>
              <a:rPr lang="en-US" sz="1500" spc="100" dirty="0">
                <a:solidFill>
                  <a:srgbClr val="E5E0DF"/>
                </a:solidFill>
                <a:latin typeface="Times New Roman"/>
                <a:cs typeface="Times New Roman"/>
              </a:rPr>
              <a:t>Master" comprehensively </a:t>
            </a:r>
            <a:r>
              <a:rPr lang="en-US" sz="1500" spc="10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10" dirty="0">
                <a:solidFill>
                  <a:srgbClr val="E5E0DF"/>
                </a:solidFill>
                <a:latin typeface="Times New Roman"/>
                <a:cs typeface="Times New Roman"/>
              </a:rPr>
              <a:t>analyzed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 </a:t>
            </a:r>
            <a:r>
              <a:rPr lang="en-US" sz="1500" spc="70" dirty="0">
                <a:solidFill>
                  <a:srgbClr val="E5E0DF"/>
                </a:solidFill>
                <a:latin typeface="Times New Roman"/>
                <a:cs typeface="Times New Roman"/>
              </a:rPr>
              <a:t>allocation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strategies—First </a:t>
            </a:r>
            <a:r>
              <a:rPr lang="en-US" sz="1500" spc="35" dirty="0">
                <a:solidFill>
                  <a:srgbClr val="E5E0DF"/>
                </a:solidFill>
                <a:latin typeface="Times New Roman"/>
                <a:cs typeface="Times New Roman"/>
              </a:rPr>
              <a:t>Fit, </a:t>
            </a:r>
            <a:r>
              <a:rPr lang="en-US" sz="1500" spc="-28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10" dirty="0">
                <a:solidFill>
                  <a:srgbClr val="E5E0DF"/>
                </a:solidFill>
                <a:latin typeface="Times New Roman"/>
                <a:cs typeface="Times New Roman"/>
              </a:rPr>
              <a:t>Best</a:t>
            </a:r>
            <a:r>
              <a:rPr lang="en-US" sz="15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35" dirty="0">
                <a:solidFill>
                  <a:srgbClr val="E5E0DF"/>
                </a:solidFill>
                <a:latin typeface="Times New Roman"/>
                <a:cs typeface="Times New Roman"/>
              </a:rPr>
              <a:t>Fit,</a:t>
            </a:r>
            <a:r>
              <a:rPr lang="en-US" sz="1500" spc="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50" dirty="0">
                <a:solidFill>
                  <a:srgbClr val="E5E0DF"/>
                </a:solidFill>
                <a:latin typeface="Times New Roman"/>
                <a:cs typeface="Times New Roman"/>
              </a:rPr>
              <a:t>and</a:t>
            </a:r>
            <a:r>
              <a:rPr lang="en-US" sz="1500" spc="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0" dirty="0">
                <a:solidFill>
                  <a:srgbClr val="E5E0DF"/>
                </a:solidFill>
                <a:latin typeface="Times New Roman"/>
                <a:cs typeface="Times New Roman"/>
              </a:rPr>
              <a:t>Worst</a:t>
            </a:r>
            <a:r>
              <a:rPr lang="en-US" sz="15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Fit—under</a:t>
            </a:r>
            <a:r>
              <a:rPr lang="en-US" sz="1500" spc="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various</a:t>
            </a:r>
            <a:r>
              <a:rPr lang="en-US" sz="15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conditions. </a:t>
            </a:r>
            <a:r>
              <a:rPr lang="en-US" sz="1500" spc="-28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Through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practical </a:t>
            </a:r>
            <a:r>
              <a:rPr lang="en-US" sz="1500" spc="90" dirty="0">
                <a:solidFill>
                  <a:srgbClr val="E5E0DF"/>
                </a:solidFill>
                <a:latin typeface="Times New Roman"/>
                <a:cs typeface="Times New Roman"/>
              </a:rPr>
              <a:t>implementation </a:t>
            </a:r>
            <a:r>
              <a:rPr lang="en-US" sz="1500" spc="150" dirty="0">
                <a:solidFill>
                  <a:srgbClr val="E5E0DF"/>
                </a:solidFill>
                <a:latin typeface="Times New Roman"/>
                <a:cs typeface="Times New Roman"/>
              </a:rPr>
              <a:t>and </a:t>
            </a:r>
            <a:r>
              <a:rPr lang="en-US" sz="1500" spc="15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90" dirty="0">
                <a:solidFill>
                  <a:srgbClr val="E5E0DF"/>
                </a:solidFill>
                <a:latin typeface="Times New Roman"/>
                <a:cs typeface="Times New Roman"/>
              </a:rPr>
              <a:t>experimentation,</a:t>
            </a:r>
            <a:r>
              <a:rPr lang="en-US" sz="1500" spc="3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55" dirty="0">
                <a:solidFill>
                  <a:srgbClr val="E5E0DF"/>
                </a:solidFill>
                <a:latin typeface="Times New Roman"/>
                <a:cs typeface="Times New Roman"/>
              </a:rPr>
              <a:t>we</a:t>
            </a:r>
            <a:r>
              <a:rPr lang="en-US" sz="1500" spc="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10" dirty="0">
                <a:solidFill>
                  <a:srgbClr val="E5E0DF"/>
                </a:solidFill>
                <a:latin typeface="Times New Roman"/>
                <a:cs typeface="Times New Roman"/>
              </a:rPr>
              <a:t>evaluated</a:t>
            </a:r>
            <a:r>
              <a:rPr lang="en-US" sz="1500" spc="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0" dirty="0">
                <a:solidFill>
                  <a:srgbClr val="E5E0DF"/>
                </a:solidFill>
                <a:latin typeface="Times New Roman"/>
                <a:cs typeface="Times New Roman"/>
              </a:rPr>
              <a:t>their</a:t>
            </a:r>
            <a:r>
              <a:rPr lang="en-US" sz="1500" spc="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14" dirty="0">
                <a:solidFill>
                  <a:srgbClr val="E5E0DF"/>
                </a:solidFill>
                <a:latin typeface="Times New Roman"/>
                <a:cs typeface="Times New Roman"/>
              </a:rPr>
              <a:t>performance </a:t>
            </a:r>
            <a:r>
              <a:rPr lang="en-US" sz="15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65" dirty="0">
                <a:solidFill>
                  <a:srgbClr val="E5E0DF"/>
                </a:solidFill>
                <a:latin typeface="Times New Roman"/>
                <a:cs typeface="Times New Roman"/>
              </a:rPr>
              <a:t>based </a:t>
            </a:r>
            <a:r>
              <a:rPr lang="en-US" sz="1500" spc="130" dirty="0">
                <a:solidFill>
                  <a:srgbClr val="E5E0DF"/>
                </a:solidFill>
                <a:latin typeface="Times New Roman"/>
                <a:cs typeface="Times New Roman"/>
              </a:rPr>
              <a:t>on </a:t>
            </a:r>
            <a:r>
              <a:rPr lang="en-US" sz="1500" spc="100" dirty="0">
                <a:solidFill>
                  <a:srgbClr val="E5E0DF"/>
                </a:solidFill>
                <a:latin typeface="Times New Roman"/>
                <a:cs typeface="Times New Roman"/>
              </a:rPr>
              <a:t>metrics </a:t>
            </a:r>
            <a:r>
              <a:rPr lang="en-US" sz="1500" spc="140" dirty="0">
                <a:solidFill>
                  <a:srgbClr val="E5E0DF"/>
                </a:solidFill>
                <a:latin typeface="Times New Roman"/>
                <a:cs typeface="Times New Roman"/>
              </a:rPr>
              <a:t>such </a:t>
            </a:r>
            <a:r>
              <a:rPr lang="en-US" sz="1500" spc="175" dirty="0">
                <a:solidFill>
                  <a:srgbClr val="E5E0DF"/>
                </a:solidFill>
                <a:latin typeface="Times New Roman"/>
                <a:cs typeface="Times New Roman"/>
              </a:rPr>
              <a:t>as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fragmentation, </a:t>
            </a:r>
            <a:r>
              <a:rPr lang="en-US" sz="1500" spc="10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14" dirty="0">
                <a:solidFill>
                  <a:srgbClr val="E5E0DF"/>
                </a:solidFill>
                <a:latin typeface="Times New Roman"/>
                <a:cs typeface="Times New Roman"/>
              </a:rPr>
              <a:t>overhead, </a:t>
            </a:r>
            <a:r>
              <a:rPr lang="en-US" sz="1500" spc="150" dirty="0">
                <a:solidFill>
                  <a:srgbClr val="E5E0DF"/>
                </a:solidFill>
                <a:latin typeface="Times New Roman"/>
                <a:cs typeface="Times New Roman"/>
              </a:rPr>
              <a:t>and </a:t>
            </a:r>
            <a:r>
              <a:rPr lang="en-US" sz="1500" spc="105" dirty="0">
                <a:solidFill>
                  <a:srgbClr val="E5E0DF"/>
                </a:solidFill>
                <a:latin typeface="Times New Roman"/>
                <a:cs typeface="Times New Roman"/>
              </a:rPr>
              <a:t>throughput.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Results </a:t>
            </a:r>
            <a:r>
              <a:rPr lang="en-US" sz="1500" spc="140" dirty="0">
                <a:solidFill>
                  <a:srgbClr val="E5E0DF"/>
                </a:solidFill>
                <a:latin typeface="Times New Roman"/>
                <a:cs typeface="Times New Roman"/>
              </a:rPr>
              <a:t>showed </a:t>
            </a:r>
            <a:r>
              <a:rPr lang="en-US" sz="1500" spc="125" dirty="0">
                <a:solidFill>
                  <a:srgbClr val="E5E0DF"/>
                </a:solidFill>
                <a:latin typeface="Times New Roman"/>
                <a:cs typeface="Times New Roman"/>
              </a:rPr>
              <a:t>that </a:t>
            </a:r>
            <a:r>
              <a:rPr lang="en-US" sz="1500" spc="13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60" dirty="0">
                <a:solidFill>
                  <a:srgbClr val="E5E0DF"/>
                </a:solidFill>
                <a:latin typeface="Times New Roman"/>
                <a:cs typeface="Times New Roman"/>
              </a:rPr>
              <a:t>while First </a:t>
            </a:r>
            <a:r>
              <a:rPr lang="en-US" sz="1500" spc="30" dirty="0">
                <a:solidFill>
                  <a:srgbClr val="E5E0DF"/>
                </a:solidFill>
                <a:latin typeface="Times New Roman"/>
                <a:cs typeface="Times New Roman"/>
              </a:rPr>
              <a:t>Fit </a:t>
            </a:r>
            <a:r>
              <a:rPr lang="en-US" sz="1500" spc="90" dirty="0">
                <a:solidFill>
                  <a:srgbClr val="E5E0DF"/>
                </a:solidFill>
                <a:latin typeface="Times New Roman"/>
                <a:cs typeface="Times New Roman"/>
              </a:rPr>
              <a:t>offers </a:t>
            </a:r>
            <a:r>
              <a:rPr lang="en-US" sz="1500" spc="80" dirty="0">
                <a:solidFill>
                  <a:srgbClr val="E5E0DF"/>
                </a:solidFill>
                <a:latin typeface="Times New Roman"/>
                <a:cs typeface="Times New Roman"/>
              </a:rPr>
              <a:t>quick </a:t>
            </a:r>
            <a:r>
              <a:rPr lang="en-US" sz="1500" spc="70" dirty="0">
                <a:solidFill>
                  <a:srgbClr val="E5E0DF"/>
                </a:solidFill>
                <a:latin typeface="Times New Roman"/>
                <a:cs typeface="Times New Roman"/>
              </a:rPr>
              <a:t>allocation </a:t>
            </a:r>
            <a:r>
              <a:rPr lang="en-US" sz="1500" spc="75" dirty="0">
                <a:solidFill>
                  <a:srgbClr val="E5E0DF"/>
                </a:solidFill>
                <a:latin typeface="Times New Roman"/>
                <a:cs typeface="Times New Roman"/>
              </a:rPr>
              <a:t>with </a:t>
            </a:r>
            <a:r>
              <a:rPr lang="en-US" sz="1500" spc="114" dirty="0">
                <a:solidFill>
                  <a:srgbClr val="E5E0DF"/>
                </a:solidFill>
                <a:latin typeface="Times New Roman"/>
                <a:cs typeface="Times New Roman"/>
              </a:rPr>
              <a:t>less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computational </a:t>
            </a:r>
            <a:r>
              <a:rPr lang="en-US" sz="1500" spc="75" dirty="0">
                <a:solidFill>
                  <a:srgbClr val="E5E0DF"/>
                </a:solidFill>
                <a:latin typeface="Times New Roman"/>
                <a:cs typeface="Times New Roman"/>
              </a:rPr>
              <a:t>work, </a:t>
            </a:r>
            <a:r>
              <a:rPr lang="en-US" sz="1500" spc="25" dirty="0">
                <a:solidFill>
                  <a:srgbClr val="E5E0DF"/>
                </a:solidFill>
                <a:latin typeface="Times New Roman"/>
                <a:cs typeface="Times New Roman"/>
              </a:rPr>
              <a:t>it </a:t>
            </a:r>
            <a:r>
              <a:rPr lang="en-US" sz="1500" spc="160" dirty="0">
                <a:solidFill>
                  <a:srgbClr val="E5E0DF"/>
                </a:solidFill>
                <a:latin typeface="Times New Roman"/>
                <a:cs typeface="Times New Roman"/>
              </a:rPr>
              <a:t>poses </a:t>
            </a:r>
            <a:r>
              <a:rPr lang="en-US" sz="1500" spc="180" dirty="0">
                <a:solidFill>
                  <a:srgbClr val="E5E0DF"/>
                </a:solidFill>
                <a:latin typeface="Times New Roman"/>
                <a:cs typeface="Times New Roman"/>
              </a:rPr>
              <a:t>a </a:t>
            </a:r>
            <a:r>
              <a:rPr lang="en-US" sz="1500" spc="55" dirty="0">
                <a:solidFill>
                  <a:srgbClr val="E5E0DF"/>
                </a:solidFill>
                <a:latin typeface="Times New Roman"/>
                <a:cs typeface="Times New Roman"/>
              </a:rPr>
              <a:t>risk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of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 </a:t>
            </a:r>
            <a:r>
              <a:rPr lang="en-US" sz="1500" spc="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fragmentation. </a:t>
            </a:r>
            <a:r>
              <a:rPr lang="en-US" sz="1500" spc="110" dirty="0">
                <a:solidFill>
                  <a:srgbClr val="E5E0DF"/>
                </a:solidFill>
                <a:latin typeface="Times New Roman"/>
                <a:cs typeface="Times New Roman"/>
              </a:rPr>
              <a:t>Best </a:t>
            </a:r>
            <a:r>
              <a:rPr lang="en-US" sz="1500" spc="30" dirty="0">
                <a:solidFill>
                  <a:srgbClr val="E5E0DF"/>
                </a:solidFill>
                <a:latin typeface="Times New Roman"/>
                <a:cs typeface="Times New Roman"/>
              </a:rPr>
              <a:t>Fit </a:t>
            </a:r>
            <a:r>
              <a:rPr lang="en-US" sz="1500" spc="70" dirty="0">
                <a:solidFill>
                  <a:srgbClr val="E5E0DF"/>
                </a:solidFill>
                <a:latin typeface="Times New Roman"/>
                <a:cs typeface="Times New Roman"/>
              </a:rPr>
              <a:t>minimizes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 </a:t>
            </a:r>
            <a:r>
              <a:rPr lang="en-US" sz="1500" spc="150" dirty="0">
                <a:solidFill>
                  <a:srgbClr val="E5E0DF"/>
                </a:solidFill>
                <a:latin typeface="Times New Roman"/>
                <a:cs typeface="Times New Roman"/>
              </a:rPr>
              <a:t>waste </a:t>
            </a:r>
            <a:r>
              <a:rPr lang="en-US" sz="15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30" dirty="0">
                <a:solidFill>
                  <a:srgbClr val="E5E0DF"/>
                </a:solidFill>
                <a:latin typeface="Times New Roman"/>
                <a:cs typeface="Times New Roman"/>
              </a:rPr>
              <a:t>but </a:t>
            </a:r>
            <a:r>
              <a:rPr lang="en-US" sz="1500" spc="85" dirty="0">
                <a:solidFill>
                  <a:srgbClr val="E5E0DF"/>
                </a:solidFill>
                <a:latin typeface="Times New Roman"/>
                <a:cs typeface="Times New Roman"/>
              </a:rPr>
              <a:t>incurs </a:t>
            </a:r>
            <a:r>
              <a:rPr lang="en-US" sz="1500" spc="90" dirty="0">
                <a:solidFill>
                  <a:srgbClr val="E5E0DF"/>
                </a:solidFill>
                <a:latin typeface="Times New Roman"/>
                <a:cs typeface="Times New Roman"/>
              </a:rPr>
              <a:t>higher </a:t>
            </a:r>
            <a:r>
              <a:rPr lang="en-US" sz="1500" spc="95" dirty="0">
                <a:solidFill>
                  <a:srgbClr val="E5E0DF"/>
                </a:solidFill>
                <a:latin typeface="Times New Roman"/>
                <a:cs typeface="Times New Roman"/>
              </a:rPr>
              <a:t>computational </a:t>
            </a:r>
            <a:r>
              <a:rPr lang="en-US" sz="1500" spc="114" dirty="0">
                <a:solidFill>
                  <a:srgbClr val="E5E0DF"/>
                </a:solidFill>
                <a:latin typeface="Times New Roman"/>
                <a:cs typeface="Times New Roman"/>
              </a:rPr>
              <a:t>overhead,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35" dirty="0">
                <a:solidFill>
                  <a:srgbClr val="E5E0DF"/>
                </a:solidFill>
                <a:latin typeface="Times New Roman"/>
                <a:cs typeface="Times New Roman"/>
              </a:rPr>
              <a:t>whereas </a:t>
            </a:r>
            <a:r>
              <a:rPr lang="en-US" sz="1500" spc="80" dirty="0">
                <a:solidFill>
                  <a:srgbClr val="E5E0DF"/>
                </a:solidFill>
                <a:latin typeface="Times New Roman"/>
                <a:cs typeface="Times New Roman"/>
              </a:rPr>
              <a:t>Worst </a:t>
            </a:r>
            <a:r>
              <a:rPr lang="en-US" sz="1500" spc="30" dirty="0">
                <a:solidFill>
                  <a:srgbClr val="E5E0DF"/>
                </a:solidFill>
                <a:latin typeface="Times New Roman"/>
                <a:cs typeface="Times New Roman"/>
              </a:rPr>
              <a:t>Fit </a:t>
            </a:r>
            <a:r>
              <a:rPr lang="en-US" sz="1500" spc="135" dirty="0">
                <a:solidFill>
                  <a:srgbClr val="E5E0DF"/>
                </a:solidFill>
                <a:latin typeface="Times New Roman"/>
                <a:cs typeface="Times New Roman"/>
              </a:rPr>
              <a:t>ensures </a:t>
            </a:r>
            <a:r>
              <a:rPr lang="en-US" sz="1500" spc="70" dirty="0">
                <a:solidFill>
                  <a:srgbClr val="E5E0DF"/>
                </a:solidFill>
                <a:latin typeface="Times New Roman"/>
                <a:cs typeface="Times New Roman"/>
              </a:rPr>
              <a:t>sufficient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 </a:t>
            </a:r>
            <a:r>
              <a:rPr lang="en-US" sz="1500" spc="60" dirty="0">
                <a:solidFill>
                  <a:srgbClr val="E5E0DF"/>
                </a:solidFill>
                <a:latin typeface="Times New Roman"/>
                <a:cs typeface="Times New Roman"/>
              </a:rPr>
              <a:t>for </a:t>
            </a:r>
            <a:r>
              <a:rPr lang="en-US" sz="15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80" dirty="0">
                <a:solidFill>
                  <a:srgbClr val="E5E0DF"/>
                </a:solidFill>
                <a:latin typeface="Times New Roman"/>
                <a:cs typeface="Times New Roman"/>
              </a:rPr>
              <a:t>larger </a:t>
            </a:r>
            <a:r>
              <a:rPr lang="en-US" sz="1500" spc="145" dirty="0">
                <a:solidFill>
                  <a:srgbClr val="E5E0DF"/>
                </a:solidFill>
                <a:latin typeface="Times New Roman"/>
                <a:cs typeface="Times New Roman"/>
              </a:rPr>
              <a:t>processes </a:t>
            </a:r>
            <a:r>
              <a:rPr lang="en-US" sz="1500" spc="130" dirty="0">
                <a:solidFill>
                  <a:srgbClr val="E5E0DF"/>
                </a:solidFill>
                <a:latin typeface="Times New Roman"/>
                <a:cs typeface="Times New Roman"/>
              </a:rPr>
              <a:t>but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may </a:t>
            </a:r>
            <a:r>
              <a:rPr lang="en-US" sz="1500" spc="110" dirty="0">
                <a:solidFill>
                  <a:srgbClr val="E5E0DF"/>
                </a:solidFill>
                <a:latin typeface="Times New Roman"/>
                <a:cs typeface="Times New Roman"/>
              </a:rPr>
              <a:t>lead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to </a:t>
            </a:r>
            <a:r>
              <a:rPr lang="en-US" sz="1500" spc="65" dirty="0">
                <a:solidFill>
                  <a:srgbClr val="E5E0DF"/>
                </a:solidFill>
                <a:latin typeface="Times New Roman"/>
                <a:cs typeface="Times New Roman"/>
              </a:rPr>
              <a:t>significant </a:t>
            </a:r>
            <a:r>
              <a:rPr lang="en-US" sz="1500" spc="7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</a:t>
            </a:r>
            <a:r>
              <a:rPr lang="en-US" sz="1500" spc="-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lang="en-US" sz="1500" spc="130" dirty="0">
                <a:solidFill>
                  <a:srgbClr val="E5E0DF"/>
                </a:solidFill>
                <a:latin typeface="Times New Roman"/>
                <a:cs typeface="Times New Roman"/>
              </a:rPr>
              <a:t>waste.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195" y="1800477"/>
            <a:ext cx="53975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2250" dirty="0">
                <a:solidFill>
                  <a:srgbClr val="E5E0DF"/>
                </a:solidFill>
                <a:latin typeface="Times New Roman"/>
                <a:cs typeface="Times New Roman"/>
              </a:rPr>
              <a:t>—</a:t>
            </a:r>
            <a:endParaRPr sz="4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850324"/>
            <a:ext cx="5257800" cy="36551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985157"/>
            <a:ext cx="22815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585" dirty="0"/>
              <a:t>Conclusion</a:t>
            </a:r>
            <a:endParaRPr sz="2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2702842"/>
            <a:ext cx="3187589" cy="2345407"/>
            <a:chOff x="1655969" y="2702843"/>
            <a:chExt cx="2598420" cy="1827530"/>
          </a:xfrm>
        </p:grpSpPr>
        <p:sp>
          <p:nvSpPr>
            <p:cNvPr id="4" name="object 4"/>
            <p:cNvSpPr/>
            <p:nvPr/>
          </p:nvSpPr>
          <p:spPr>
            <a:xfrm>
              <a:off x="1660728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253306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87"/>
                  </a:lnTo>
                  <a:lnTo>
                    <a:pt x="0" y="1758276"/>
                  </a:lnTo>
                  <a:lnTo>
                    <a:pt x="0" y="1762188"/>
                  </a:lnTo>
                  <a:lnTo>
                    <a:pt x="14655" y="1797583"/>
                  </a:lnTo>
                  <a:lnTo>
                    <a:pt x="51714" y="1817382"/>
                  </a:lnTo>
                  <a:lnTo>
                    <a:pt x="55575" y="1817763"/>
                  </a:lnTo>
                  <a:lnTo>
                    <a:pt x="2533065" y="1817763"/>
                  </a:lnTo>
                  <a:lnTo>
                    <a:pt x="2568460" y="1803107"/>
                  </a:lnTo>
                  <a:lnTo>
                    <a:pt x="2588260" y="1766049"/>
                  </a:lnTo>
                  <a:lnTo>
                    <a:pt x="2588641" y="1762188"/>
                  </a:lnTo>
                  <a:lnTo>
                    <a:pt x="2588641" y="55587"/>
                  </a:lnTo>
                  <a:lnTo>
                    <a:pt x="2573985" y="20180"/>
                  </a:lnTo>
                  <a:lnTo>
                    <a:pt x="2536939" y="381"/>
                  </a:lnTo>
                  <a:lnTo>
                    <a:pt x="253306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0728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0" y="1758276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68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2529166" y="0"/>
                  </a:lnTo>
                  <a:lnTo>
                    <a:pt x="2533065" y="0"/>
                  </a:lnTo>
                  <a:lnTo>
                    <a:pt x="2536939" y="381"/>
                  </a:lnTo>
                  <a:lnTo>
                    <a:pt x="2540762" y="1143"/>
                  </a:lnTo>
                  <a:lnTo>
                    <a:pt x="2544597" y="1905"/>
                  </a:lnTo>
                  <a:lnTo>
                    <a:pt x="2548318" y="3035"/>
                  </a:lnTo>
                  <a:lnTo>
                    <a:pt x="2551925" y="4533"/>
                  </a:lnTo>
                  <a:lnTo>
                    <a:pt x="2555532" y="6032"/>
                  </a:lnTo>
                  <a:lnTo>
                    <a:pt x="2571216" y="17424"/>
                  </a:lnTo>
                  <a:lnTo>
                    <a:pt x="2573985" y="20180"/>
                  </a:lnTo>
                  <a:lnTo>
                    <a:pt x="2576449" y="23190"/>
                  </a:lnTo>
                  <a:lnTo>
                    <a:pt x="2578620" y="26441"/>
                  </a:lnTo>
                  <a:lnTo>
                    <a:pt x="2580792" y="29679"/>
                  </a:lnTo>
                  <a:lnTo>
                    <a:pt x="2582621" y="33108"/>
                  </a:lnTo>
                  <a:lnTo>
                    <a:pt x="2584107" y="36715"/>
                  </a:lnTo>
                  <a:lnTo>
                    <a:pt x="2585605" y="40335"/>
                  </a:lnTo>
                  <a:lnTo>
                    <a:pt x="2586736" y="44056"/>
                  </a:lnTo>
                  <a:lnTo>
                    <a:pt x="2587498" y="47879"/>
                  </a:lnTo>
                  <a:lnTo>
                    <a:pt x="2588260" y="51714"/>
                  </a:lnTo>
                  <a:lnTo>
                    <a:pt x="2588641" y="55587"/>
                  </a:lnTo>
                  <a:lnTo>
                    <a:pt x="2588641" y="59486"/>
                  </a:lnTo>
                  <a:lnTo>
                    <a:pt x="2588641" y="1758276"/>
                  </a:lnTo>
                  <a:lnTo>
                    <a:pt x="2588641" y="1762188"/>
                  </a:lnTo>
                  <a:lnTo>
                    <a:pt x="2588260" y="1766049"/>
                  </a:lnTo>
                  <a:lnTo>
                    <a:pt x="2587498" y="1769884"/>
                  </a:lnTo>
                  <a:lnTo>
                    <a:pt x="2586736" y="1773720"/>
                  </a:lnTo>
                  <a:lnTo>
                    <a:pt x="2585605" y="1777428"/>
                  </a:lnTo>
                  <a:lnTo>
                    <a:pt x="2584107" y="1781048"/>
                  </a:lnTo>
                  <a:lnTo>
                    <a:pt x="2582621" y="1784654"/>
                  </a:lnTo>
                  <a:lnTo>
                    <a:pt x="2571216" y="1800339"/>
                  </a:lnTo>
                  <a:lnTo>
                    <a:pt x="2568460" y="1803107"/>
                  </a:lnTo>
                  <a:lnTo>
                    <a:pt x="2540762" y="1816620"/>
                  </a:lnTo>
                  <a:lnTo>
                    <a:pt x="2536939" y="1817382"/>
                  </a:lnTo>
                  <a:lnTo>
                    <a:pt x="2533065" y="1817763"/>
                  </a:lnTo>
                  <a:lnTo>
                    <a:pt x="2529166" y="1817763"/>
                  </a:lnTo>
                  <a:lnTo>
                    <a:pt x="59486" y="1817763"/>
                  </a:lnTo>
                  <a:lnTo>
                    <a:pt x="55575" y="1817763"/>
                  </a:lnTo>
                  <a:lnTo>
                    <a:pt x="51714" y="1817382"/>
                  </a:lnTo>
                  <a:lnTo>
                    <a:pt x="17424" y="1800339"/>
                  </a:lnTo>
                  <a:lnTo>
                    <a:pt x="14655" y="1797583"/>
                  </a:lnTo>
                  <a:lnTo>
                    <a:pt x="4533" y="1781048"/>
                  </a:lnTo>
                  <a:lnTo>
                    <a:pt x="3035" y="1777428"/>
                  </a:lnTo>
                  <a:lnTo>
                    <a:pt x="1905" y="1773720"/>
                  </a:lnTo>
                  <a:lnTo>
                    <a:pt x="1143" y="1769884"/>
                  </a:lnTo>
                  <a:lnTo>
                    <a:pt x="381" y="1766049"/>
                  </a:lnTo>
                  <a:lnTo>
                    <a:pt x="0" y="1762188"/>
                  </a:lnTo>
                  <a:lnTo>
                    <a:pt x="0" y="1758276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8515" y="3052171"/>
            <a:ext cx="130556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110" dirty="0">
                <a:solidFill>
                  <a:srgbClr val="E5E0DF"/>
                </a:solidFill>
                <a:latin typeface="Times New Roman"/>
                <a:cs typeface="Times New Roman"/>
              </a:rPr>
              <a:t>Optimization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880" y="3607220"/>
            <a:ext cx="2681029" cy="877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Choosing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5" dirty="0">
                <a:solidFill>
                  <a:srgbClr val="E5E0DF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E5E0DF"/>
                </a:solidFill>
                <a:latin typeface="Times New Roman"/>
                <a:cs typeface="Times New Roman"/>
              </a:rPr>
              <a:t>right</a:t>
            </a:r>
            <a:r>
              <a:rPr sz="1400" spc="-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strategy </a:t>
            </a:r>
            <a:r>
              <a:rPr sz="14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E5E0DF"/>
                </a:solidFill>
                <a:latin typeface="Times New Roman"/>
                <a:cs typeface="Times New Roman"/>
              </a:rPr>
              <a:t>is </a:t>
            </a:r>
            <a:r>
              <a:rPr sz="1400" spc="65" dirty="0">
                <a:solidFill>
                  <a:srgbClr val="E5E0DF"/>
                </a:solidFill>
                <a:latin typeface="Times New Roman"/>
                <a:cs typeface="Times New Roman"/>
              </a:rPr>
              <a:t>crucial </a:t>
            </a:r>
            <a:r>
              <a:rPr sz="1400" spc="60" dirty="0">
                <a:solidFill>
                  <a:srgbClr val="E5E0DF"/>
                </a:solidFill>
                <a:latin typeface="Times New Roman"/>
                <a:cs typeface="Times New Roman"/>
              </a:rPr>
              <a:t>for </a:t>
            </a:r>
            <a:r>
              <a:rPr sz="1400" spc="70" dirty="0">
                <a:solidFill>
                  <a:srgbClr val="E5E0DF"/>
                </a:solidFill>
                <a:latin typeface="Times New Roman"/>
                <a:cs typeface="Times New Roman"/>
              </a:rPr>
              <a:t>efficient </a:t>
            </a:r>
            <a:r>
              <a:rPr sz="1400" spc="7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</a:t>
            </a:r>
            <a:r>
              <a:rPr sz="1400" spc="-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management.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25433" y="2702842"/>
            <a:ext cx="2598420" cy="2345407"/>
            <a:chOff x="4425433" y="2702843"/>
            <a:chExt cx="2598420" cy="1827530"/>
          </a:xfrm>
        </p:grpSpPr>
        <p:sp>
          <p:nvSpPr>
            <p:cNvPr id="9" name="object 9"/>
            <p:cNvSpPr/>
            <p:nvPr/>
          </p:nvSpPr>
          <p:spPr>
            <a:xfrm>
              <a:off x="4430191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253306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87"/>
                  </a:lnTo>
                  <a:lnTo>
                    <a:pt x="0" y="1758276"/>
                  </a:lnTo>
                  <a:lnTo>
                    <a:pt x="0" y="1762188"/>
                  </a:lnTo>
                  <a:lnTo>
                    <a:pt x="14668" y="1797583"/>
                  </a:lnTo>
                  <a:lnTo>
                    <a:pt x="51714" y="1817382"/>
                  </a:lnTo>
                  <a:lnTo>
                    <a:pt x="55575" y="1817763"/>
                  </a:lnTo>
                  <a:lnTo>
                    <a:pt x="2533065" y="1817763"/>
                  </a:lnTo>
                  <a:lnTo>
                    <a:pt x="2568460" y="1803107"/>
                  </a:lnTo>
                  <a:lnTo>
                    <a:pt x="2588260" y="1766049"/>
                  </a:lnTo>
                  <a:lnTo>
                    <a:pt x="2588641" y="1762188"/>
                  </a:lnTo>
                  <a:lnTo>
                    <a:pt x="2588641" y="55587"/>
                  </a:lnTo>
                  <a:lnTo>
                    <a:pt x="2573985" y="20180"/>
                  </a:lnTo>
                  <a:lnTo>
                    <a:pt x="2536939" y="381"/>
                  </a:lnTo>
                  <a:lnTo>
                    <a:pt x="253306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30191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0" y="1758276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7424" y="17424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2529166" y="0"/>
                  </a:lnTo>
                  <a:lnTo>
                    <a:pt x="2533065" y="0"/>
                  </a:lnTo>
                  <a:lnTo>
                    <a:pt x="2536939" y="381"/>
                  </a:lnTo>
                  <a:lnTo>
                    <a:pt x="2540774" y="1143"/>
                  </a:lnTo>
                  <a:lnTo>
                    <a:pt x="2544597" y="1905"/>
                  </a:lnTo>
                  <a:lnTo>
                    <a:pt x="2548318" y="3035"/>
                  </a:lnTo>
                  <a:lnTo>
                    <a:pt x="2551925" y="4533"/>
                  </a:lnTo>
                  <a:lnTo>
                    <a:pt x="2555532" y="6032"/>
                  </a:lnTo>
                  <a:lnTo>
                    <a:pt x="2578620" y="26441"/>
                  </a:lnTo>
                  <a:lnTo>
                    <a:pt x="2580792" y="29679"/>
                  </a:lnTo>
                  <a:lnTo>
                    <a:pt x="2588641" y="55587"/>
                  </a:lnTo>
                  <a:lnTo>
                    <a:pt x="2588641" y="59486"/>
                  </a:lnTo>
                  <a:lnTo>
                    <a:pt x="2588641" y="1758276"/>
                  </a:lnTo>
                  <a:lnTo>
                    <a:pt x="2588641" y="1762188"/>
                  </a:lnTo>
                  <a:lnTo>
                    <a:pt x="2588260" y="1766049"/>
                  </a:lnTo>
                  <a:lnTo>
                    <a:pt x="2571229" y="1800339"/>
                  </a:lnTo>
                  <a:lnTo>
                    <a:pt x="2568460" y="1803107"/>
                  </a:lnTo>
                  <a:lnTo>
                    <a:pt x="2533065" y="1817763"/>
                  </a:lnTo>
                  <a:lnTo>
                    <a:pt x="2529166" y="1817763"/>
                  </a:lnTo>
                  <a:lnTo>
                    <a:pt x="59486" y="1817763"/>
                  </a:lnTo>
                  <a:lnTo>
                    <a:pt x="55575" y="1817763"/>
                  </a:lnTo>
                  <a:lnTo>
                    <a:pt x="51714" y="1817382"/>
                  </a:lnTo>
                  <a:lnTo>
                    <a:pt x="47879" y="1816620"/>
                  </a:lnTo>
                  <a:lnTo>
                    <a:pt x="44043" y="1815858"/>
                  </a:lnTo>
                  <a:lnTo>
                    <a:pt x="17424" y="1800339"/>
                  </a:lnTo>
                  <a:lnTo>
                    <a:pt x="14668" y="1797583"/>
                  </a:lnTo>
                  <a:lnTo>
                    <a:pt x="0" y="1762188"/>
                  </a:lnTo>
                  <a:lnTo>
                    <a:pt x="0" y="1758276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67354" y="3009711"/>
            <a:ext cx="108458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35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5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ad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600" spc="535" dirty="0">
                <a:solidFill>
                  <a:srgbClr val="E5E0DF"/>
                </a:solidFill>
                <a:latin typeface="Times New Roman"/>
                <a:cs typeface="Times New Roman"/>
              </a:rPr>
              <a:t>-</a:t>
            </a:r>
            <a:r>
              <a:rPr sz="1650" spc="150" dirty="0">
                <a:solidFill>
                  <a:srgbClr val="E5E0DF"/>
                </a:solidFill>
                <a:latin typeface="Times New Roman"/>
                <a:cs typeface="Times New Roman"/>
              </a:rPr>
              <a:t>o</a:t>
            </a:r>
            <a:r>
              <a:rPr sz="1650" spc="4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1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305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9310" y="3522747"/>
            <a:ext cx="2151380" cy="119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Each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strategy </a:t>
            </a:r>
            <a:r>
              <a:rPr sz="1400" spc="155" dirty="0">
                <a:solidFill>
                  <a:srgbClr val="E5E0DF"/>
                </a:solidFill>
                <a:latin typeface="Times New Roman"/>
                <a:cs typeface="Times New Roman"/>
              </a:rPr>
              <a:t>has </a:t>
            </a:r>
            <a:r>
              <a:rPr sz="1400" spc="70" dirty="0">
                <a:solidFill>
                  <a:srgbClr val="E5E0DF"/>
                </a:solidFill>
                <a:latin typeface="Times New Roman"/>
                <a:cs typeface="Times New Roman"/>
              </a:rPr>
              <a:t>its </a:t>
            </a:r>
            <a:r>
              <a:rPr sz="1400" spc="7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E5E0DF"/>
                </a:solidFill>
                <a:latin typeface="Times New Roman"/>
                <a:cs typeface="Times New Roman"/>
              </a:rPr>
              <a:t>advantages</a:t>
            </a:r>
            <a:r>
              <a:rPr sz="1400" spc="-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E5E0DF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35" dirty="0">
                <a:solidFill>
                  <a:srgbClr val="E5E0DF"/>
                </a:solidFill>
                <a:latin typeface="Times New Roman"/>
                <a:cs typeface="Times New Roman"/>
              </a:rPr>
              <a:t>trade-offs, </a:t>
            </a:r>
            <a:r>
              <a:rPr sz="1400" spc="-16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E5E0DF"/>
                </a:solidFill>
                <a:latin typeface="Times New Roman"/>
                <a:cs typeface="Times New Roman"/>
              </a:rPr>
              <a:t>impacting</a:t>
            </a:r>
            <a:r>
              <a:rPr sz="1400" spc="-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00" spc="114" dirty="0">
                <a:solidFill>
                  <a:srgbClr val="E5E0DF"/>
                </a:solidFill>
                <a:latin typeface="Times New Roman"/>
                <a:cs typeface="Times New Roman"/>
              </a:rPr>
              <a:t>performance</a:t>
            </a:r>
            <a:r>
              <a:rPr sz="1400" spc="-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E5E0DF"/>
                </a:solidFill>
                <a:latin typeface="Times New Roman"/>
                <a:cs typeface="Times New Roman"/>
              </a:rPr>
              <a:t>differently.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8205" y="2871915"/>
            <a:ext cx="2739853" cy="2170215"/>
            <a:chOff x="7194897" y="2702843"/>
            <a:chExt cx="2598420" cy="1827530"/>
          </a:xfrm>
        </p:grpSpPr>
        <p:sp>
          <p:nvSpPr>
            <p:cNvPr id="14" name="object 14"/>
            <p:cNvSpPr/>
            <p:nvPr/>
          </p:nvSpPr>
          <p:spPr>
            <a:xfrm>
              <a:off x="7199655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2533078" y="0"/>
                  </a:moveTo>
                  <a:lnTo>
                    <a:pt x="55587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87"/>
                  </a:lnTo>
                  <a:lnTo>
                    <a:pt x="12" y="1758276"/>
                  </a:lnTo>
                  <a:lnTo>
                    <a:pt x="0" y="1762188"/>
                  </a:lnTo>
                  <a:lnTo>
                    <a:pt x="14668" y="1797583"/>
                  </a:lnTo>
                  <a:lnTo>
                    <a:pt x="51714" y="1817382"/>
                  </a:lnTo>
                  <a:lnTo>
                    <a:pt x="55587" y="1817763"/>
                  </a:lnTo>
                  <a:lnTo>
                    <a:pt x="2533078" y="1817763"/>
                  </a:lnTo>
                  <a:lnTo>
                    <a:pt x="2568460" y="1803107"/>
                  </a:lnTo>
                  <a:lnTo>
                    <a:pt x="2588272" y="1766049"/>
                  </a:lnTo>
                  <a:lnTo>
                    <a:pt x="2588653" y="1758276"/>
                  </a:lnTo>
                  <a:lnTo>
                    <a:pt x="2588641" y="55587"/>
                  </a:lnTo>
                  <a:lnTo>
                    <a:pt x="2573985" y="20180"/>
                  </a:lnTo>
                  <a:lnTo>
                    <a:pt x="2536939" y="381"/>
                  </a:lnTo>
                  <a:lnTo>
                    <a:pt x="253307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99655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12" y="1758276"/>
                  </a:moveTo>
                  <a:lnTo>
                    <a:pt x="12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155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32" y="33108"/>
                  </a:lnTo>
                  <a:lnTo>
                    <a:pt x="7861" y="29679"/>
                  </a:lnTo>
                  <a:lnTo>
                    <a:pt x="10033" y="26441"/>
                  </a:lnTo>
                  <a:lnTo>
                    <a:pt x="12204" y="23190"/>
                  </a:lnTo>
                  <a:lnTo>
                    <a:pt x="44056" y="1905"/>
                  </a:lnTo>
                  <a:lnTo>
                    <a:pt x="55587" y="0"/>
                  </a:lnTo>
                  <a:lnTo>
                    <a:pt x="59486" y="0"/>
                  </a:lnTo>
                  <a:lnTo>
                    <a:pt x="2529166" y="0"/>
                  </a:lnTo>
                  <a:lnTo>
                    <a:pt x="2533078" y="0"/>
                  </a:lnTo>
                  <a:lnTo>
                    <a:pt x="2536939" y="381"/>
                  </a:lnTo>
                  <a:lnTo>
                    <a:pt x="2540774" y="1143"/>
                  </a:lnTo>
                  <a:lnTo>
                    <a:pt x="2544597" y="1905"/>
                  </a:lnTo>
                  <a:lnTo>
                    <a:pt x="2548318" y="3035"/>
                  </a:lnTo>
                  <a:lnTo>
                    <a:pt x="2551925" y="4533"/>
                  </a:lnTo>
                  <a:lnTo>
                    <a:pt x="2555532" y="6032"/>
                  </a:lnTo>
                  <a:lnTo>
                    <a:pt x="2578620" y="26441"/>
                  </a:lnTo>
                  <a:lnTo>
                    <a:pt x="2580792" y="29679"/>
                  </a:lnTo>
                  <a:lnTo>
                    <a:pt x="2588653" y="59486"/>
                  </a:lnTo>
                  <a:lnTo>
                    <a:pt x="2588653" y="1758276"/>
                  </a:lnTo>
                  <a:lnTo>
                    <a:pt x="2576449" y="1794573"/>
                  </a:lnTo>
                  <a:lnTo>
                    <a:pt x="2571229" y="1800339"/>
                  </a:lnTo>
                  <a:lnTo>
                    <a:pt x="2568460" y="1803107"/>
                  </a:lnTo>
                  <a:lnTo>
                    <a:pt x="2533078" y="1817763"/>
                  </a:lnTo>
                  <a:lnTo>
                    <a:pt x="2529166" y="1817763"/>
                  </a:lnTo>
                  <a:lnTo>
                    <a:pt x="59486" y="1817763"/>
                  </a:lnTo>
                  <a:lnTo>
                    <a:pt x="55587" y="1817763"/>
                  </a:lnTo>
                  <a:lnTo>
                    <a:pt x="51714" y="1817382"/>
                  </a:lnTo>
                  <a:lnTo>
                    <a:pt x="17424" y="1800339"/>
                  </a:lnTo>
                  <a:lnTo>
                    <a:pt x="14668" y="1797583"/>
                  </a:lnTo>
                  <a:lnTo>
                    <a:pt x="1155" y="1769884"/>
                  </a:lnTo>
                  <a:lnTo>
                    <a:pt x="381" y="1766049"/>
                  </a:lnTo>
                  <a:lnTo>
                    <a:pt x="0" y="1762188"/>
                  </a:lnTo>
                  <a:lnTo>
                    <a:pt x="12" y="1758276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92729" y="3147506"/>
            <a:ext cx="164338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45" dirty="0">
                <a:solidFill>
                  <a:srgbClr val="E5E0DF"/>
                </a:solidFill>
                <a:latin typeface="Times New Roman"/>
                <a:cs typeface="Times New Roman"/>
              </a:rPr>
              <a:t>F</a:t>
            </a:r>
            <a:r>
              <a:rPr sz="1650" spc="165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650" spc="140" dirty="0">
                <a:solidFill>
                  <a:srgbClr val="E5E0DF"/>
                </a:solidFill>
                <a:latin typeface="Times New Roman"/>
                <a:cs typeface="Times New Roman"/>
              </a:rPr>
              <a:t>t</a:t>
            </a:r>
            <a:r>
              <a:rPr sz="1650" spc="165" dirty="0">
                <a:solidFill>
                  <a:srgbClr val="E5E0DF"/>
                </a:solidFill>
                <a:latin typeface="Times New Roman"/>
                <a:cs typeface="Times New Roman"/>
              </a:rPr>
              <a:t>u</a:t>
            </a:r>
            <a:r>
              <a:rPr sz="1650" spc="4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275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-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650" spc="-65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250" dirty="0">
                <a:solidFill>
                  <a:srgbClr val="E5E0DF"/>
                </a:solidFill>
                <a:latin typeface="Times New Roman"/>
                <a:cs typeface="Times New Roman"/>
              </a:rPr>
              <a:t>s</a:t>
            </a:r>
            <a:r>
              <a:rPr sz="1650" spc="220" dirty="0">
                <a:solidFill>
                  <a:srgbClr val="E5E0DF"/>
                </a:solidFill>
                <a:latin typeface="Times New Roman"/>
                <a:cs typeface="Times New Roman"/>
              </a:rPr>
              <a:t>e</a:t>
            </a:r>
            <a:r>
              <a:rPr sz="1650" spc="190" dirty="0">
                <a:solidFill>
                  <a:srgbClr val="E5E0DF"/>
                </a:solidFill>
                <a:latin typeface="Times New Roman"/>
                <a:cs typeface="Times New Roman"/>
              </a:rPr>
              <a:t>a</a:t>
            </a:r>
            <a:r>
              <a:rPr sz="1650" spc="40" dirty="0">
                <a:solidFill>
                  <a:srgbClr val="E5E0DF"/>
                </a:solidFill>
                <a:latin typeface="Times New Roman"/>
                <a:cs typeface="Times New Roman"/>
              </a:rPr>
              <a:t>r</a:t>
            </a:r>
            <a:r>
              <a:rPr sz="1650" spc="200" dirty="0">
                <a:solidFill>
                  <a:srgbClr val="E5E0DF"/>
                </a:solidFill>
                <a:latin typeface="Times New Roman"/>
                <a:cs typeface="Times New Roman"/>
              </a:rPr>
              <a:t>c</a:t>
            </a:r>
            <a:r>
              <a:rPr sz="1650" spc="225" dirty="0">
                <a:solidFill>
                  <a:srgbClr val="E5E0DF"/>
                </a:solidFill>
                <a:latin typeface="Times New Roman"/>
                <a:cs typeface="Times New Roman"/>
              </a:rPr>
              <a:t>h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88226" y="3549130"/>
            <a:ext cx="2588894" cy="1172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120"/>
              </a:spcBef>
            </a:pPr>
            <a:r>
              <a:rPr sz="1400" spc="100" dirty="0">
                <a:solidFill>
                  <a:srgbClr val="E5E0DF"/>
                </a:solidFill>
                <a:latin typeface="Times New Roman"/>
                <a:cs typeface="Times New Roman"/>
              </a:rPr>
              <a:t>Continued 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research </a:t>
            </a:r>
            <a:r>
              <a:rPr sz="1400" spc="60" dirty="0">
                <a:solidFill>
                  <a:srgbClr val="E5E0DF"/>
                </a:solidFill>
                <a:latin typeface="Times New Roman"/>
                <a:cs typeface="Times New Roman"/>
              </a:rPr>
              <a:t>is </a:t>
            </a:r>
            <a:r>
              <a:rPr sz="1400" spc="6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essential</a:t>
            </a:r>
            <a:r>
              <a:rPr sz="1400" spc="-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E5E0DF"/>
                </a:solidFill>
                <a:latin typeface="Times New Roman"/>
                <a:cs typeface="Times New Roman"/>
              </a:rPr>
              <a:t>develop</a:t>
            </a:r>
            <a:r>
              <a:rPr sz="1400" spc="-2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more </a:t>
            </a:r>
            <a:r>
              <a:rPr sz="1400" spc="-310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E5E0DF"/>
                </a:solidFill>
                <a:latin typeface="Times New Roman"/>
                <a:cs typeface="Times New Roman"/>
              </a:rPr>
              <a:t>effective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memory </a:t>
            </a:r>
            <a:r>
              <a:rPr sz="1400" spc="12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E5E0DF"/>
                </a:solidFill>
                <a:latin typeface="Times New Roman"/>
                <a:cs typeface="Times New Roman"/>
              </a:rPr>
              <a:t>management</a:t>
            </a:r>
            <a:r>
              <a:rPr sz="1400" spc="-15" dirty="0">
                <a:solidFill>
                  <a:srgbClr val="E5E0DF"/>
                </a:solidFill>
                <a:latin typeface="Times New Roman"/>
                <a:cs typeface="Times New Roman"/>
              </a:rPr>
              <a:t> </a:t>
            </a:r>
            <a:r>
              <a:rPr sz="1400" spc="120" dirty="0">
                <a:solidFill>
                  <a:srgbClr val="E5E0DF"/>
                </a:solidFill>
                <a:latin typeface="Times New Roman"/>
                <a:cs typeface="Times New Roman"/>
              </a:rPr>
              <a:t>strategies.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ree Google Thank You Slide &amp; PowerPoint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209550"/>
            <a:ext cx="11785598" cy="103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93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425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Introduction to Memory  Management Strategies</vt:lpstr>
      <vt:lpstr>Overview of Best Fit,  First Fit,  and Worst  Fit Strategies</vt:lpstr>
      <vt:lpstr>Explanation of Best Fit Strategy</vt:lpstr>
      <vt:lpstr>Explanation of First Fit Strategy</vt:lpstr>
      <vt:lpstr>Explanation of Worst Fit Strategy</vt:lpstr>
      <vt:lpstr>Comparison of Best, First and Worst-Fit  Strategies</vt:lpstr>
      <vt:lpstr>Result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Memory  Management Strategies</dc:title>
  <cp:lastModifiedBy>Microsoft account</cp:lastModifiedBy>
  <cp:revision>2</cp:revision>
  <dcterms:created xsi:type="dcterms:W3CDTF">2024-03-23T10:19:47Z</dcterms:created>
  <dcterms:modified xsi:type="dcterms:W3CDTF">2024-03-23T11:15:12Z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2024-03-23T00:00:00Z</vt:filetime>
  </property>
</Properties>
</file>