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sci.hunter.cuny.edu/~sweiss/course_materials/unix_lecture_notes/chapter_03.pdf" TargetMode="External"/><Relationship Id="rId3" Type="http://schemas.openxmlformats.org/officeDocument/2006/relationships/hyperlink" Target="https://stackoverflow.com/questions/185899/what-is-the-difference-between-a-symbolic-link-and-a-hard-link" TargetMode="External"/><Relationship Id="rId4" Type="http://schemas.openxmlformats.org/officeDocument/2006/relationships/hyperlink" Target="http://www.linuxhomenetworking.com/" TargetMode="External"/><Relationship Id="rId5" Type="http://schemas.openxmlformats.org/officeDocument/2006/relationships/hyperlink" Target="http://www.linuxhomenetworking.com/wiki/index.php/Quick_HOWTO_:_Ch02_:_Introduction_to_Networking#.WKEaIBJ95bU" TargetMode="External"/><Relationship Id="rId6" Type="http://schemas.openxmlformats.org/officeDocument/2006/relationships/hyperlink" Target="http://www.linuxhomenetworking.com/wiki/index.php/Quick_HOWTO_:_Ch03_:_Linux_Networking#.WKEaHxJ95bU" TargetMode="External"/><Relationship Id="rId7" Type="http://schemas.openxmlformats.org/officeDocument/2006/relationships/hyperlink" Target="http://www.thegeekstuff.com/2010/11/50-linux-commands/?utm_source=feedburner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1524000" y="2456761"/>
            <a:ext cx="9144000" cy="1053207"/>
          </a:xfrm>
          <a:prstGeom prst="rect">
            <a:avLst/>
          </a:prstGeom>
        </p:spPr>
        <p:txBody>
          <a:bodyPr/>
          <a:lstStyle/>
          <a:p>
            <a:pPr/>
            <a:r>
              <a:t>Linux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BootLoader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Bios initiate boot loader at startup</a:t>
            </a:r>
          </a:p>
          <a:p>
            <a:pPr/>
            <a:r>
              <a:t>Create a temp file system  in memory where Kernel will 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Kernel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http://www.ibm.com/developerworks/library/l-linux-kernel/figure2.jpg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00"/>
            </a:pPr>
            <a:r>
              <a:t>Daemons/Processes</a:t>
            </a:r>
            <a:br/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838200" y="365125"/>
            <a:ext cx="10515600" cy="890797"/>
          </a:xfrm>
          <a:prstGeom prst="rect">
            <a:avLst/>
          </a:prstGeom>
        </p:spPr>
        <p:txBody>
          <a:bodyPr/>
          <a:lstStyle/>
          <a:p>
            <a:pPr defTabSz="649223">
              <a:defRPr sz="2700"/>
            </a:pPr>
            <a:r>
              <a:t>Linux Shell</a:t>
            </a:r>
            <a:br/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838200" y="1013547"/>
            <a:ext cx="10515600" cy="5163420"/>
          </a:xfrm>
          <a:prstGeom prst="rect">
            <a:avLst/>
          </a:prstGeom>
        </p:spPr>
        <p:txBody>
          <a:bodyPr/>
          <a:lstStyle/>
          <a:p>
            <a:pPr/>
            <a:r>
              <a:t>ls, pwd, mkdir, touch, cd, man, cp, mv, vi / nano / pico, cat, rm / rm -r</a:t>
            </a:r>
          </a:p>
          <a:p>
            <a:pPr/>
            <a:r>
              <a:t>w, uptime, free, top, df, ps</a:t>
            </a:r>
          </a:p>
          <a:p>
            <a:pPr/>
            <a:r>
              <a:t>Useradd / userdel / passwd / usermod (findout which files are modified when you run useradd command)</a:t>
            </a:r>
          </a:p>
          <a:p>
            <a:pPr/>
            <a:r>
              <a:t>Groupadd, groups &lt;username&gt;, adduser &lt;username&gt; &lt;groupname&gt;</a:t>
            </a:r>
          </a:p>
          <a:p>
            <a:pPr/>
            <a:r>
              <a:t>sudo 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File Permissions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78902" indent="-178902" defTabSz="715608">
              <a:lnSpc>
                <a:spcPct val="72000"/>
              </a:lnSpc>
              <a:spcBef>
                <a:spcPts val="700"/>
              </a:spcBef>
              <a:defRPr sz="1000"/>
            </a:pPr>
            <a:r>
              <a:t>ls –l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Permissions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r w x</a:t>
            </a:r>
            <a:br/>
            <a:r>
              <a:t>4 2 1 = 7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chmod 555 test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chgrp admin test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chown jagadeesh test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Explore Linux filesystem ext4 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http://www.compsci.hunter.cuny.edu/~sweiss/course_materials/unix_lecture_notes/chapter_03.pdf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  <a:r>
              <a:t>Hard, soft (symbolic) link, ext4 filesystem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https://stackoverflow.com/questions/185899/what-is-the-difference-between-a-symbolic-link-and-a-hard-link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/>
            </a:p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http://www.linuxhomenetworking.com</a:t>
            </a:r>
            <a:r>
              <a:rPr>
                <a:hlinkClick r:id="rId4" invalidUrl="" action="" tgtFrame="" tooltip="" history="1" highlightClick="0" endSnd="0"/>
              </a:rPr>
              <a:t>/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5" invalidUrl="" action="" tgtFrame="" tooltip="" history="1" highlightClick="0" endSnd="0"/>
              </a:rPr>
              <a:t>http://www.linuxhomenetworking.com/wiki/index.php/Quick_HOWTO_:_Ch02_:_Introduction_to_Networking#.</a:t>
            </a:r>
            <a:r>
              <a:rPr>
                <a:hlinkClick r:id="rId5" invalidUrl="" action="" tgtFrame="" tooltip="" history="1" highlightClick="0" endSnd="0"/>
              </a:rPr>
              <a:t>WKEaIBJ95bU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6" invalidUrl="" action="" tgtFrame="" tooltip="" history="1" highlightClick="0" endSnd="0"/>
              </a:rPr>
              <a:t>http://www.linuxhomenetworking.com/wiki/index.php/Quick_HOWTO_:_Ch03_:_Linux_Networking#.</a:t>
            </a:r>
            <a:r>
              <a:rPr>
                <a:hlinkClick r:id="rId6" invalidUrl="" action="" tgtFrame="" tooltip="" history="1" highlightClick="0" endSnd="0"/>
              </a:rPr>
              <a:t>WKEaHxJ95bU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 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b="1" sz="1000">
                <a:uFill>
                  <a:solidFill>
                    <a:srgbClr val="0563C1"/>
                  </a:solidFill>
                </a:uFill>
              </a:defRPr>
            </a:pPr>
            <a:r>
              <a:t>Commonly used 50 commands in Linux:</a:t>
            </a:r>
          </a:p>
          <a:p>
            <a:pPr marL="0" indent="0" defTabSz="715608">
              <a:lnSpc>
                <a:spcPct val="72000"/>
              </a:lnSpc>
              <a:spcBef>
                <a:spcPts val="700"/>
              </a:spcBef>
              <a:buSzTx/>
              <a:buNone/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7" invalidUrl="" action="" tgtFrame="" tooltip="" history="1" highlightClick="0" endSnd="0"/>
              </a:rPr>
              <a:t>http://www.thegeekstuff.com/2010/11/50-linux-commands/?utm_source=feedburner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838200" y="3780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Load, Process, Troubleshooting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xfrm>
            <a:off x="773806" y="1529411"/>
            <a:ext cx="10515601" cy="4351338"/>
          </a:xfrm>
          <a:prstGeom prst="rect">
            <a:avLst/>
          </a:prstGeom>
        </p:spPr>
        <p:txBody>
          <a:bodyPr/>
          <a:lstStyle/>
          <a:p>
            <a:pPr/>
            <a:r>
              <a:t>Linux Boot process</a:t>
            </a:r>
          </a:p>
          <a:p>
            <a:pPr/>
            <a:r>
              <a:t>Linux Networking</a:t>
            </a:r>
          </a:p>
          <a:p>
            <a:pPr/>
            <a:r>
              <a:t>Add a user to Linux manually without using useradd command:</a:t>
            </a:r>
          </a:p>
          <a:p>
            <a:pPr/>
            <a:r>
              <a:t>Linux FileSystems (what the second and 5</a:t>
            </a:r>
            <a:r>
              <a:rPr baseline="30000"/>
              <a:t>th</a:t>
            </a:r>
            <a:r>
              <a:t> columns means in ls –l command, Hard, soft (symbolic) link)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