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Shape 12"/>
          <p:cNvSpPr/>
          <p:nvPr>
            <p:ph type="body" sz="quarter" idx="1"/>
          </p:nvPr>
        </p:nvSpPr>
        <p:spPr>
          <a:xfrm>
            <a:off x="1524000" y="3602037"/>
            <a:ext cx="9144000" cy="1655780"/>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Title Text</a:t>
            </a:r>
          </a:p>
        </p:txBody>
      </p:sp>
      <p:sp>
        <p:nvSpPr>
          <p:cNvPr id="102" name="Shape 102"/>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Shape 30"/>
          <p:cNvSpPr/>
          <p:nvPr>
            <p:ph type="body" sz="quarter" idx="1"/>
          </p:nvPr>
        </p:nvSpPr>
        <p:spPr>
          <a:xfrm>
            <a:off x="831850" y="4589462"/>
            <a:ext cx="10515600" cy="1500205"/>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Title Text</a:t>
            </a:r>
          </a:p>
        </p:txBody>
      </p:sp>
      <p:sp>
        <p:nvSpPr>
          <p:cNvPr id="48" name="Shape 48"/>
          <p:cNvSpPr/>
          <p:nvPr>
            <p:ph type="body" sz="quarter" idx="1"/>
          </p:nvPr>
        </p:nvSpPr>
        <p:spPr>
          <a:xfrm>
            <a:off x="839787" y="1681163"/>
            <a:ext cx="5157790" cy="823930"/>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6172200" y="1681163"/>
            <a:ext cx="5183188" cy="823914"/>
          </a:xfrm>
          <a:prstGeom prst="rect">
            <a:avLst/>
          </a:prstGeom>
        </p:spPr>
        <p:txBody>
          <a:bodyPr anchor="b"/>
          <a:lstStyle/>
          <a:p>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Shape 73"/>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quarter" idx="13"/>
          </p:nvPr>
        </p:nvSpPr>
        <p:spPr>
          <a:xfrm>
            <a:off x="839774" y="2057400"/>
            <a:ext cx="3932267" cy="3811588"/>
          </a:xfrm>
          <a:prstGeom prst="rect">
            <a:avLst/>
          </a:prstGeom>
        </p:spPr>
        <p:txBody>
          <a:bodyPr/>
          <a:lstStyle/>
          <a:p>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Shape 83"/>
          <p:cNvSpPr/>
          <p:nvPr>
            <p:ph type="pic" sz="half" idx="13"/>
          </p:nvPr>
        </p:nvSpPr>
        <p:spPr>
          <a:xfrm>
            <a:off x="5183187" y="987425"/>
            <a:ext cx="6172204" cy="4873625"/>
          </a:xfrm>
          <a:prstGeom prst="rect">
            <a:avLst/>
          </a:prstGeom>
        </p:spPr>
        <p:txBody>
          <a:bodyPr lIns="91439" tIns="45719" rIns="91439" bIns="45719">
            <a:noAutofit/>
          </a:bodyPr>
          <a:lstStyle/>
          <a:p>
            <a:pPr/>
          </a:p>
        </p:txBody>
      </p:sp>
      <p:sp>
        <p:nvSpPr>
          <p:cNvPr id="84" name="Shape 84"/>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089825"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tackoverflow.com/questions/32413576/smtp-authentication-with-php-mail-function" TargetMode="External"/><Relationship Id="rId3" Type="http://schemas.openxmlformats.org/officeDocument/2006/relationships/hyperlink" Target="https://wordpress.org/plugins/configure-smtp/"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mazonaws.cn/"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ctrTitle"/>
          </p:nvPr>
        </p:nvSpPr>
        <p:spPr>
          <a:xfrm>
            <a:off x="1524000" y="1122362"/>
            <a:ext cx="9144000" cy="2387601"/>
          </a:xfrm>
          <a:prstGeom prst="rect">
            <a:avLst/>
          </a:prstGeom>
        </p:spPr>
        <p:txBody>
          <a:bodyPr/>
          <a:lstStyle/>
          <a:p>
            <a:pPr/>
            <a:r>
              <a:t>Amazon Web Services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838200" y="365125"/>
            <a:ext cx="10515600" cy="1325563"/>
          </a:xfrm>
          <a:prstGeom prst="rect">
            <a:avLst/>
          </a:prstGeom>
        </p:spPr>
        <p:txBody>
          <a:bodyPr/>
          <a:lstStyle/>
          <a:p>
            <a:pPr/>
            <a:r>
              <a:t>VPC</a:t>
            </a:r>
          </a:p>
        </p:txBody>
      </p:sp>
      <p:sp>
        <p:nvSpPr>
          <p:cNvPr id="137" name="Shape 137"/>
          <p:cNvSpPr/>
          <p:nvPr>
            <p:ph type="body" idx="1"/>
          </p:nvPr>
        </p:nvSpPr>
        <p:spPr>
          <a:xfrm>
            <a:off x="838200" y="1575412"/>
            <a:ext cx="10515600" cy="4601551"/>
          </a:xfrm>
          <a:prstGeom prst="rect">
            <a:avLst/>
          </a:prstGeom>
        </p:spPr>
        <p:txBody>
          <a:bodyPr/>
          <a:lstStyle/>
          <a:p>
            <a:pPr>
              <a:lnSpc>
                <a:spcPct val="72000"/>
              </a:lnSpc>
              <a:defRPr sz="1500"/>
            </a:pPr>
            <a:r>
              <a:t>Created a VPC: 10.10.0.0/16</a:t>
            </a:r>
          </a:p>
          <a:p>
            <a:pPr>
              <a:lnSpc>
                <a:spcPct val="72000"/>
              </a:lnSpc>
              <a:defRPr sz="1500"/>
            </a:pPr>
            <a:r>
              <a:t>Created 3 subnets – 1b(10.10.1.0/24), 1c(10.10.2.0/24) and 1d(10.10.3.0/24)</a:t>
            </a:r>
          </a:p>
          <a:p>
            <a:pPr>
              <a:lnSpc>
                <a:spcPct val="72000"/>
              </a:lnSpc>
              <a:defRPr sz="1500"/>
            </a:pPr>
            <a:r>
              <a:t>We created one IG, attached the IG to VPC.</a:t>
            </a:r>
          </a:p>
          <a:p>
            <a:pPr>
              <a:lnSpc>
                <a:spcPct val="72000"/>
              </a:lnSpc>
              <a:defRPr sz="1500"/>
            </a:pPr>
            <a:r>
              <a:t>Created a RT, added to route (0.0.0.0/0 =</a:t>
            </a:r>
            <a:r>
              <a:rPr>
                <a:latin typeface="Wingdings"/>
                <a:ea typeface="Wingdings"/>
                <a:cs typeface="Wingdings"/>
                <a:sym typeface="Wingdings"/>
              </a:rPr>
              <a:t>➔ </a:t>
            </a:r>
            <a:r>
              <a:t>IG)</a:t>
            </a:r>
          </a:p>
          <a:p>
            <a:pPr>
              <a:lnSpc>
                <a:spcPct val="72000"/>
              </a:lnSpc>
              <a:defRPr sz="1500"/>
            </a:pPr>
            <a:r>
              <a:t>Edited 1d subnet and changed Routing table to the above one. </a:t>
            </a:r>
          </a:p>
          <a:p>
            <a:pPr>
              <a:lnSpc>
                <a:spcPct val="72000"/>
              </a:lnSpc>
              <a:defRPr sz="1500"/>
            </a:pPr>
            <a:r>
              <a:t>Launch a machine in 1d subnet.</a:t>
            </a:r>
          </a:p>
          <a:p>
            <a:pPr>
              <a:lnSpc>
                <a:spcPct val="72000"/>
              </a:lnSpc>
              <a:defRPr sz="1500"/>
            </a:pPr>
          </a:p>
          <a:p>
            <a:pPr>
              <a:lnSpc>
                <a:spcPct val="72000"/>
              </a:lnSpc>
              <a:defRPr sz="1500"/>
            </a:pPr>
            <a:r>
              <a:t>Created a NAT gateway.</a:t>
            </a:r>
          </a:p>
          <a:p>
            <a:pPr>
              <a:lnSpc>
                <a:spcPct val="72000"/>
              </a:lnSpc>
              <a:defRPr sz="1500"/>
            </a:pPr>
            <a:r>
              <a:t>Created a RT, added to route (0.0.0.0/0 =</a:t>
            </a:r>
            <a:r>
              <a:rPr>
                <a:latin typeface="Wingdings"/>
                <a:ea typeface="Wingdings"/>
                <a:cs typeface="Wingdings"/>
                <a:sym typeface="Wingdings"/>
              </a:rPr>
              <a:t>➔ </a:t>
            </a:r>
            <a:r>
              <a:t>NAT)</a:t>
            </a:r>
          </a:p>
          <a:p>
            <a:pPr>
              <a:lnSpc>
                <a:spcPct val="72000"/>
              </a:lnSpc>
              <a:defRPr sz="1500"/>
            </a:pPr>
            <a:r>
              <a:t>Edited 1c subnet and changed Routing table to the above one.</a:t>
            </a:r>
          </a:p>
          <a:p>
            <a:pPr>
              <a:lnSpc>
                <a:spcPct val="72000"/>
              </a:lnSpc>
              <a:defRPr sz="1500"/>
            </a:pPr>
          </a:p>
          <a:p>
            <a:pPr>
              <a:lnSpc>
                <a:spcPct val="72000"/>
              </a:lnSpc>
              <a:defRPr sz="1500"/>
            </a:pPr>
            <a:r>
              <a:t>How do I login to machine in 1d.? </a:t>
            </a:r>
            <a:br/>
            <a:r>
              <a:t>If I already have a public IP, I can connect using SSH.</a:t>
            </a:r>
          </a:p>
          <a:p>
            <a:pPr>
              <a:lnSpc>
                <a:spcPct val="72000"/>
              </a:lnSpc>
              <a:defRPr sz="1500"/>
            </a:pPr>
          </a:p>
          <a:p>
            <a:pPr>
              <a:lnSpc>
                <a:spcPct val="72000"/>
              </a:lnSpc>
              <a:defRPr sz="1500"/>
            </a:pPr>
            <a:r>
              <a:t>How do I login to machines in 1c?</a:t>
            </a:r>
            <a:br/>
            <a:r>
              <a:t>Login to the machine in 1d, which has public IP. Then login to machines in 1c.</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838200" y="365125"/>
            <a:ext cx="10515600" cy="1325563"/>
          </a:xfrm>
          <a:prstGeom prst="rect">
            <a:avLst/>
          </a:prstGeom>
        </p:spPr>
        <p:txBody>
          <a:bodyPr/>
          <a:lstStyle/>
          <a:p>
            <a:pPr/>
            <a:r>
              <a:t>EC2</a:t>
            </a:r>
          </a:p>
        </p:txBody>
      </p:sp>
      <p:sp>
        <p:nvSpPr>
          <p:cNvPr id="140" name="Shape 140"/>
          <p:cNvSpPr/>
          <p:nvPr>
            <p:ph type="body" idx="1"/>
          </p:nvPr>
        </p:nvSpPr>
        <p:spPr>
          <a:xfrm>
            <a:off x="838200" y="1825625"/>
            <a:ext cx="10515600" cy="4351338"/>
          </a:xfrm>
          <a:prstGeom prst="rect">
            <a:avLst/>
          </a:prstGeom>
        </p:spPr>
        <p:txBody>
          <a:bodyPr/>
          <a:lstStyle/>
          <a:p>
            <a:pPr/>
            <a:r>
              <a:t>Instances -  Server Machines</a:t>
            </a:r>
          </a:p>
          <a:p>
            <a:pPr/>
            <a:r>
              <a:t>Volume (EBS) – Hard disk</a:t>
            </a:r>
          </a:p>
          <a:p>
            <a:pPr/>
            <a:r>
              <a:t>AMI   -  Images</a:t>
            </a:r>
          </a:p>
          <a:p>
            <a:pPr/>
            <a:r>
              <a:t>Security Group – Firewall </a:t>
            </a:r>
          </a:p>
          <a:p>
            <a:pPr/>
          </a:p>
          <a:p>
            <a:pPr/>
            <a:r>
              <a:t>Instances – On-demand and Reserved: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838200" y="365125"/>
            <a:ext cx="10515600" cy="1325563"/>
          </a:xfrm>
          <a:prstGeom prst="rect">
            <a:avLst/>
          </a:prstGeom>
        </p:spPr>
        <p:txBody>
          <a:bodyPr/>
          <a:lstStyle/>
          <a:p>
            <a:pPr/>
            <a:r>
              <a:t>EC2 Instances</a:t>
            </a:r>
          </a:p>
        </p:txBody>
      </p:sp>
      <p:sp>
        <p:nvSpPr>
          <p:cNvPr id="143" name="Shape 143"/>
          <p:cNvSpPr/>
          <p:nvPr>
            <p:ph type="body" idx="1"/>
          </p:nvPr>
        </p:nvSpPr>
        <p:spPr>
          <a:xfrm>
            <a:off x="838200" y="1825625"/>
            <a:ext cx="10515600" cy="4351338"/>
          </a:xfrm>
          <a:prstGeom prst="rect">
            <a:avLst/>
          </a:prstGeom>
        </p:spPr>
        <p:txBody>
          <a:bodyPr/>
          <a:lstStyle/>
          <a:p>
            <a:pPr/>
            <a:r>
              <a:t>On Demand</a:t>
            </a:r>
          </a:p>
          <a:p>
            <a:pPr/>
            <a:r>
              <a:t>Spot Instances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838200" y="365125"/>
            <a:ext cx="10515600" cy="1325563"/>
          </a:xfrm>
          <a:prstGeom prst="rect">
            <a:avLst/>
          </a:prstGeom>
        </p:spPr>
        <p:txBody>
          <a:bodyPr/>
          <a:lstStyle/>
          <a:p>
            <a:pPr/>
            <a:r>
              <a:t>Assignment for EC2</a:t>
            </a:r>
          </a:p>
        </p:txBody>
      </p:sp>
      <p:sp>
        <p:nvSpPr>
          <p:cNvPr id="146" name="Shape 146"/>
          <p:cNvSpPr/>
          <p:nvPr>
            <p:ph type="body" idx="1"/>
          </p:nvPr>
        </p:nvSpPr>
        <p:spPr>
          <a:xfrm>
            <a:off x="838200" y="1825625"/>
            <a:ext cx="10515600" cy="4351338"/>
          </a:xfrm>
          <a:prstGeom prst="rect">
            <a:avLst/>
          </a:prstGeom>
        </p:spPr>
        <p:txBody>
          <a:bodyPr/>
          <a:lstStyle/>
          <a:p>
            <a:pPr marL="122586" indent="-122586" defTabSz="490347">
              <a:spcBef>
                <a:spcPts val="500"/>
              </a:spcBef>
              <a:defRPr sz="1400"/>
            </a:pPr>
            <a:r>
              <a:t>Create VPC and 5 subnets - 4 private and 2 public.</a:t>
            </a:r>
          </a:p>
          <a:p>
            <a:pPr marL="122586" indent="-122586" defTabSz="490347">
              <a:spcBef>
                <a:spcPts val="500"/>
              </a:spcBef>
              <a:defRPr sz="1400"/>
            </a:pPr>
            <a:r>
              <a:t>Setup a wordpress machines on public subnet (apache2, php, php module for apache, mysql, mysql module for php). Setup a separate machine in private subnet for mysql.</a:t>
            </a:r>
          </a:p>
          <a:p>
            <a:pPr marL="122586" indent="-122586" defTabSz="490347">
              <a:spcBef>
                <a:spcPts val="500"/>
              </a:spcBef>
              <a:defRPr sz="1400"/>
            </a:pPr>
            <a:r>
              <a:t>Create a loadbalancer  (ofcourse in same VPC) and add the Wordpress machines.</a:t>
            </a:r>
          </a:p>
          <a:p>
            <a:pPr marL="122586" indent="-122586" defTabSz="490347">
              <a:spcBef>
                <a:spcPts val="500"/>
              </a:spcBef>
              <a:defRPr sz="1400"/>
            </a:pPr>
            <a:r>
              <a:t>Take an image (AMI) of the WP machine. Use this AMI for Autoscaling</a:t>
            </a:r>
          </a:p>
          <a:p>
            <a:pPr marL="122586" indent="-122586" defTabSz="490347">
              <a:spcBef>
                <a:spcPts val="500"/>
              </a:spcBef>
              <a:defRPr sz="1400"/>
            </a:pPr>
            <a:r>
              <a:t>Create an autoscaling policy and launch configuration to use the above AMI which you have created (scaleup for above 80%, scale down for below 50%). Minimum size of Autoscaling group will be one. Attach this AS group to same loadbalancer. </a:t>
            </a:r>
          </a:p>
          <a:p>
            <a:pPr marL="122586" indent="-122586" defTabSz="490347">
              <a:spcBef>
                <a:spcPts val="500"/>
              </a:spcBef>
              <a:defRPr sz="1400"/>
            </a:pPr>
            <a:r>
              <a:t>Configure a plugin in wordpress that will send static files to an s3 bucket rather than saving them locally. Create an IAM user who has permissions only to the wordpress bucket.</a:t>
            </a:r>
          </a:p>
          <a:p>
            <a:pPr marL="122586" indent="-122586" defTabSz="490347">
              <a:spcBef>
                <a:spcPts val="500"/>
              </a:spcBef>
              <a:defRPr sz="1400"/>
            </a:pPr>
            <a:r>
              <a:t>Register for a domain name and use route53 to point your website globally to your LoadBalancer name (CNAME record).</a:t>
            </a:r>
          </a:p>
          <a:p>
            <a:pPr marL="122586" indent="-122586" defTabSz="490347">
              <a:spcBef>
                <a:spcPts val="500"/>
              </a:spcBef>
              <a:defRPr sz="1400"/>
            </a:pPr>
            <a:r>
              <a:t>Create a test php script (</a:t>
            </a:r>
            <a:r>
              <a:rPr u="sng">
                <a:solidFill>
                  <a:srgbClr val="0000FF"/>
                </a:solidFill>
                <a:uFill>
                  <a:solidFill>
                    <a:srgbClr val="0000FF"/>
                  </a:solidFill>
                </a:uFill>
                <a:hlinkClick r:id="rId2" invalidUrl="" action="" tgtFrame="" tooltip="" history="1" highlightClick="0" endSnd="0"/>
              </a:rPr>
              <a:t>https://stackoverflow.com/questions/32413576/smtp-authentication-with-php-mail-function</a:t>
            </a:r>
            <a:r>
              <a:t> ) that will send an email to recipients using SES credentials. </a:t>
            </a:r>
          </a:p>
          <a:p>
            <a:pPr marL="122586" indent="-122586" defTabSz="490347">
              <a:spcBef>
                <a:spcPts val="500"/>
              </a:spcBef>
              <a:defRPr sz="1400"/>
            </a:pPr>
            <a:r>
              <a:t>Configure your Wordpress'ss to use SES credentials for sending emails. =&gt; </a:t>
            </a:r>
            <a:r>
              <a:rPr u="sng">
                <a:solidFill>
                  <a:srgbClr val="0000FF"/>
                </a:solidFill>
                <a:uFill>
                  <a:solidFill>
                    <a:srgbClr val="0000FF"/>
                  </a:solidFill>
                </a:uFill>
                <a:hlinkClick r:id="rId3" invalidUrl="" action="" tgtFrame="" tooltip="" history="1" highlightClick="0" endSnd="0"/>
              </a:rPr>
              <a:t>https://wordpress.org/plugins/configure-smtp/</a:t>
            </a:r>
          </a:p>
          <a:p>
            <a:pPr marL="122586" indent="-122586" defTabSz="490347">
              <a:spcBef>
                <a:spcPts val="500"/>
              </a:spcBef>
              <a:defRPr sz="1400"/>
            </a:pPr>
            <a:r>
              <a:t>Replace mysql instance with an RDS instance. </a:t>
            </a:r>
          </a:p>
          <a:p>
            <a:pPr marL="122586" indent="-122586" defTabSz="490347">
              <a:spcBef>
                <a:spcPts val="500"/>
              </a:spcBef>
              <a:defRPr sz="1400"/>
            </a:pPr>
            <a:r>
              <a:t>Cloudwatch will monitor your ec2 instances CPU, DISK usage, etc</a:t>
            </a:r>
          </a:p>
          <a:p>
            <a:pPr marL="122586" indent="-122586" defTabSz="490347">
              <a:spcBef>
                <a:spcPts val="500"/>
              </a:spcBef>
              <a:defRPr sz="1400"/>
            </a:pPr>
            <a:r>
              <a:t>Enable cloudfront for your website and configure your website to be serviced by CF.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838200" y="232922"/>
            <a:ext cx="10515600" cy="1325564"/>
          </a:xfrm>
          <a:prstGeom prst="rect">
            <a:avLst/>
          </a:prstGeom>
        </p:spPr>
        <p:txBody>
          <a:bodyPr/>
          <a:lstStyle/>
          <a:p>
            <a:pPr/>
            <a:r>
              <a:t>S3</a:t>
            </a:r>
          </a:p>
        </p:txBody>
      </p:sp>
      <p:sp>
        <p:nvSpPr>
          <p:cNvPr id="149" name="Shape 149"/>
          <p:cNvSpPr/>
          <p:nvPr>
            <p:ph type="body" idx="1"/>
          </p:nvPr>
        </p:nvSpPr>
        <p:spPr>
          <a:xfrm>
            <a:off x="838200" y="1825625"/>
            <a:ext cx="10515600" cy="4351338"/>
          </a:xfrm>
          <a:prstGeom prst="rect">
            <a:avLst/>
          </a:prstGeom>
        </p:spPr>
        <p:txBody>
          <a:bodyPr/>
          <a:lstStyle/>
          <a:p>
            <a:pPr/>
            <a:r>
              <a:t>Storage Service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838200" y="365126"/>
            <a:ext cx="10515600" cy="1045034"/>
          </a:xfrm>
          <a:prstGeom prst="rect">
            <a:avLst/>
          </a:prstGeom>
        </p:spPr>
        <p:txBody>
          <a:bodyPr/>
          <a:lstStyle/>
          <a:p>
            <a:pPr/>
            <a:r>
              <a:t>IAM</a:t>
            </a:r>
          </a:p>
        </p:txBody>
      </p:sp>
      <p:sp>
        <p:nvSpPr>
          <p:cNvPr id="152" name="Shape 152"/>
          <p:cNvSpPr/>
          <p:nvPr>
            <p:ph type="body" idx="1"/>
          </p:nvPr>
        </p:nvSpPr>
        <p:spPr>
          <a:xfrm>
            <a:off x="838200" y="1410155"/>
            <a:ext cx="10515600" cy="4766810"/>
          </a:xfrm>
          <a:prstGeom prst="rect">
            <a:avLst/>
          </a:prstGeom>
        </p:spPr>
        <p:txBody>
          <a:bodyPr/>
          <a:lstStyle/>
          <a:p>
            <a:pPr/>
            <a:r>
              <a:t>Managing users and roles</a:t>
            </a:r>
          </a:p>
          <a:p>
            <a:pPr/>
          </a:p>
          <a:p>
            <a:pPr/>
            <a:r>
              <a:t>Policy: What access are allowed to which resources. </a:t>
            </a:r>
          </a:p>
          <a:p>
            <a:pPr/>
          </a:p>
          <a:p>
            <a:pPr/>
            <a:r>
              <a:t>Examples:</a:t>
            </a:r>
          </a:p>
          <a:p>
            <a:pPr/>
            <a:r>
              <a:t>“Allow s3 bucket READ access”</a:t>
            </a:r>
          </a:p>
          <a:p>
            <a:pPr/>
            <a:r>
              <a:t>“grant write access to RDS”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838200" y="365125"/>
            <a:ext cx="10515600" cy="1325563"/>
          </a:xfrm>
          <a:prstGeom prst="rect">
            <a:avLst/>
          </a:prstGeom>
        </p:spPr>
        <p:txBody>
          <a:bodyPr/>
          <a:lstStyle/>
          <a:p>
            <a:pPr/>
            <a:r>
              <a:t>Route53</a:t>
            </a:r>
          </a:p>
        </p:txBody>
      </p:sp>
      <p:sp>
        <p:nvSpPr>
          <p:cNvPr id="155" name="Shape 155"/>
          <p:cNvSpPr/>
          <p:nvPr>
            <p:ph type="body" idx="1"/>
          </p:nvPr>
        </p:nvSpPr>
        <p:spPr>
          <a:xfrm>
            <a:off x="838200" y="1825625"/>
            <a:ext cx="10515600" cy="4351338"/>
          </a:xfrm>
          <a:prstGeom prst="rect">
            <a:avLst/>
          </a:prstGeom>
        </p:spPr>
        <p:txBody>
          <a:bodyPr/>
          <a:lstStyle/>
          <a:p>
            <a:pPr/>
            <a:r>
              <a:t>DNS service provided by AWS</a:t>
            </a:r>
          </a:p>
          <a:p>
            <a:pPr/>
            <a:r>
              <a:t>Redundant and scalable DNS service.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xfrm>
            <a:off x="838200" y="365125"/>
            <a:ext cx="10515600" cy="1325563"/>
          </a:xfrm>
          <a:prstGeom prst="rect">
            <a:avLst/>
          </a:prstGeom>
        </p:spPr>
        <p:txBody>
          <a:bodyPr/>
          <a:lstStyle/>
          <a:p>
            <a:pPr/>
            <a:r>
              <a:t>SES</a:t>
            </a:r>
          </a:p>
        </p:txBody>
      </p:sp>
      <p:sp>
        <p:nvSpPr>
          <p:cNvPr id="158" name="Shape 158"/>
          <p:cNvSpPr/>
          <p:nvPr>
            <p:ph type="body" idx="1"/>
          </p:nvPr>
        </p:nvSpPr>
        <p:spPr>
          <a:xfrm>
            <a:off x="838200" y="1825625"/>
            <a:ext cx="10515600" cy="4351338"/>
          </a:xfrm>
          <a:prstGeom prst="rect">
            <a:avLst/>
          </a:prstGeom>
        </p:spPr>
        <p:txBody>
          <a:bodyPr/>
          <a:lstStyle/>
          <a:p>
            <a:pPr/>
            <a:r>
              <a:t>SMTP Service in PaaS model</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838200" y="365125"/>
            <a:ext cx="10515600" cy="1325563"/>
          </a:xfrm>
          <a:prstGeom prst="rect">
            <a:avLst/>
          </a:prstGeom>
        </p:spPr>
        <p:txBody>
          <a:bodyPr/>
          <a:lstStyle/>
          <a:p>
            <a:pPr/>
            <a:r>
              <a:t>Database services – RDS</a:t>
            </a:r>
          </a:p>
        </p:txBody>
      </p:sp>
      <p:sp>
        <p:nvSpPr>
          <p:cNvPr id="161" name="Shape 161"/>
          <p:cNvSpPr/>
          <p:nvPr>
            <p:ph type="body" idx="1"/>
          </p:nvPr>
        </p:nvSpPr>
        <p:spPr>
          <a:xfrm>
            <a:off x="838200" y="1825625"/>
            <a:ext cx="10515600" cy="4351338"/>
          </a:xfrm>
          <a:prstGeom prst="rect">
            <a:avLst/>
          </a:prstGeom>
        </p:spPr>
        <p:txBody>
          <a:bodyPr/>
          <a:lstStyle/>
          <a:p>
            <a:pPr/>
            <a:r>
              <a:t>Assignment: Create a RDS instance, connect to the database from your own IP address, Create databases and write some data to it</a:t>
            </a:r>
          </a:p>
          <a:p>
            <a:pPr/>
          </a:p>
          <a:p>
            <a:pPr/>
            <a:r>
              <a:t>Create machine in the same VPC as the RDS instance. </a:t>
            </a:r>
          </a:p>
          <a:p>
            <a:pPr/>
            <a:r>
              <a:t>Install wordpress.</a:t>
            </a:r>
          </a:p>
          <a:p>
            <a:pPr/>
            <a:r>
              <a:t>Wordpress on the instance will connect to the RDS database.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xfrm>
            <a:off x="838200" y="365125"/>
            <a:ext cx="10515600" cy="1325563"/>
          </a:xfrm>
          <a:prstGeom prst="rect">
            <a:avLst/>
          </a:prstGeom>
        </p:spPr>
        <p:txBody>
          <a:bodyPr/>
          <a:lstStyle/>
          <a:p>
            <a:pPr/>
            <a:r>
              <a:t>Cloudfront</a:t>
            </a:r>
          </a:p>
        </p:txBody>
      </p:sp>
      <p:sp>
        <p:nvSpPr>
          <p:cNvPr id="164" name="Shape 164"/>
          <p:cNvSpPr/>
          <p:nvPr>
            <p:ph type="body" idx="1"/>
          </p:nvPr>
        </p:nvSpPr>
        <p:spPr>
          <a:xfrm>
            <a:off x="838200" y="1355075"/>
            <a:ext cx="10515600" cy="4821888"/>
          </a:xfrm>
          <a:prstGeom prst="rect">
            <a:avLst/>
          </a:prstGeom>
        </p:spPr>
        <p:txBody>
          <a:bodyPr/>
          <a:lstStyle/>
          <a:p>
            <a:pPr/>
            <a:r>
              <a:t>Assignment: Create a cloudfront, host google.com static content in Cloudfront</a:t>
            </a:r>
          </a:p>
          <a:p>
            <a:pPr/>
          </a:p>
          <a:p>
            <a:pPr/>
          </a:p>
          <a:p>
            <a:pPr/>
            <a:r>
              <a:t>Load on linux machine: What is the command to see the load. What does the load value indicate. </a:t>
            </a:r>
          </a:p>
          <a:p>
            <a:pPr/>
            <a:r>
              <a:t>Using Ec3 command line tools, create an S3 bucket and upload some content</a:t>
            </a:r>
          </a:p>
          <a:p>
            <a:pPr/>
            <a:r>
              <a:t>Using ec2 command line tools, create an RDS instance, create VPC, subnets, IW, NAT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title"/>
          </p:nvPr>
        </p:nvSpPr>
        <p:spPr>
          <a:xfrm>
            <a:off x="838200" y="354107"/>
            <a:ext cx="10515600" cy="1056053"/>
          </a:xfrm>
          <a:prstGeom prst="rect">
            <a:avLst/>
          </a:prstGeom>
        </p:spPr>
        <p:txBody>
          <a:bodyPr/>
          <a:lstStyle/>
          <a:p>
            <a:pPr/>
            <a:r>
              <a:t>IaaS, PaaS and SaaS</a:t>
            </a:r>
          </a:p>
        </p:txBody>
      </p:sp>
      <p:sp>
        <p:nvSpPr>
          <p:cNvPr id="115" name="Shape 115"/>
          <p:cNvSpPr/>
          <p:nvPr>
            <p:ph type="body" idx="1"/>
          </p:nvPr>
        </p:nvSpPr>
        <p:spPr>
          <a:xfrm>
            <a:off x="838200" y="1333034"/>
            <a:ext cx="10515600" cy="4843939"/>
          </a:xfrm>
          <a:prstGeom prst="rect">
            <a:avLst/>
          </a:prstGeom>
        </p:spPr>
        <p:txBody>
          <a:bodyPr/>
          <a:lstStyle/>
          <a:p>
            <a:pPr marL="226313" indent="-226313" defTabSz="905255">
              <a:lnSpc>
                <a:spcPct val="81000"/>
              </a:lnSpc>
              <a:spcBef>
                <a:spcPts val="900"/>
              </a:spcBef>
              <a:defRPr b="1" sz="2400"/>
            </a:pPr>
            <a:r>
              <a:t>IaaS (Infrastructure as a Service): </a:t>
            </a:r>
            <a:r>
              <a:rPr b="0"/>
              <a:t>computing infrastructure, physical or (quite often) virtual machines and other resources like virtual-machine disk image library, block and file-based storage, firewalls, load balancers, IP addresses, virtual local area networks etc. Examples: Amazon EC2, Windows Azure, Rackspace, Google Compute Engine.</a:t>
            </a:r>
          </a:p>
          <a:p>
            <a:pPr marL="226313" indent="-226313" defTabSz="905255">
              <a:lnSpc>
                <a:spcPct val="81000"/>
              </a:lnSpc>
              <a:spcBef>
                <a:spcPts val="900"/>
              </a:spcBef>
              <a:defRPr b="1" sz="2400"/>
            </a:pPr>
            <a:r>
              <a:t>PaaS (Platform as a Service): </a:t>
            </a:r>
            <a:r>
              <a:rPr b="0"/>
              <a:t>computing platforms which typically includes operating system, programming language execution environment, database, web server etc. Examples: AWS Elastic Beanstalk, Windows Azure, Heroku, Force.com, Google App Engine, Apache Stratos.</a:t>
            </a:r>
          </a:p>
          <a:p>
            <a:pPr marL="226313" indent="-226313" defTabSz="905255">
              <a:lnSpc>
                <a:spcPct val="81000"/>
              </a:lnSpc>
              <a:spcBef>
                <a:spcPts val="900"/>
              </a:spcBef>
              <a:defRPr b="1" sz="2400"/>
            </a:pPr>
            <a:r>
              <a:t>SaaS (Software as a Service): </a:t>
            </a:r>
            <a:r>
              <a:rPr b="0"/>
              <a:t>access to application softwares often referred to as on-demand softwares. You don't have to worry about the installation, setup and running of the application. Service provider will do that for you. You just have to pay and use it through some client. Examples: Google Apps, Microsoft Office 365.</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xfrm>
            <a:off x="838200" y="365125"/>
            <a:ext cx="10515600" cy="1325563"/>
          </a:xfrm>
          <a:prstGeom prst="rect">
            <a:avLst/>
          </a:prstGeom>
        </p:spPr>
        <p:txBody>
          <a:bodyPr/>
          <a:lstStyle>
            <a:lvl1pPr defTabSz="886966">
              <a:defRPr sz="4200"/>
            </a:lvl1pPr>
          </a:lstStyle>
          <a:p>
            <a:pPr/>
            <a:r>
              <a:t>Regions, Availability zones, Edge locations</a:t>
            </a:r>
          </a:p>
        </p:txBody>
      </p:sp>
      <p:graphicFrame>
        <p:nvGraphicFramePr>
          <p:cNvPr id="118" name="Table 118"/>
          <p:cNvGraphicFramePr/>
          <p:nvPr/>
        </p:nvGraphicFramePr>
        <p:xfrm>
          <a:off x="3120345" y="1825625"/>
          <a:ext cx="5951309" cy="431673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1768"/>
                <a:gridCol w="1487826"/>
                <a:gridCol w="1475530"/>
                <a:gridCol w="368882"/>
                <a:gridCol w="2047296"/>
              </a:tblGrid>
              <a:tr h="532144">
                <a:tc>
                  <a:txBody>
                    <a:bodyPr/>
                    <a:lstStyle/>
                    <a:p>
                      <a:pPr algn="l">
                        <a:defRPr sz="1800"/>
                      </a:pPr>
                      <a:r>
                        <a:rPr b="1" sz="1100">
                          <a:latin typeface="inherit"/>
                          <a:ea typeface="inherit"/>
                          <a:cs typeface="inherit"/>
                          <a:sym typeface="inherit"/>
                        </a:rPr>
                        <a:t>Sl.No</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b="1" sz="1100">
                          <a:latin typeface="inherit"/>
                          <a:ea typeface="inherit"/>
                          <a:cs typeface="inherit"/>
                          <a:sym typeface="inherit"/>
                        </a:rPr>
                        <a:t>CodeName</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b="1" sz="1100">
                          <a:latin typeface="inherit"/>
                          <a:ea typeface="inherit"/>
                          <a:cs typeface="inherit"/>
                          <a:sym typeface="inherit"/>
                        </a:rPr>
                        <a:t>Location</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b="1" sz="1100">
                          <a:latin typeface="inherit"/>
                          <a:ea typeface="inherit"/>
                          <a:cs typeface="inherit"/>
                          <a:sym typeface="inherit"/>
                        </a:rPr>
                        <a:t>No of AZ</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b="1" sz="1100">
                          <a:latin typeface="inherit"/>
                          <a:ea typeface="inherit"/>
                          <a:cs typeface="inherit"/>
                          <a:sym typeface="inherit"/>
                        </a:rPr>
                        <a:t>List of AZs</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r>
              <a:tr h="362611">
                <a:tc>
                  <a:txBody>
                    <a:bodyPr/>
                    <a:lstStyle/>
                    <a:p>
                      <a:pPr>
                        <a:defRPr sz="1800"/>
                      </a:pPr>
                      <a:r>
                        <a:rPr b="1" sz="1100">
                          <a:latin typeface="inherit"/>
                          <a:ea typeface="inherit"/>
                          <a:cs typeface="inherit"/>
                          <a:sym typeface="inherit"/>
                        </a:rPr>
                        <a:t>1</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ap-northeast-1</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Asia Pacific (Tokyo)</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defRPr sz="1800"/>
                      </a:pPr>
                      <a:r>
                        <a:rPr b="1" sz="1100">
                          <a:latin typeface="inherit"/>
                          <a:ea typeface="inherit"/>
                          <a:cs typeface="inherit"/>
                          <a:sym typeface="inherit"/>
                        </a:rPr>
                        <a:t>3</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ap-northeast-1a, ap-northeast-1b, ap-northeast-1c</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r>
              <a:tr h="362611">
                <a:tc>
                  <a:txBody>
                    <a:bodyPr/>
                    <a:lstStyle/>
                    <a:p>
                      <a:pPr>
                        <a:defRPr sz="1800"/>
                      </a:pPr>
                      <a:r>
                        <a:rPr b="1" sz="1100">
                          <a:latin typeface="inherit"/>
                          <a:ea typeface="inherit"/>
                          <a:cs typeface="inherit"/>
                          <a:sym typeface="inherit"/>
                        </a:rPr>
                        <a:t>2</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ap-southeast-1</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Asia Pacific (Singapore)</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defRPr sz="1800"/>
                      </a:pPr>
                      <a:r>
                        <a:rPr b="1" sz="1100">
                          <a:latin typeface="inherit"/>
                          <a:ea typeface="inherit"/>
                          <a:cs typeface="inherit"/>
                          <a:sym typeface="inherit"/>
                        </a:rPr>
                        <a:t>2</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ap-southeast-1a, ap-southeast-1b</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r>
              <a:tr h="362611">
                <a:tc>
                  <a:txBody>
                    <a:bodyPr/>
                    <a:lstStyle/>
                    <a:p>
                      <a:pPr>
                        <a:defRPr sz="1800"/>
                      </a:pPr>
                      <a:r>
                        <a:rPr b="1" sz="1100">
                          <a:latin typeface="inherit"/>
                          <a:ea typeface="inherit"/>
                          <a:cs typeface="inherit"/>
                          <a:sym typeface="inherit"/>
                        </a:rPr>
                        <a:t>3</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ap-southeast-2</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Asia Pacific (Sydney)</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defRPr sz="1800"/>
                      </a:pPr>
                      <a:r>
                        <a:rPr b="1" sz="1100">
                          <a:latin typeface="inherit"/>
                          <a:ea typeface="inherit"/>
                          <a:cs typeface="inherit"/>
                          <a:sym typeface="inherit"/>
                        </a:rPr>
                        <a:t>2</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ap-southeast-2a, ap-southeast-2b</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r>
              <a:tr h="193079">
                <a:tc>
                  <a:txBody>
                    <a:bodyPr/>
                    <a:lstStyle/>
                    <a:p>
                      <a:pPr>
                        <a:defRPr sz="1800"/>
                      </a:pPr>
                      <a:r>
                        <a:rPr b="1" sz="1100">
                          <a:latin typeface="inherit"/>
                          <a:ea typeface="inherit"/>
                          <a:cs typeface="inherit"/>
                          <a:sym typeface="inherit"/>
                        </a:rPr>
                        <a:t>4</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eu-central-1</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EU (Frankfurt)</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defRPr sz="1800"/>
                      </a:pPr>
                      <a:r>
                        <a:rPr b="1" sz="1100">
                          <a:latin typeface="inherit"/>
                          <a:ea typeface="inherit"/>
                          <a:cs typeface="inherit"/>
                          <a:sym typeface="inherit"/>
                        </a:rPr>
                        <a:t>2</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eu-central-1a, eu-central-1b</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r>
              <a:tr h="328010">
                <a:tc>
                  <a:txBody>
                    <a:bodyPr/>
                    <a:lstStyle/>
                    <a:p>
                      <a:pPr>
                        <a:defRPr sz="1800"/>
                      </a:pPr>
                      <a:r>
                        <a:rPr b="1" sz="1100">
                          <a:latin typeface="inherit"/>
                          <a:ea typeface="inherit"/>
                          <a:cs typeface="inherit"/>
                          <a:sym typeface="inherit"/>
                        </a:rPr>
                        <a:t>5</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eu-west-1</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EU (Ireland)</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defRPr sz="1800"/>
                      </a:pPr>
                      <a:r>
                        <a:rPr b="1" sz="1100">
                          <a:latin typeface="inherit"/>
                          <a:ea typeface="inherit"/>
                          <a:cs typeface="inherit"/>
                          <a:sym typeface="inherit"/>
                        </a:rPr>
                        <a:t>3</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eu-west-1a, eu-west-1b, eu-west-1c</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r>
              <a:tr h="362611">
                <a:tc>
                  <a:txBody>
                    <a:bodyPr/>
                    <a:lstStyle/>
                    <a:p>
                      <a:pPr>
                        <a:defRPr sz="1800"/>
                      </a:pPr>
                      <a:r>
                        <a:rPr b="1" sz="1100">
                          <a:latin typeface="inherit"/>
                          <a:ea typeface="inherit"/>
                          <a:cs typeface="inherit"/>
                          <a:sym typeface="inherit"/>
                        </a:rPr>
                        <a:t>6</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sa-east-1</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South America (Sao Paulo)</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defRPr sz="1800"/>
                      </a:pPr>
                      <a:r>
                        <a:rPr b="1" sz="1100">
                          <a:latin typeface="inherit"/>
                          <a:ea typeface="inherit"/>
                          <a:cs typeface="inherit"/>
                          <a:sym typeface="inherit"/>
                        </a:rPr>
                        <a:t>2</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sa-east-1a, sa-east-1b</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r>
              <a:tr h="362611">
                <a:tc>
                  <a:txBody>
                    <a:bodyPr/>
                    <a:lstStyle/>
                    <a:p>
                      <a:pPr>
                        <a:defRPr sz="1800"/>
                      </a:pPr>
                      <a:r>
                        <a:rPr b="1" sz="1100">
                          <a:latin typeface="inherit"/>
                          <a:ea typeface="inherit"/>
                          <a:cs typeface="inherit"/>
                          <a:sym typeface="inherit"/>
                        </a:rPr>
                        <a:t>7</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us-east-1</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US East (N. Virginia)</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defRPr sz="1800"/>
                      </a:pPr>
                      <a:r>
                        <a:rPr b="1" sz="1100">
                          <a:latin typeface="inherit"/>
                          <a:ea typeface="inherit"/>
                          <a:cs typeface="inherit"/>
                          <a:sym typeface="inherit"/>
                        </a:rPr>
                        <a:t>5</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us-east-1a, us-east-1b, us-east-1c, us-east-1d, us-east-1e</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r>
              <a:tr h="362611">
                <a:tc>
                  <a:txBody>
                    <a:bodyPr/>
                    <a:lstStyle/>
                    <a:p>
                      <a:pPr>
                        <a:defRPr sz="1800"/>
                      </a:pPr>
                      <a:r>
                        <a:rPr b="1" sz="1100">
                          <a:latin typeface="inherit"/>
                          <a:ea typeface="inherit"/>
                          <a:cs typeface="inherit"/>
                          <a:sym typeface="inherit"/>
                        </a:rPr>
                        <a:t>8</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us-west-1</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US West (N. California)</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defRPr sz="1800"/>
                      </a:pPr>
                      <a:r>
                        <a:rPr b="1" sz="1100">
                          <a:latin typeface="inherit"/>
                          <a:ea typeface="inherit"/>
                          <a:cs typeface="inherit"/>
                          <a:sym typeface="inherit"/>
                        </a:rPr>
                        <a:t>3</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us-west-1a, us-west-1b, us-west-1c</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r>
              <a:tr h="362611">
                <a:tc>
                  <a:txBody>
                    <a:bodyPr/>
                    <a:lstStyle/>
                    <a:p>
                      <a:pPr>
                        <a:defRPr sz="1800"/>
                      </a:pPr>
                      <a:r>
                        <a:rPr b="1" sz="1100">
                          <a:latin typeface="inherit"/>
                          <a:ea typeface="inherit"/>
                          <a:cs typeface="inherit"/>
                          <a:sym typeface="inherit"/>
                        </a:rPr>
                        <a:t>9</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us-west-2</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US West (Oregon)</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defRPr sz="1800"/>
                      </a:pPr>
                      <a:r>
                        <a:rPr b="1" sz="1100">
                          <a:latin typeface="inherit"/>
                          <a:ea typeface="inherit"/>
                          <a:cs typeface="inherit"/>
                          <a:sym typeface="inherit"/>
                        </a:rPr>
                        <a:t>3</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us-west-2a, us-west-2b, us-west-2c</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r>
              <a:tr h="193079">
                <a:tc>
                  <a:txBody>
                    <a:bodyPr/>
                    <a:lstStyle/>
                    <a:p>
                      <a:pPr>
                        <a:defRPr sz="1800"/>
                      </a:pPr>
                      <a:r>
                        <a:rPr b="1" sz="1100">
                          <a:latin typeface="inherit"/>
                          <a:ea typeface="inherit"/>
                          <a:cs typeface="inherit"/>
                          <a:sym typeface="inherit"/>
                        </a:rPr>
                        <a:t>10</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100" u="sng">
                          <a:solidFill>
                            <a:srgbClr val="0000FF"/>
                          </a:solidFill>
                          <a:uFill>
                            <a:solidFill>
                              <a:srgbClr val="0000FF"/>
                            </a:solidFill>
                          </a:uFill>
                          <a:latin typeface="inherit"/>
                          <a:ea typeface="inherit"/>
                          <a:cs typeface="inherit"/>
                          <a:sym typeface="inherit"/>
                        </a:defRPr>
                      </a:pPr>
                      <a:r>
                        <a:rPr>
                          <a:hlinkClick r:id="rId2" invalidUrl="" action="" tgtFrame="" tooltip="" history="1" highlightClick="0" endSnd="0"/>
                        </a:rPr>
                        <a:t>China (Beijing) Region</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defRPr sz="1800"/>
                      </a:pPr>
                      <a:r>
                        <a:rPr b="1" sz="1100">
                          <a:latin typeface="inherit"/>
                          <a:ea typeface="inherit"/>
                          <a:cs typeface="inherit"/>
                          <a:sym typeface="inherit"/>
                        </a:rPr>
                        <a:t>1</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r>
              <a:tr h="532144">
                <a:tc>
                  <a:txBody>
                    <a:bodyPr/>
                    <a:lstStyle/>
                    <a:p>
                      <a:pPr>
                        <a:defRPr sz="1800"/>
                      </a:pPr>
                      <a:r>
                        <a:rPr b="1" sz="1100">
                          <a:latin typeface="inherit"/>
                          <a:ea typeface="inherit"/>
                          <a:cs typeface="inherit"/>
                          <a:sym typeface="inherit"/>
                        </a:rPr>
                        <a:t>11</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us-gov-west</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inherit"/>
                          <a:ea typeface="inherit"/>
                          <a:cs typeface="inherit"/>
                          <a:sym typeface="inherit"/>
                        </a:rPr>
                        <a:t>Gov Cloud(the Northwestern US) Region</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defRPr sz="1800"/>
                      </a:pPr>
                      <a:r>
                        <a:rPr b="1" sz="1100">
                          <a:latin typeface="inherit"/>
                          <a:ea typeface="inherit"/>
                          <a:cs typeface="inherit"/>
                          <a:sym typeface="inherit"/>
                        </a:rPr>
                        <a:t>2</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l">
                        <a:defRPr sz="1800"/>
                      </a:pPr>
                      <a:r>
                        <a:rPr sz="1100">
                          <a:latin typeface="Verdana"/>
                          <a:ea typeface="Verdana"/>
                          <a:cs typeface="Verdana"/>
                          <a:sym typeface="Verdana"/>
                        </a:rPr>
                        <a:t>us-gov-west-1, us-gov-west-2</a:t>
                      </a:r>
                    </a:p>
                  </a:txBody>
                  <a:tcPr marL="11773" marR="11773" marT="11773" marB="11773" anchor="b" anchorCtr="0" horzOverflow="overflow">
                    <a:lnL>
                      <a:solidFill>
                        <a:srgbClr val="000000"/>
                      </a:solidFill>
                    </a:lnL>
                    <a:lnR>
                      <a:solidFill>
                        <a:srgbClr val="000000"/>
                      </a:solidFill>
                    </a:lnR>
                    <a:lnT>
                      <a:solidFill>
                        <a:srgbClr val="000000"/>
                      </a:solidFill>
                    </a:lnT>
                    <a:lnB>
                      <a:solidFill>
                        <a:srgbClr val="000000"/>
                      </a:solidFill>
                    </a:lnB>
                    <a:solidFill>
                      <a:srgbClr val="FFFFFF"/>
                    </a:solidFill>
                  </a:tcPr>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838200" y="365125"/>
            <a:ext cx="10515600" cy="945882"/>
          </a:xfrm>
          <a:prstGeom prst="rect">
            <a:avLst/>
          </a:prstGeom>
        </p:spPr>
        <p:txBody>
          <a:bodyPr/>
          <a:lstStyle/>
          <a:p>
            <a:pPr/>
            <a:r>
              <a:t>Services Overview</a:t>
            </a:r>
          </a:p>
        </p:txBody>
      </p:sp>
      <p:sp>
        <p:nvSpPr>
          <p:cNvPr id="121" name="Shape 121"/>
          <p:cNvSpPr/>
          <p:nvPr>
            <p:ph type="body" idx="1"/>
          </p:nvPr>
        </p:nvSpPr>
        <p:spPr>
          <a:xfrm>
            <a:off x="838200" y="1465238"/>
            <a:ext cx="10515600" cy="4711730"/>
          </a:xfrm>
          <a:prstGeom prst="rect">
            <a:avLst/>
          </a:prstGeom>
        </p:spPr>
        <p:txBody>
          <a:bodyPr/>
          <a:lstStyle/>
          <a:p>
            <a:pPr>
              <a:lnSpc>
                <a:spcPct val="72000"/>
              </a:lnSpc>
              <a:defRPr sz="2500"/>
            </a:pPr>
            <a:r>
              <a:t>VPC – Virtual Private Cloud</a:t>
            </a:r>
          </a:p>
          <a:p>
            <a:pPr>
              <a:lnSpc>
                <a:spcPct val="72000"/>
              </a:lnSpc>
              <a:defRPr sz="2500"/>
            </a:pPr>
            <a:r>
              <a:t>EC2 – Virtual Machines - </a:t>
            </a:r>
          </a:p>
          <a:p>
            <a:pPr>
              <a:lnSpc>
                <a:spcPct val="72000"/>
              </a:lnSpc>
              <a:defRPr sz="2500"/>
            </a:pPr>
            <a:r>
              <a:t>IAM – Access Management</a:t>
            </a:r>
          </a:p>
          <a:p>
            <a:pPr>
              <a:lnSpc>
                <a:spcPct val="72000"/>
              </a:lnSpc>
              <a:defRPr sz="2500"/>
            </a:pPr>
            <a:r>
              <a:t>S3 – Storage service</a:t>
            </a:r>
          </a:p>
          <a:p>
            <a:pPr>
              <a:lnSpc>
                <a:spcPct val="72000"/>
              </a:lnSpc>
              <a:defRPr sz="2500"/>
            </a:pPr>
            <a:r>
              <a:t>Route 53 – DNS service</a:t>
            </a:r>
          </a:p>
          <a:p>
            <a:pPr>
              <a:lnSpc>
                <a:spcPct val="72000"/>
              </a:lnSpc>
              <a:defRPr sz="2500"/>
            </a:pPr>
            <a:r>
              <a:t>SES – SMTP service</a:t>
            </a:r>
          </a:p>
          <a:p>
            <a:pPr>
              <a:lnSpc>
                <a:spcPct val="72000"/>
              </a:lnSpc>
              <a:defRPr sz="2500"/>
            </a:pPr>
            <a:r>
              <a:t>RDS– Database services</a:t>
            </a:r>
          </a:p>
          <a:p>
            <a:pPr>
              <a:lnSpc>
                <a:spcPct val="72000"/>
              </a:lnSpc>
              <a:defRPr sz="2500"/>
            </a:pPr>
            <a:r>
              <a:t>Cloudfront – CDN service</a:t>
            </a:r>
          </a:p>
          <a:p>
            <a:pPr>
              <a:lnSpc>
                <a:spcPct val="72000"/>
              </a:lnSpc>
              <a:defRPr sz="2500"/>
            </a:pPr>
            <a:r>
              <a:t>Cloudwatch – </a:t>
            </a:r>
          </a:p>
          <a:p>
            <a:pPr>
              <a:lnSpc>
                <a:spcPct val="72000"/>
              </a:lnSpc>
              <a:defRPr sz="2500"/>
            </a:pPr>
            <a:r>
              <a:t>EC2 command line tools</a:t>
            </a:r>
          </a:p>
          <a:p>
            <a:pPr>
              <a:lnSpc>
                <a:spcPct val="72000"/>
              </a:lnSpc>
              <a:defRPr sz="2500"/>
            </a:pPr>
            <a:r>
              <a:t>Boto module for Python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838200" y="365125"/>
            <a:ext cx="10515600" cy="1100120"/>
          </a:xfrm>
          <a:prstGeom prst="rect">
            <a:avLst/>
          </a:prstGeom>
        </p:spPr>
        <p:txBody>
          <a:bodyPr/>
          <a:lstStyle/>
          <a:p>
            <a:pPr/>
            <a:r>
              <a:t>VPC</a:t>
            </a:r>
          </a:p>
        </p:txBody>
      </p:sp>
      <p:sp>
        <p:nvSpPr>
          <p:cNvPr id="125" name="Shape 125"/>
          <p:cNvSpPr/>
          <p:nvPr>
            <p:ph type="body" idx="1"/>
          </p:nvPr>
        </p:nvSpPr>
        <p:spPr>
          <a:xfrm>
            <a:off x="838200" y="1564383"/>
            <a:ext cx="10515600" cy="4612595"/>
          </a:xfrm>
          <a:prstGeom prst="rect">
            <a:avLst/>
          </a:prstGeom>
        </p:spPr>
        <p:txBody>
          <a:bodyPr/>
          <a:lstStyle/>
          <a:p>
            <a:pPr/>
            <a:r>
              <a:t>VPC</a:t>
            </a:r>
          </a:p>
          <a:p>
            <a:pPr/>
            <a:r>
              <a:t>Subnets</a:t>
            </a:r>
          </a:p>
          <a:p>
            <a:pPr/>
            <a:r>
              <a:t>IG </a:t>
            </a:r>
          </a:p>
          <a:p>
            <a:pPr/>
            <a:r>
              <a:t>Route tables</a:t>
            </a:r>
          </a:p>
          <a:p>
            <a:pPr/>
            <a:r>
              <a:t>NAT Gateways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826265" y="365125"/>
            <a:ext cx="10527535" cy="648427"/>
          </a:xfrm>
          <a:prstGeom prst="rect">
            <a:avLst/>
          </a:prstGeom>
        </p:spPr>
        <p:txBody>
          <a:bodyPr/>
          <a:lstStyle>
            <a:lvl1pPr defTabSz="859536">
              <a:defRPr sz="3600"/>
            </a:lvl1pPr>
          </a:lstStyle>
          <a:p>
            <a:pPr/>
            <a:r>
              <a:t>VPC	</a:t>
            </a:r>
          </a:p>
        </p:txBody>
      </p:sp>
      <p:pic>
        <p:nvPicPr>
          <p:cNvPr id="128" name="image1.png"/>
          <p:cNvPicPr>
            <a:picLocks noChangeAspect="1"/>
          </p:cNvPicPr>
          <p:nvPr/>
        </p:nvPicPr>
        <p:blipFill>
          <a:blip r:embed="rId2">
            <a:extLst/>
          </a:blip>
          <a:stretch>
            <a:fillRect/>
          </a:stretch>
        </p:blipFill>
        <p:spPr>
          <a:xfrm>
            <a:off x="462709" y="1390350"/>
            <a:ext cx="7805696" cy="546765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838200" y="365125"/>
            <a:ext cx="10515600" cy="1325563"/>
          </a:xfrm>
          <a:prstGeom prst="rect">
            <a:avLst/>
          </a:prstGeom>
        </p:spPr>
        <p:txBody>
          <a:bodyPr/>
          <a:lstStyle/>
          <a:p>
            <a:pPr/>
            <a:r>
              <a:t>IP classes</a:t>
            </a:r>
          </a:p>
        </p:txBody>
      </p:sp>
      <p:sp>
        <p:nvSpPr>
          <p:cNvPr id="131" name="Shape 131"/>
          <p:cNvSpPr/>
          <p:nvPr>
            <p:ph type="body" idx="1"/>
          </p:nvPr>
        </p:nvSpPr>
        <p:spPr>
          <a:xfrm>
            <a:off x="838200" y="1825625"/>
            <a:ext cx="10515600" cy="4351338"/>
          </a:xfrm>
          <a:prstGeom prst="rect">
            <a:avLst/>
          </a:prstGeom>
        </p:spPr>
        <p:txBody>
          <a:bodyPr/>
          <a:lstStyle/>
          <a:p>
            <a:pPr/>
            <a:r>
              <a:t>10.0.0.0/8 =&gt; 10.0.0.0   -    10.255.255.255</a:t>
            </a:r>
          </a:p>
          <a:p>
            <a:pPr/>
            <a:r>
              <a:t>172.16.0.0/12   =&gt; 172.16.0.0   -   172.31.255.255</a:t>
            </a:r>
          </a:p>
          <a:p>
            <a:pPr/>
            <a:r>
              <a:t>192.168.0.0/16 =&gt;   192.168.0.0   -   192.168.255.255</a:t>
            </a:r>
          </a:p>
          <a:p>
            <a:pPr/>
          </a:p>
          <a:p>
            <a:pPr/>
            <a:r>
              <a:t>10.0.0.0/12 =&gt; 10.0.0.0     -    10.15.255.255    </a:t>
            </a:r>
          </a:p>
          <a:p>
            <a:pPr/>
            <a:r>
              <a:t>10.16.0.0/24  =&gt;   10.16.0.0   -  10.16.0.255 </a:t>
            </a:r>
          </a:p>
          <a:p>
            <a:pPr/>
            <a:r>
              <a:t>10.17.0.0/16   =&gt;   10.17.0.0   -   10.17.255.255</a:t>
            </a:r>
          </a:p>
          <a:p>
            <a:pPr/>
            <a:r>
              <a:t>10.18.0.0/20   =&gt;   10.18.0.0   -    10.18.15.255</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xfrm>
            <a:off x="838200" y="365125"/>
            <a:ext cx="10515600" cy="1325563"/>
          </a:xfrm>
          <a:prstGeom prst="rect">
            <a:avLst/>
          </a:prstGeom>
        </p:spPr>
        <p:txBody>
          <a:bodyPr/>
          <a:lstStyle/>
          <a:p>
            <a:pPr/>
            <a:r>
              <a:t>Subnets</a:t>
            </a:r>
          </a:p>
        </p:txBody>
      </p:sp>
      <p:sp>
        <p:nvSpPr>
          <p:cNvPr id="134" name="Shape 134"/>
          <p:cNvSpPr/>
          <p:nvPr>
            <p:ph type="body" idx="1"/>
          </p:nvPr>
        </p:nvSpPr>
        <p:spPr>
          <a:xfrm>
            <a:off x="838200" y="1825625"/>
            <a:ext cx="10515600" cy="4351338"/>
          </a:xfrm>
          <a:prstGeom prst="rect">
            <a:avLst/>
          </a:prstGeom>
        </p:spPr>
        <p:txBody>
          <a:bodyPr/>
          <a:lstStyle/>
          <a:p>
            <a:pPr/>
            <a:r>
              <a:t>Network: 10.10.0.0/16: 10.10.0.0 to 10.10.255.255 (256 X 256)</a:t>
            </a:r>
          </a:p>
          <a:p>
            <a:pPr/>
          </a:p>
          <a:p>
            <a:pPr/>
            <a:r>
              <a:t>10.10.0.0/24: 10.10.0.0  to 10.10.0.255 (256 IPs)</a:t>
            </a:r>
          </a:p>
          <a:p>
            <a:pPr/>
            <a:r>
              <a:t>10.10.1.0/24: 10.10.1.0 to 10.10.1.255 (256 IPs)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