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5" r:id="rId7"/>
    <p:sldId id="266" r:id="rId8"/>
    <p:sldId id="268" r:id="rId9"/>
    <p:sldId id="269" r:id="rId10"/>
    <p:sldId id="270" r:id="rId11"/>
    <p:sldId id="271" r:id="rId12"/>
    <p:sldId id="272" r:id="rId13"/>
    <p:sldId id="261"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6"/>
    <p:restoredTop sz="94652"/>
  </p:normalViewPr>
  <p:slideViewPr>
    <p:cSldViewPr snapToGrid="0">
      <p:cViewPr>
        <p:scale>
          <a:sx n="100" d="100"/>
          <a:sy n="100" d="100"/>
        </p:scale>
        <p:origin x="1360" y="6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DDDBC8-60A4-4C28-9030-335DA1A2F43F}"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8E89AABD-3B1A-4DA3-B161-57E69741A437}">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Create multiple NLP models to screen resumes based on job descriptions and evaluate their performance</a:t>
          </a:r>
          <a:r>
            <a:rPr lang="en-US" sz="1900" b="0" i="0" dirty="0"/>
            <a:t>.</a:t>
          </a:r>
          <a:endParaRPr lang="en-US" sz="1900" dirty="0"/>
        </a:p>
      </dgm:t>
    </dgm:pt>
    <dgm:pt modelId="{B07B64AA-930B-4B49-84CC-3E200795378D}" type="parTrans" cxnId="{D941D701-1795-403F-AC05-F3D329EC783A}">
      <dgm:prSet/>
      <dgm:spPr/>
      <dgm:t>
        <a:bodyPr/>
        <a:lstStyle/>
        <a:p>
          <a:endParaRPr lang="en-US"/>
        </a:p>
      </dgm:t>
    </dgm:pt>
    <dgm:pt modelId="{DBB55BE1-0370-43EB-BE0B-6628DF9D654E}" type="sibTrans" cxnId="{D941D701-1795-403F-AC05-F3D329EC783A}">
      <dgm:prSet/>
      <dgm:spPr/>
      <dgm:t>
        <a:bodyPr/>
        <a:lstStyle/>
        <a:p>
          <a:endParaRPr lang="en-US"/>
        </a:p>
      </dgm:t>
    </dgm:pt>
    <dgm:pt modelId="{E062350F-F8AC-4107-A866-E80528AB816C}">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Reduce the manual workload by automating resume filtering, making the hiring process faster and more efficient.</a:t>
          </a:r>
          <a:endParaRPr lang="en-US" sz="1800" dirty="0">
            <a:latin typeface="Times New Roman" panose="02020603050405020304" pitchFamily="18" charset="0"/>
            <a:cs typeface="Times New Roman" panose="02020603050405020304" pitchFamily="18" charset="0"/>
          </a:endParaRPr>
        </a:p>
      </dgm:t>
    </dgm:pt>
    <dgm:pt modelId="{33FBA441-03EC-4966-AA4A-3EE1B28AA89E}" type="parTrans" cxnId="{37FA9AC3-CB92-4081-B193-90DD99764A4B}">
      <dgm:prSet/>
      <dgm:spPr/>
      <dgm:t>
        <a:bodyPr/>
        <a:lstStyle/>
        <a:p>
          <a:endParaRPr lang="en-US"/>
        </a:p>
      </dgm:t>
    </dgm:pt>
    <dgm:pt modelId="{BE21CFE2-F9FD-465E-AF8A-9AAC3C009250}" type="sibTrans" cxnId="{37FA9AC3-CB92-4081-B193-90DD99764A4B}">
      <dgm:prSet/>
      <dgm:spPr/>
      <dgm:t>
        <a:bodyPr/>
        <a:lstStyle/>
        <a:p>
          <a:endParaRPr lang="en-US"/>
        </a:p>
      </dgm:t>
    </dgm:pt>
    <dgm:pt modelId="{74F18D15-12E8-4BC9-A93D-C4FEB87FB237}">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Implement standardized screening criteria to enhance fairness in candidate selection.</a:t>
          </a:r>
          <a:endParaRPr lang="en-US" sz="1800" dirty="0">
            <a:latin typeface="Times New Roman" panose="02020603050405020304" pitchFamily="18" charset="0"/>
            <a:cs typeface="Times New Roman" panose="02020603050405020304" pitchFamily="18" charset="0"/>
          </a:endParaRPr>
        </a:p>
      </dgm:t>
    </dgm:pt>
    <dgm:pt modelId="{1FEB5ACD-8984-4591-A8D9-01C44238F7A0}" type="parTrans" cxnId="{30ACA309-C1D2-47B5-9AA6-F9568948AC5D}">
      <dgm:prSet/>
      <dgm:spPr/>
      <dgm:t>
        <a:bodyPr/>
        <a:lstStyle/>
        <a:p>
          <a:endParaRPr lang="en-US"/>
        </a:p>
      </dgm:t>
    </dgm:pt>
    <dgm:pt modelId="{4FC092BA-8B14-4FAD-9651-050BB507C59E}" type="sibTrans" cxnId="{30ACA309-C1D2-47B5-9AA6-F9568948AC5D}">
      <dgm:prSet/>
      <dgm:spPr/>
      <dgm:t>
        <a:bodyPr/>
        <a:lstStyle/>
        <a:p>
          <a:endParaRPr lang="en-US"/>
        </a:p>
      </dgm:t>
    </dgm:pt>
    <dgm:pt modelId="{A898211C-17F5-4642-B3FE-B787062DEDF7}">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Provide candidates with a transparent, objective evaluation process, helping them align resumes effectively with job requirements.</a:t>
          </a:r>
          <a:endParaRPr lang="en-US" sz="1800" dirty="0">
            <a:latin typeface="Times New Roman" panose="02020603050405020304" pitchFamily="18" charset="0"/>
            <a:cs typeface="Times New Roman" panose="02020603050405020304" pitchFamily="18" charset="0"/>
          </a:endParaRPr>
        </a:p>
      </dgm:t>
    </dgm:pt>
    <dgm:pt modelId="{F92EF4A8-C7BB-4B7C-9A6C-6A9A49C79204}" type="parTrans" cxnId="{7927916C-547F-4A70-8575-70C285F1861B}">
      <dgm:prSet/>
      <dgm:spPr/>
      <dgm:t>
        <a:bodyPr/>
        <a:lstStyle/>
        <a:p>
          <a:endParaRPr lang="en-US"/>
        </a:p>
      </dgm:t>
    </dgm:pt>
    <dgm:pt modelId="{A7E39EF6-0EB4-4B23-BD6A-3EDC54EE0BFC}" type="sibTrans" cxnId="{7927916C-547F-4A70-8575-70C285F1861B}">
      <dgm:prSet/>
      <dgm:spPr/>
      <dgm:t>
        <a:bodyPr/>
        <a:lstStyle/>
        <a:p>
          <a:endParaRPr lang="en-US"/>
        </a:p>
      </dgm:t>
    </dgm:pt>
    <dgm:pt modelId="{2E5884FF-CF18-4FAC-8A6D-596DFD68F087}" type="pres">
      <dgm:prSet presAssocID="{0CDDDBC8-60A4-4C28-9030-335DA1A2F43F}" presName="root" presStyleCnt="0">
        <dgm:presLayoutVars>
          <dgm:dir/>
          <dgm:resizeHandles val="exact"/>
        </dgm:presLayoutVars>
      </dgm:prSet>
      <dgm:spPr/>
    </dgm:pt>
    <dgm:pt modelId="{ED91D0DC-ADB7-4468-B856-C9A757D32685}" type="pres">
      <dgm:prSet presAssocID="{8E89AABD-3B1A-4DA3-B161-57E69741A437}" presName="compNode" presStyleCnt="0"/>
      <dgm:spPr/>
    </dgm:pt>
    <dgm:pt modelId="{3D249FC5-5C68-47F3-8B36-FEEE6DE28BFF}" type="pres">
      <dgm:prSet presAssocID="{8E89AABD-3B1A-4DA3-B161-57E69741A437}" presName="bgRect" presStyleLbl="bgShp" presStyleIdx="0" presStyleCnt="4"/>
      <dgm:spPr/>
    </dgm:pt>
    <dgm:pt modelId="{59F4811F-30F6-43A8-AAF1-6D7405F08522}" type="pres">
      <dgm:prSet presAssocID="{8E89AABD-3B1A-4DA3-B161-57E69741A4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5B1619B-EC9C-406A-B62E-0146450A9004}" type="pres">
      <dgm:prSet presAssocID="{8E89AABD-3B1A-4DA3-B161-57E69741A437}" presName="spaceRect" presStyleCnt="0"/>
      <dgm:spPr/>
    </dgm:pt>
    <dgm:pt modelId="{9A356192-FE67-4606-86FD-31636657A5DB}" type="pres">
      <dgm:prSet presAssocID="{8E89AABD-3B1A-4DA3-B161-57E69741A437}" presName="parTx" presStyleLbl="revTx" presStyleIdx="0" presStyleCnt="4">
        <dgm:presLayoutVars>
          <dgm:chMax val="0"/>
          <dgm:chPref val="0"/>
        </dgm:presLayoutVars>
      </dgm:prSet>
      <dgm:spPr/>
    </dgm:pt>
    <dgm:pt modelId="{7E89F7E6-1FCE-46DF-9584-F86DA4358B94}" type="pres">
      <dgm:prSet presAssocID="{DBB55BE1-0370-43EB-BE0B-6628DF9D654E}" presName="sibTrans" presStyleCnt="0"/>
      <dgm:spPr/>
    </dgm:pt>
    <dgm:pt modelId="{1D5CA919-D448-46D7-8585-DA40A8A4414B}" type="pres">
      <dgm:prSet presAssocID="{E062350F-F8AC-4107-A866-E80528AB816C}" presName="compNode" presStyleCnt="0"/>
      <dgm:spPr/>
    </dgm:pt>
    <dgm:pt modelId="{EE1958C9-8EC2-4EFB-833D-BA024B538509}" type="pres">
      <dgm:prSet presAssocID="{E062350F-F8AC-4107-A866-E80528AB816C}" presName="bgRect" presStyleLbl="bgShp" presStyleIdx="1" presStyleCnt="4"/>
      <dgm:spPr/>
    </dgm:pt>
    <dgm:pt modelId="{4E3D1536-368A-4A14-8521-346DFF4A197F}" type="pres">
      <dgm:prSet presAssocID="{E062350F-F8AC-4107-A866-E80528AB81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D7F3E4CC-FB2A-4B0C-8DC5-B14D35725812}" type="pres">
      <dgm:prSet presAssocID="{E062350F-F8AC-4107-A866-E80528AB816C}" presName="spaceRect" presStyleCnt="0"/>
      <dgm:spPr/>
    </dgm:pt>
    <dgm:pt modelId="{C04DDE7D-ED86-4934-A838-A8C93C23E8F9}" type="pres">
      <dgm:prSet presAssocID="{E062350F-F8AC-4107-A866-E80528AB816C}" presName="parTx" presStyleLbl="revTx" presStyleIdx="1" presStyleCnt="4">
        <dgm:presLayoutVars>
          <dgm:chMax val="0"/>
          <dgm:chPref val="0"/>
        </dgm:presLayoutVars>
      </dgm:prSet>
      <dgm:spPr/>
    </dgm:pt>
    <dgm:pt modelId="{542550F0-85C3-473C-9E0B-37C38BF311B0}" type="pres">
      <dgm:prSet presAssocID="{BE21CFE2-F9FD-465E-AF8A-9AAC3C009250}" presName="sibTrans" presStyleCnt="0"/>
      <dgm:spPr/>
    </dgm:pt>
    <dgm:pt modelId="{E3840EBE-326B-4739-A03B-115A6E1FE9A6}" type="pres">
      <dgm:prSet presAssocID="{74F18D15-12E8-4BC9-A93D-C4FEB87FB237}" presName="compNode" presStyleCnt="0"/>
      <dgm:spPr/>
    </dgm:pt>
    <dgm:pt modelId="{6C0C499B-684D-47A0-AE97-A81227032871}" type="pres">
      <dgm:prSet presAssocID="{74F18D15-12E8-4BC9-A93D-C4FEB87FB237}" presName="bgRect" presStyleLbl="bgShp" presStyleIdx="2" presStyleCnt="4"/>
      <dgm:spPr/>
    </dgm:pt>
    <dgm:pt modelId="{3A41EB8A-DA1C-4890-85D9-0923F965F9E2}" type="pres">
      <dgm:prSet presAssocID="{74F18D15-12E8-4BC9-A93D-C4FEB87FB2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AD64DDDB-8199-4217-9ED1-17FEA524F038}" type="pres">
      <dgm:prSet presAssocID="{74F18D15-12E8-4BC9-A93D-C4FEB87FB237}" presName="spaceRect" presStyleCnt="0"/>
      <dgm:spPr/>
    </dgm:pt>
    <dgm:pt modelId="{E2A3B08C-5FE7-4052-9E97-5B6E6BC82069}" type="pres">
      <dgm:prSet presAssocID="{74F18D15-12E8-4BC9-A93D-C4FEB87FB237}" presName="parTx" presStyleLbl="revTx" presStyleIdx="2" presStyleCnt="4">
        <dgm:presLayoutVars>
          <dgm:chMax val="0"/>
          <dgm:chPref val="0"/>
        </dgm:presLayoutVars>
      </dgm:prSet>
      <dgm:spPr/>
    </dgm:pt>
    <dgm:pt modelId="{39FA533B-2A00-4D71-96B6-4D0624EFD7C6}" type="pres">
      <dgm:prSet presAssocID="{4FC092BA-8B14-4FAD-9651-050BB507C59E}" presName="sibTrans" presStyleCnt="0"/>
      <dgm:spPr/>
    </dgm:pt>
    <dgm:pt modelId="{54537520-9905-4F9A-A0DE-A58DE6D07B5E}" type="pres">
      <dgm:prSet presAssocID="{A898211C-17F5-4642-B3FE-B787062DEDF7}" presName="compNode" presStyleCnt="0"/>
      <dgm:spPr/>
    </dgm:pt>
    <dgm:pt modelId="{AFDFC637-1914-4467-ADE9-B7B53F69F867}" type="pres">
      <dgm:prSet presAssocID="{A898211C-17F5-4642-B3FE-B787062DEDF7}" presName="bgRect" presStyleLbl="bgShp" presStyleIdx="3" presStyleCnt="4"/>
      <dgm:spPr/>
    </dgm:pt>
    <dgm:pt modelId="{85CAFC95-DC69-40E7-BB88-C6C15D1284E5}" type="pres">
      <dgm:prSet presAssocID="{A898211C-17F5-4642-B3FE-B787062DED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39CE6008-B7E8-4F26-BF2F-F932B82D299B}" type="pres">
      <dgm:prSet presAssocID="{A898211C-17F5-4642-B3FE-B787062DEDF7}" presName="spaceRect" presStyleCnt="0"/>
      <dgm:spPr/>
    </dgm:pt>
    <dgm:pt modelId="{995B7FE4-6A26-472E-A149-7150546C2F0E}" type="pres">
      <dgm:prSet presAssocID="{A898211C-17F5-4642-B3FE-B787062DEDF7}" presName="parTx" presStyleLbl="revTx" presStyleIdx="3" presStyleCnt="4">
        <dgm:presLayoutVars>
          <dgm:chMax val="0"/>
          <dgm:chPref val="0"/>
        </dgm:presLayoutVars>
      </dgm:prSet>
      <dgm:spPr/>
    </dgm:pt>
  </dgm:ptLst>
  <dgm:cxnLst>
    <dgm:cxn modelId="{D941D701-1795-403F-AC05-F3D329EC783A}" srcId="{0CDDDBC8-60A4-4C28-9030-335DA1A2F43F}" destId="{8E89AABD-3B1A-4DA3-B161-57E69741A437}" srcOrd="0" destOrd="0" parTransId="{B07B64AA-930B-4B49-84CC-3E200795378D}" sibTransId="{DBB55BE1-0370-43EB-BE0B-6628DF9D654E}"/>
    <dgm:cxn modelId="{30ACA309-C1D2-47B5-9AA6-F9568948AC5D}" srcId="{0CDDDBC8-60A4-4C28-9030-335DA1A2F43F}" destId="{74F18D15-12E8-4BC9-A93D-C4FEB87FB237}" srcOrd="2" destOrd="0" parTransId="{1FEB5ACD-8984-4591-A8D9-01C44238F7A0}" sibTransId="{4FC092BA-8B14-4FAD-9651-050BB507C59E}"/>
    <dgm:cxn modelId="{76307657-5D82-1D4A-A318-FCECF2D4F1C5}" type="presOf" srcId="{A898211C-17F5-4642-B3FE-B787062DEDF7}" destId="{995B7FE4-6A26-472E-A149-7150546C2F0E}" srcOrd="0" destOrd="0" presId="urn:microsoft.com/office/officeart/2018/2/layout/IconVerticalSolidList"/>
    <dgm:cxn modelId="{7927916C-547F-4A70-8575-70C285F1861B}" srcId="{0CDDDBC8-60A4-4C28-9030-335DA1A2F43F}" destId="{A898211C-17F5-4642-B3FE-B787062DEDF7}" srcOrd="3" destOrd="0" parTransId="{F92EF4A8-C7BB-4B7C-9A6C-6A9A49C79204}" sibTransId="{A7E39EF6-0EB4-4B23-BD6A-3EDC54EE0BFC}"/>
    <dgm:cxn modelId="{90D68AA5-7914-5444-9C41-2FFA069B11CE}" type="presOf" srcId="{74F18D15-12E8-4BC9-A93D-C4FEB87FB237}" destId="{E2A3B08C-5FE7-4052-9E97-5B6E6BC82069}" srcOrd="0" destOrd="0" presId="urn:microsoft.com/office/officeart/2018/2/layout/IconVerticalSolidList"/>
    <dgm:cxn modelId="{AF0476A9-A137-A249-A575-ACD59ACFB1C6}" type="presOf" srcId="{0CDDDBC8-60A4-4C28-9030-335DA1A2F43F}" destId="{2E5884FF-CF18-4FAC-8A6D-596DFD68F087}" srcOrd="0" destOrd="0" presId="urn:microsoft.com/office/officeart/2018/2/layout/IconVerticalSolidList"/>
    <dgm:cxn modelId="{37FA9AC3-CB92-4081-B193-90DD99764A4B}" srcId="{0CDDDBC8-60A4-4C28-9030-335DA1A2F43F}" destId="{E062350F-F8AC-4107-A866-E80528AB816C}" srcOrd="1" destOrd="0" parTransId="{33FBA441-03EC-4966-AA4A-3EE1B28AA89E}" sibTransId="{BE21CFE2-F9FD-465E-AF8A-9AAC3C009250}"/>
    <dgm:cxn modelId="{427D77D6-AB92-0E43-B780-B1B2AE585424}" type="presOf" srcId="{E062350F-F8AC-4107-A866-E80528AB816C}" destId="{C04DDE7D-ED86-4934-A838-A8C93C23E8F9}" srcOrd="0" destOrd="0" presId="urn:microsoft.com/office/officeart/2018/2/layout/IconVerticalSolidList"/>
    <dgm:cxn modelId="{E5842EFF-3211-6B47-8B14-1F793792921A}" type="presOf" srcId="{8E89AABD-3B1A-4DA3-B161-57E69741A437}" destId="{9A356192-FE67-4606-86FD-31636657A5DB}" srcOrd="0" destOrd="0" presId="urn:microsoft.com/office/officeart/2018/2/layout/IconVerticalSolidList"/>
    <dgm:cxn modelId="{A316F58F-FEB4-2646-9AD6-753E1FF5BFD3}" type="presParOf" srcId="{2E5884FF-CF18-4FAC-8A6D-596DFD68F087}" destId="{ED91D0DC-ADB7-4468-B856-C9A757D32685}" srcOrd="0" destOrd="0" presId="urn:microsoft.com/office/officeart/2018/2/layout/IconVerticalSolidList"/>
    <dgm:cxn modelId="{855401C6-4A6B-214F-8BD5-4B60E7E1BA0E}" type="presParOf" srcId="{ED91D0DC-ADB7-4468-B856-C9A757D32685}" destId="{3D249FC5-5C68-47F3-8B36-FEEE6DE28BFF}" srcOrd="0" destOrd="0" presId="urn:microsoft.com/office/officeart/2018/2/layout/IconVerticalSolidList"/>
    <dgm:cxn modelId="{0A70BB91-FBAE-2741-926F-5C8A9600A2FB}" type="presParOf" srcId="{ED91D0DC-ADB7-4468-B856-C9A757D32685}" destId="{59F4811F-30F6-43A8-AAF1-6D7405F08522}" srcOrd="1" destOrd="0" presId="urn:microsoft.com/office/officeart/2018/2/layout/IconVerticalSolidList"/>
    <dgm:cxn modelId="{E3F73529-73A6-924C-A1EF-B898D6BC0B47}" type="presParOf" srcId="{ED91D0DC-ADB7-4468-B856-C9A757D32685}" destId="{75B1619B-EC9C-406A-B62E-0146450A9004}" srcOrd="2" destOrd="0" presId="urn:microsoft.com/office/officeart/2018/2/layout/IconVerticalSolidList"/>
    <dgm:cxn modelId="{1F4D9DD1-702B-FA4B-884F-471FEF2E231D}" type="presParOf" srcId="{ED91D0DC-ADB7-4468-B856-C9A757D32685}" destId="{9A356192-FE67-4606-86FD-31636657A5DB}" srcOrd="3" destOrd="0" presId="urn:microsoft.com/office/officeart/2018/2/layout/IconVerticalSolidList"/>
    <dgm:cxn modelId="{3C6A1903-23BB-5747-8A6A-78ECC22AF36A}" type="presParOf" srcId="{2E5884FF-CF18-4FAC-8A6D-596DFD68F087}" destId="{7E89F7E6-1FCE-46DF-9584-F86DA4358B94}" srcOrd="1" destOrd="0" presId="urn:microsoft.com/office/officeart/2018/2/layout/IconVerticalSolidList"/>
    <dgm:cxn modelId="{734A9BFB-655D-A640-93A4-6E4112C8A342}" type="presParOf" srcId="{2E5884FF-CF18-4FAC-8A6D-596DFD68F087}" destId="{1D5CA919-D448-46D7-8585-DA40A8A4414B}" srcOrd="2" destOrd="0" presId="urn:microsoft.com/office/officeart/2018/2/layout/IconVerticalSolidList"/>
    <dgm:cxn modelId="{52A4E430-EA97-A64D-92EC-D78F3F1FD24D}" type="presParOf" srcId="{1D5CA919-D448-46D7-8585-DA40A8A4414B}" destId="{EE1958C9-8EC2-4EFB-833D-BA024B538509}" srcOrd="0" destOrd="0" presId="urn:microsoft.com/office/officeart/2018/2/layout/IconVerticalSolidList"/>
    <dgm:cxn modelId="{A2F4828F-6200-D941-B631-29381512E925}" type="presParOf" srcId="{1D5CA919-D448-46D7-8585-DA40A8A4414B}" destId="{4E3D1536-368A-4A14-8521-346DFF4A197F}" srcOrd="1" destOrd="0" presId="urn:microsoft.com/office/officeart/2018/2/layout/IconVerticalSolidList"/>
    <dgm:cxn modelId="{1E3AF7AD-F74E-8744-BE21-CF9A2FED0B20}" type="presParOf" srcId="{1D5CA919-D448-46D7-8585-DA40A8A4414B}" destId="{D7F3E4CC-FB2A-4B0C-8DC5-B14D35725812}" srcOrd="2" destOrd="0" presId="urn:microsoft.com/office/officeart/2018/2/layout/IconVerticalSolidList"/>
    <dgm:cxn modelId="{43CA53D6-95C1-6D45-9FA6-FB22123ED942}" type="presParOf" srcId="{1D5CA919-D448-46D7-8585-DA40A8A4414B}" destId="{C04DDE7D-ED86-4934-A838-A8C93C23E8F9}" srcOrd="3" destOrd="0" presId="urn:microsoft.com/office/officeart/2018/2/layout/IconVerticalSolidList"/>
    <dgm:cxn modelId="{95911335-D08D-A54C-A35A-8226950F8550}" type="presParOf" srcId="{2E5884FF-CF18-4FAC-8A6D-596DFD68F087}" destId="{542550F0-85C3-473C-9E0B-37C38BF311B0}" srcOrd="3" destOrd="0" presId="urn:microsoft.com/office/officeart/2018/2/layout/IconVerticalSolidList"/>
    <dgm:cxn modelId="{BED94D7A-B1E7-3342-87C6-7309134C0880}" type="presParOf" srcId="{2E5884FF-CF18-4FAC-8A6D-596DFD68F087}" destId="{E3840EBE-326B-4739-A03B-115A6E1FE9A6}" srcOrd="4" destOrd="0" presId="urn:microsoft.com/office/officeart/2018/2/layout/IconVerticalSolidList"/>
    <dgm:cxn modelId="{988D955A-C3D6-6948-B2FC-CE9A6615F582}" type="presParOf" srcId="{E3840EBE-326B-4739-A03B-115A6E1FE9A6}" destId="{6C0C499B-684D-47A0-AE97-A81227032871}" srcOrd="0" destOrd="0" presId="urn:microsoft.com/office/officeart/2018/2/layout/IconVerticalSolidList"/>
    <dgm:cxn modelId="{6AC1E075-DC35-3F4D-9445-3F81677848AF}" type="presParOf" srcId="{E3840EBE-326B-4739-A03B-115A6E1FE9A6}" destId="{3A41EB8A-DA1C-4890-85D9-0923F965F9E2}" srcOrd="1" destOrd="0" presId="urn:microsoft.com/office/officeart/2018/2/layout/IconVerticalSolidList"/>
    <dgm:cxn modelId="{4A0513E2-C718-BD4B-B726-25EF71A69086}" type="presParOf" srcId="{E3840EBE-326B-4739-A03B-115A6E1FE9A6}" destId="{AD64DDDB-8199-4217-9ED1-17FEA524F038}" srcOrd="2" destOrd="0" presId="urn:microsoft.com/office/officeart/2018/2/layout/IconVerticalSolidList"/>
    <dgm:cxn modelId="{FD988B4E-1E74-4546-A1DA-A25873235510}" type="presParOf" srcId="{E3840EBE-326B-4739-A03B-115A6E1FE9A6}" destId="{E2A3B08C-5FE7-4052-9E97-5B6E6BC82069}" srcOrd="3" destOrd="0" presId="urn:microsoft.com/office/officeart/2018/2/layout/IconVerticalSolidList"/>
    <dgm:cxn modelId="{1423E220-3A73-2F40-AEE6-806AB1E28EE9}" type="presParOf" srcId="{2E5884FF-CF18-4FAC-8A6D-596DFD68F087}" destId="{39FA533B-2A00-4D71-96B6-4D0624EFD7C6}" srcOrd="5" destOrd="0" presId="urn:microsoft.com/office/officeart/2018/2/layout/IconVerticalSolidList"/>
    <dgm:cxn modelId="{4DD769F0-5623-9547-8C98-2D79CCC214DB}" type="presParOf" srcId="{2E5884FF-CF18-4FAC-8A6D-596DFD68F087}" destId="{54537520-9905-4F9A-A0DE-A58DE6D07B5E}" srcOrd="6" destOrd="0" presId="urn:microsoft.com/office/officeart/2018/2/layout/IconVerticalSolidList"/>
    <dgm:cxn modelId="{808DB0B4-DCB5-6C49-86A1-D11D9E3B59D1}" type="presParOf" srcId="{54537520-9905-4F9A-A0DE-A58DE6D07B5E}" destId="{AFDFC637-1914-4467-ADE9-B7B53F69F867}" srcOrd="0" destOrd="0" presId="urn:microsoft.com/office/officeart/2018/2/layout/IconVerticalSolidList"/>
    <dgm:cxn modelId="{E6AAA35F-9501-104A-9841-D08D9C7615EA}" type="presParOf" srcId="{54537520-9905-4F9A-A0DE-A58DE6D07B5E}" destId="{85CAFC95-DC69-40E7-BB88-C6C15D1284E5}" srcOrd="1" destOrd="0" presId="urn:microsoft.com/office/officeart/2018/2/layout/IconVerticalSolidList"/>
    <dgm:cxn modelId="{5552A7C6-B1F7-9D4B-A693-9EDCFA8FB6E1}" type="presParOf" srcId="{54537520-9905-4F9A-A0DE-A58DE6D07B5E}" destId="{39CE6008-B7E8-4F26-BF2F-F932B82D299B}" srcOrd="2" destOrd="0" presId="urn:microsoft.com/office/officeart/2018/2/layout/IconVerticalSolidList"/>
    <dgm:cxn modelId="{B051D6E5-A6F2-6B45-93CA-8BCE22559A42}" type="presParOf" srcId="{54537520-9905-4F9A-A0DE-A58DE6D07B5E}" destId="{995B7FE4-6A26-472E-A149-7150546C2F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49FC5-5C68-47F3-8B36-FEEE6DE28BFF}">
      <dsp:nvSpPr>
        <dsp:cNvPr id="0" name=""/>
        <dsp:cNvSpPr/>
      </dsp:nvSpPr>
      <dsp:spPr>
        <a:xfrm>
          <a:off x="0" y="1741"/>
          <a:ext cx="9404349" cy="8825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4811F-30F6-43A8-AAF1-6D7405F08522}">
      <dsp:nvSpPr>
        <dsp:cNvPr id="0" name=""/>
        <dsp:cNvSpPr/>
      </dsp:nvSpPr>
      <dsp:spPr>
        <a:xfrm>
          <a:off x="266981" y="200323"/>
          <a:ext cx="485421" cy="485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56192-FE67-4606-86FD-31636657A5DB}">
      <dsp:nvSpPr>
        <dsp:cNvPr id="0" name=""/>
        <dsp:cNvSpPr/>
      </dsp:nvSpPr>
      <dsp:spPr>
        <a:xfrm>
          <a:off x="1019385" y="1741"/>
          <a:ext cx="8384964" cy="88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07" tIns="93407" rIns="93407" bIns="93407"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Create multiple NLP models to screen resumes based on job descriptions and evaluate their performance</a:t>
          </a:r>
          <a:r>
            <a:rPr lang="en-US" sz="1900" b="0" i="0" kern="1200" dirty="0"/>
            <a:t>.</a:t>
          </a:r>
          <a:endParaRPr lang="en-US" sz="1900" kern="1200" dirty="0"/>
        </a:p>
      </dsp:txBody>
      <dsp:txXfrm>
        <a:off x="1019385" y="1741"/>
        <a:ext cx="8384964" cy="882585"/>
      </dsp:txXfrm>
    </dsp:sp>
    <dsp:sp modelId="{EE1958C9-8EC2-4EFB-833D-BA024B538509}">
      <dsp:nvSpPr>
        <dsp:cNvPr id="0" name=""/>
        <dsp:cNvSpPr/>
      </dsp:nvSpPr>
      <dsp:spPr>
        <a:xfrm>
          <a:off x="0" y="1104972"/>
          <a:ext cx="9404349" cy="8825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D1536-368A-4A14-8521-346DFF4A197F}">
      <dsp:nvSpPr>
        <dsp:cNvPr id="0" name=""/>
        <dsp:cNvSpPr/>
      </dsp:nvSpPr>
      <dsp:spPr>
        <a:xfrm>
          <a:off x="266981" y="1303554"/>
          <a:ext cx="485421" cy="485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DDE7D-ED86-4934-A838-A8C93C23E8F9}">
      <dsp:nvSpPr>
        <dsp:cNvPr id="0" name=""/>
        <dsp:cNvSpPr/>
      </dsp:nvSpPr>
      <dsp:spPr>
        <a:xfrm>
          <a:off x="1019385" y="1104972"/>
          <a:ext cx="8384964" cy="88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07" tIns="93407" rIns="93407" bIns="93407"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Reduce the manual workload by automating resume filtering, making the hiring process faster and more efficient.</a:t>
          </a:r>
          <a:endParaRPr lang="en-US" sz="1800" kern="1200" dirty="0">
            <a:latin typeface="Times New Roman" panose="02020603050405020304" pitchFamily="18" charset="0"/>
            <a:cs typeface="Times New Roman" panose="02020603050405020304" pitchFamily="18" charset="0"/>
          </a:endParaRPr>
        </a:p>
      </dsp:txBody>
      <dsp:txXfrm>
        <a:off x="1019385" y="1104972"/>
        <a:ext cx="8384964" cy="882585"/>
      </dsp:txXfrm>
    </dsp:sp>
    <dsp:sp modelId="{6C0C499B-684D-47A0-AE97-A81227032871}">
      <dsp:nvSpPr>
        <dsp:cNvPr id="0" name=""/>
        <dsp:cNvSpPr/>
      </dsp:nvSpPr>
      <dsp:spPr>
        <a:xfrm>
          <a:off x="0" y="2208204"/>
          <a:ext cx="9404349" cy="8825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1EB8A-DA1C-4890-85D9-0923F965F9E2}">
      <dsp:nvSpPr>
        <dsp:cNvPr id="0" name=""/>
        <dsp:cNvSpPr/>
      </dsp:nvSpPr>
      <dsp:spPr>
        <a:xfrm>
          <a:off x="266981" y="2406785"/>
          <a:ext cx="485421" cy="485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A3B08C-5FE7-4052-9E97-5B6E6BC82069}">
      <dsp:nvSpPr>
        <dsp:cNvPr id="0" name=""/>
        <dsp:cNvSpPr/>
      </dsp:nvSpPr>
      <dsp:spPr>
        <a:xfrm>
          <a:off x="1019385" y="2208204"/>
          <a:ext cx="8384964" cy="88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07" tIns="93407" rIns="93407" bIns="93407"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Implement standardized screening criteria to enhance fairness in candidate selection.</a:t>
          </a:r>
          <a:endParaRPr lang="en-US" sz="1800" kern="1200" dirty="0">
            <a:latin typeface="Times New Roman" panose="02020603050405020304" pitchFamily="18" charset="0"/>
            <a:cs typeface="Times New Roman" panose="02020603050405020304" pitchFamily="18" charset="0"/>
          </a:endParaRPr>
        </a:p>
      </dsp:txBody>
      <dsp:txXfrm>
        <a:off x="1019385" y="2208204"/>
        <a:ext cx="8384964" cy="882585"/>
      </dsp:txXfrm>
    </dsp:sp>
    <dsp:sp modelId="{AFDFC637-1914-4467-ADE9-B7B53F69F867}">
      <dsp:nvSpPr>
        <dsp:cNvPr id="0" name=""/>
        <dsp:cNvSpPr/>
      </dsp:nvSpPr>
      <dsp:spPr>
        <a:xfrm>
          <a:off x="0" y="3311435"/>
          <a:ext cx="9404349" cy="8825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AFC95-DC69-40E7-BB88-C6C15D1284E5}">
      <dsp:nvSpPr>
        <dsp:cNvPr id="0" name=""/>
        <dsp:cNvSpPr/>
      </dsp:nvSpPr>
      <dsp:spPr>
        <a:xfrm>
          <a:off x="266981" y="3510017"/>
          <a:ext cx="485421" cy="485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B7FE4-6A26-472E-A149-7150546C2F0E}">
      <dsp:nvSpPr>
        <dsp:cNvPr id="0" name=""/>
        <dsp:cNvSpPr/>
      </dsp:nvSpPr>
      <dsp:spPr>
        <a:xfrm>
          <a:off x="1019385" y="3311435"/>
          <a:ext cx="8384964" cy="88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07" tIns="93407" rIns="93407" bIns="93407"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Provide candidates with a transparent, objective evaluation process, helping them align resumes effectively with job requirements.</a:t>
          </a:r>
          <a:endParaRPr lang="en-US" sz="1800" kern="1200" dirty="0">
            <a:latin typeface="Times New Roman" panose="02020603050405020304" pitchFamily="18" charset="0"/>
            <a:cs typeface="Times New Roman" panose="02020603050405020304" pitchFamily="18" charset="0"/>
          </a:endParaRPr>
        </a:p>
      </dsp:txBody>
      <dsp:txXfrm>
        <a:off x="1019385" y="3311435"/>
        <a:ext cx="8384964" cy="8825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1907.11692" TargetMode="External"/><Relationship Id="rId2" Type="http://schemas.openxmlformats.org/officeDocument/2006/relationships/hyperlink" Target="https://arxiv.org/abs/1810.04805" TargetMode="External"/><Relationship Id="rId1" Type="http://schemas.openxmlformats.org/officeDocument/2006/relationships/slideLayout" Target="../slideLayouts/slideLayout2.xml"/><Relationship Id="rId5" Type="http://schemas.openxmlformats.org/officeDocument/2006/relationships/hyperlink" Target="https://en.wikipedia.org/wiki/Precision_and_recall" TargetMode="External"/><Relationship Id="rId4" Type="http://schemas.openxmlformats.org/officeDocument/2006/relationships/hyperlink" Target="https://scikit-learn.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4E06-291B-C03F-8DE7-1D947F456C93}"/>
              </a:ext>
            </a:extLst>
          </p:cNvPr>
          <p:cNvSpPr>
            <a:spLocks noGrp="1"/>
          </p:cNvSpPr>
          <p:nvPr>
            <p:ph type="title"/>
          </p:nvPr>
        </p:nvSpPr>
        <p:spPr>
          <a:xfrm>
            <a:off x="646111" y="452718"/>
            <a:ext cx="9404723" cy="1400530"/>
          </a:xfrm>
        </p:spPr>
        <p:txBody>
          <a:bodyPr vert="horz" lIns="91440" tIns="45720" rIns="91440" bIns="45720" rtlCol="0" anchor="ctr">
            <a:normAutofit/>
          </a:bodyPr>
          <a:lstStyle/>
          <a:p>
            <a:r>
              <a:rPr lang="en-US" sz="3200" dirty="0">
                <a:latin typeface="Times New Roman" panose="02020603050405020304" pitchFamily="18" charset="0"/>
                <a:cs typeface="Times New Roman" panose="02020603050405020304" pitchFamily="18" charset="0"/>
              </a:rPr>
              <a:t>A comparative Analysis of NLP models  for Resume Screening</a:t>
            </a:r>
          </a:p>
        </p:txBody>
      </p:sp>
      <p:sp>
        <p:nvSpPr>
          <p:cNvPr id="3" name="Subtitle 2">
            <a:extLst>
              <a:ext uri="{FF2B5EF4-FFF2-40B4-BE49-F238E27FC236}">
                <a16:creationId xmlns:a16="http://schemas.microsoft.com/office/drawing/2014/main" id="{DA0C679C-AA20-82D5-866C-9601678BCCB6}"/>
              </a:ext>
            </a:extLst>
          </p:cNvPr>
          <p:cNvSpPr>
            <a:spLocks noGrp="1"/>
          </p:cNvSpPr>
          <p:nvPr>
            <p:ph idx="1"/>
          </p:nvPr>
        </p:nvSpPr>
        <p:spPr>
          <a:xfrm>
            <a:off x="1103312" y="2052918"/>
            <a:ext cx="8946541" cy="4195481"/>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Team:</a:t>
            </a:r>
          </a:p>
          <a:p>
            <a:r>
              <a:rPr lang="en-US" dirty="0">
                <a:latin typeface="Times New Roman" panose="02020603050405020304" pitchFamily="18" charset="0"/>
                <a:cs typeface="Times New Roman" panose="02020603050405020304" pitchFamily="18" charset="0"/>
              </a:rPr>
              <a:t>SAILEELA URUVAKILI</a:t>
            </a:r>
          </a:p>
          <a:p>
            <a:r>
              <a:rPr lang="en-US" dirty="0">
                <a:latin typeface="Times New Roman" panose="02020603050405020304" pitchFamily="18" charset="0"/>
                <a:cs typeface="Times New Roman" panose="02020603050405020304" pitchFamily="18" charset="0"/>
              </a:rPr>
              <a:t>JAHNAVI GARIKAPATI</a:t>
            </a:r>
          </a:p>
          <a:p>
            <a:pPr marL="0" indent="0">
              <a:buNone/>
            </a:pPr>
            <a:endParaRPr lang="en-US" dirty="0"/>
          </a:p>
          <a:p>
            <a:endParaRPr lang="en-US" dirty="0"/>
          </a:p>
        </p:txBody>
      </p:sp>
    </p:spTree>
    <p:extLst>
      <p:ext uri="{BB962C8B-B14F-4D97-AF65-F5344CB8AC3E}">
        <p14:creationId xmlns:p14="http://schemas.microsoft.com/office/powerpoint/2010/main" val="410447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798841-022E-0515-F638-737E2D8FE3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7BE5C0-4FC1-9678-9A72-53D738A767A5}"/>
              </a:ext>
            </a:extLst>
          </p:cNvPr>
          <p:cNvSpPr>
            <a:spLocks noGrp="1"/>
          </p:cNvSpPr>
          <p:nvPr>
            <p:ph type="title"/>
          </p:nvPr>
        </p:nvSpPr>
        <p:spPr>
          <a:xfrm>
            <a:off x="646111" y="746234"/>
            <a:ext cx="9404723" cy="1107014"/>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RoBERTa (Robustly Optimized BERT Pretraining Approach)</a:t>
            </a:r>
            <a:r>
              <a:rPr lang="en-US" sz="2400" dirty="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C4116DF-5FC2-0669-6A9E-0CB95A87B2EA}"/>
              </a:ext>
            </a:extLst>
          </p:cNvPr>
          <p:cNvSpPr>
            <a:spLocks noGrp="1"/>
          </p:cNvSpPr>
          <p:nvPr>
            <p:ph idx="1"/>
          </p:nvPr>
        </p:nvSpPr>
        <p:spPr>
          <a:xfrm>
            <a:off x="645130" y="1536700"/>
            <a:ext cx="9404723" cy="471169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Results and Evaluation: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5BD8D611-DE27-EB7F-EBA6-0860625661D2}"/>
              </a:ext>
            </a:extLst>
          </p:cNvPr>
          <p:cNvGraphicFramePr>
            <a:graphicFrameLocks noGrp="1"/>
          </p:cNvGraphicFramePr>
          <p:nvPr>
            <p:extLst>
              <p:ext uri="{D42A27DB-BD31-4B8C-83A1-F6EECF244321}">
                <p14:modId xmlns:p14="http://schemas.microsoft.com/office/powerpoint/2010/main" val="4037883866"/>
              </p:ext>
            </p:extLst>
          </p:nvPr>
        </p:nvGraphicFramePr>
        <p:xfrm>
          <a:off x="645131" y="2463800"/>
          <a:ext cx="11153169" cy="1993900"/>
        </p:xfrm>
        <a:graphic>
          <a:graphicData uri="http://schemas.openxmlformats.org/drawingml/2006/table">
            <a:tbl>
              <a:tblPr firstRow="1" bandRow="1">
                <a:tableStyleId>{073A0DAA-6AF3-43AB-8588-CEC1D06C72B9}</a:tableStyleId>
              </a:tblPr>
              <a:tblGrid>
                <a:gridCol w="1183094">
                  <a:extLst>
                    <a:ext uri="{9D8B030D-6E8A-4147-A177-3AD203B41FA5}">
                      <a16:colId xmlns:a16="http://schemas.microsoft.com/office/drawing/2014/main" val="1922294715"/>
                    </a:ext>
                  </a:extLst>
                </a:gridCol>
                <a:gridCol w="1613475">
                  <a:extLst>
                    <a:ext uri="{9D8B030D-6E8A-4147-A177-3AD203B41FA5}">
                      <a16:colId xmlns:a16="http://schemas.microsoft.com/office/drawing/2014/main" val="3821677170"/>
                    </a:ext>
                  </a:extLst>
                </a:gridCol>
                <a:gridCol w="1992176">
                  <a:extLst>
                    <a:ext uri="{9D8B030D-6E8A-4147-A177-3AD203B41FA5}">
                      <a16:colId xmlns:a16="http://schemas.microsoft.com/office/drawing/2014/main" val="3644034789"/>
                    </a:ext>
                  </a:extLst>
                </a:gridCol>
                <a:gridCol w="1706589">
                  <a:extLst>
                    <a:ext uri="{9D8B030D-6E8A-4147-A177-3AD203B41FA5}">
                      <a16:colId xmlns:a16="http://schemas.microsoft.com/office/drawing/2014/main" val="754365449"/>
                    </a:ext>
                  </a:extLst>
                </a:gridCol>
                <a:gridCol w="1847735">
                  <a:extLst>
                    <a:ext uri="{9D8B030D-6E8A-4147-A177-3AD203B41FA5}">
                      <a16:colId xmlns:a16="http://schemas.microsoft.com/office/drawing/2014/main" val="1909192706"/>
                    </a:ext>
                  </a:extLst>
                </a:gridCol>
                <a:gridCol w="1311500">
                  <a:extLst>
                    <a:ext uri="{9D8B030D-6E8A-4147-A177-3AD203B41FA5}">
                      <a16:colId xmlns:a16="http://schemas.microsoft.com/office/drawing/2014/main" val="3637426832"/>
                    </a:ext>
                  </a:extLst>
                </a:gridCol>
                <a:gridCol w="1498600">
                  <a:extLst>
                    <a:ext uri="{9D8B030D-6E8A-4147-A177-3AD203B41FA5}">
                      <a16:colId xmlns:a16="http://schemas.microsoft.com/office/drawing/2014/main" val="879563426"/>
                    </a:ext>
                  </a:extLst>
                </a:gridCol>
              </a:tblGrid>
              <a:tr h="1130562">
                <a:tc>
                  <a:txBody>
                    <a:bodyPr/>
                    <a:lstStyle/>
                    <a:p>
                      <a:r>
                        <a:rPr lang="en-US" b="1" dirty="0">
                          <a:latin typeface="Times New Roman" panose="02020603050405020304" pitchFamily="18" charset="0"/>
                          <a:cs typeface="Times New Roman" panose="02020603050405020304" pitchFamily="18" charset="0"/>
                        </a:rPr>
                        <a:t>Epoch</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b="1">
                          <a:latin typeface="Times New Roman" panose="02020603050405020304" pitchFamily="18" charset="0"/>
                          <a:cs typeface="Times New Roman" panose="02020603050405020304" pitchFamily="18" charset="0"/>
                        </a:rPr>
                        <a:t>Training Loss</a:t>
                      </a:r>
                      <a:endParaRPr lang="en-US">
                        <a:latin typeface="Times New Roman" panose="02020603050405020304" pitchFamily="18" charset="0"/>
                        <a:cs typeface="Times New Roman" panose="02020603050405020304" pitchFamily="18" charset="0"/>
                      </a:endParaRPr>
                    </a:p>
                  </a:txBody>
                  <a:tcPr anchor="ctr"/>
                </a:tc>
                <a:tc>
                  <a:txBody>
                    <a:bodyPr/>
                    <a:lstStyle/>
                    <a:p>
                      <a:r>
                        <a:rPr lang="en-US" b="1">
                          <a:latin typeface="Times New Roman" panose="02020603050405020304" pitchFamily="18" charset="0"/>
                          <a:cs typeface="Times New Roman" panose="02020603050405020304" pitchFamily="18" charset="0"/>
                        </a:rPr>
                        <a:t>Validation Loss</a:t>
                      </a:r>
                      <a:endParaRPr lang="en-US">
                        <a:latin typeface="Times New Roman" panose="02020603050405020304" pitchFamily="18" charset="0"/>
                        <a:cs typeface="Times New Roman" panose="02020603050405020304" pitchFamily="18" charset="0"/>
                      </a:endParaRPr>
                    </a:p>
                  </a:txBody>
                  <a:tcPr anchor="ctr"/>
                </a:tc>
                <a:tc>
                  <a:txBody>
                    <a:bodyPr/>
                    <a:lstStyle/>
                    <a:p>
                      <a:r>
                        <a:rPr lang="en-US" b="1" dirty="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b="1">
                          <a:latin typeface="Times New Roman" panose="02020603050405020304" pitchFamily="18" charset="0"/>
                          <a:cs typeface="Times New Roman" panose="02020603050405020304" pitchFamily="18" charset="0"/>
                        </a:rPr>
                        <a:t>Precision</a:t>
                      </a:r>
                      <a:endParaRPr lang="en-US">
                        <a:latin typeface="Times New Roman" panose="02020603050405020304" pitchFamily="18" charset="0"/>
                        <a:cs typeface="Times New Roman" panose="02020603050405020304" pitchFamily="18" charset="0"/>
                      </a:endParaRPr>
                    </a:p>
                  </a:txBody>
                  <a:tcPr anchor="ctr"/>
                </a:tc>
                <a:tc>
                  <a:txBody>
                    <a:bodyPr/>
                    <a:lstStyle/>
                    <a:p>
                      <a:r>
                        <a:rPr lang="en-US" b="1" dirty="0">
                          <a:latin typeface="Times New Roman" panose="02020603050405020304" pitchFamily="18" charset="0"/>
                          <a:cs typeface="Times New Roman" panose="02020603050405020304" pitchFamily="18" charset="0"/>
                        </a:rPr>
                        <a:t>Recall</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b="1" dirty="0">
                          <a:latin typeface="Times New Roman" panose="02020603050405020304" pitchFamily="18" charset="0"/>
                          <a:cs typeface="Times New Roman" panose="02020603050405020304" pitchFamily="18" charset="0"/>
                        </a:rPr>
                        <a:t>F1 Score</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38212235"/>
                  </a:ext>
                </a:extLst>
              </a:tr>
              <a:tr h="8633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a:t>
                      </a:r>
                    </a:p>
                  </a:txBody>
                  <a:tcPr anchor="ctr"/>
                </a:tc>
                <a:tc>
                  <a:txBody>
                    <a:bodyPr/>
                    <a:lstStyle/>
                    <a:p>
                      <a:r>
                        <a:rPr lang="en-US" dirty="0">
                          <a:latin typeface="Times New Roman" panose="02020603050405020304" pitchFamily="18" charset="0"/>
                          <a:cs typeface="Times New Roman" panose="02020603050405020304" pitchFamily="18" charset="0"/>
                        </a:rPr>
                        <a:t>0.683600</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0.675425</a:t>
                      </a:r>
                    </a:p>
                  </a:txBody>
                  <a:tcPr/>
                </a:tc>
                <a:tc>
                  <a:txBody>
                    <a:bodyPr/>
                    <a:lstStyle/>
                    <a:p>
                      <a:endParaRPr lang="en-US" dirty="0"/>
                    </a:p>
                    <a:p>
                      <a:r>
                        <a:rPr lang="en-US" dirty="0">
                          <a:latin typeface="Times New Roman" panose="02020603050405020304" pitchFamily="18" charset="0"/>
                          <a:cs typeface="Times New Roman" panose="02020603050405020304" pitchFamily="18" charset="0"/>
                        </a:rPr>
                        <a:t>0.579778 </a:t>
                      </a:r>
                    </a:p>
                  </a:txBody>
                  <a:tcPr/>
                </a:tc>
                <a:tc>
                  <a:txBody>
                    <a:bodyPr/>
                    <a:lstStyle/>
                    <a:p>
                      <a:endParaRPr lang="en-US" dirty="0"/>
                    </a:p>
                    <a:p>
                      <a:r>
                        <a:rPr lang="en-US" dirty="0">
                          <a:latin typeface="Times New Roman" panose="02020603050405020304" pitchFamily="18" charset="0"/>
                          <a:cs typeface="Times New Roman" panose="02020603050405020304" pitchFamily="18" charset="0"/>
                        </a:rPr>
                        <a:t>0.584879</a:t>
                      </a:r>
                    </a:p>
                  </a:txBody>
                  <a:tcPr/>
                </a:tc>
                <a:tc>
                  <a:txBody>
                    <a:bodyPr/>
                    <a:lstStyle/>
                    <a:p>
                      <a:endParaRPr lang="en-US" dirty="0"/>
                    </a:p>
                    <a:p>
                      <a:r>
                        <a:rPr lang="en-US" dirty="0">
                          <a:latin typeface="Times New Roman" panose="02020603050405020304" pitchFamily="18" charset="0"/>
                          <a:cs typeface="Times New Roman" panose="02020603050405020304" pitchFamily="18" charset="0"/>
                        </a:rPr>
                        <a:t>0.732119</a:t>
                      </a:r>
                    </a:p>
                  </a:txBody>
                  <a:tcPr/>
                </a:tc>
                <a:tc>
                  <a:txBody>
                    <a:bodyPr/>
                    <a:lstStyle/>
                    <a:p>
                      <a:endParaRPr lang="en-US" dirty="0"/>
                    </a:p>
                    <a:p>
                      <a:r>
                        <a:rPr lang="en-US" dirty="0">
                          <a:latin typeface="Times New Roman" panose="02020603050405020304" pitchFamily="18" charset="0"/>
                          <a:cs typeface="Times New Roman" panose="02020603050405020304" pitchFamily="18" charset="0"/>
                        </a:rPr>
                        <a:t>0.650268</a:t>
                      </a:r>
                    </a:p>
                  </a:txBody>
                  <a:tcPr/>
                </a:tc>
                <a:extLst>
                  <a:ext uri="{0D108BD9-81ED-4DB2-BD59-A6C34878D82A}">
                    <a16:rowId xmlns:a16="http://schemas.microsoft.com/office/drawing/2014/main" val="1205912509"/>
                  </a:ext>
                </a:extLst>
              </a:tr>
            </a:tbl>
          </a:graphicData>
        </a:graphic>
      </p:graphicFrame>
    </p:spTree>
    <p:extLst>
      <p:ext uri="{BB962C8B-B14F-4D97-AF65-F5344CB8AC3E}">
        <p14:creationId xmlns:p14="http://schemas.microsoft.com/office/powerpoint/2010/main" val="179581322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916035-F6BC-449C-558E-4670747C71F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A5B768-BFE6-8A70-63D3-7D55929ACFB4}"/>
              </a:ext>
            </a:extLst>
          </p:cNvPr>
          <p:cNvSpPr>
            <a:spLocks noGrp="1"/>
          </p:cNvSpPr>
          <p:nvPr>
            <p:ph type="title"/>
          </p:nvPr>
        </p:nvSpPr>
        <p:spPr>
          <a:xfrm>
            <a:off x="643855" y="1447799"/>
            <a:ext cx="3108626" cy="1444752"/>
          </a:xfrm>
        </p:spPr>
        <p:txBody>
          <a:bodyPr anchor="b">
            <a:normAutofit/>
          </a:bodyPr>
          <a:lstStyle/>
          <a:p>
            <a:r>
              <a:rPr lang="en-US" sz="3200" b="1" dirty="0">
                <a:solidFill>
                  <a:srgbClr val="EBEBEB"/>
                </a:solidFill>
                <a:latin typeface="Times New Roman" panose="02020603050405020304" pitchFamily="18" charset="0"/>
                <a:cs typeface="Times New Roman" panose="02020603050405020304" pitchFamily="18" charset="0"/>
              </a:rPr>
              <a:t>Comparison</a:t>
            </a:r>
            <a:r>
              <a:rPr lang="en-US" sz="3200" dirty="0">
                <a:solidFill>
                  <a:srgbClr val="EBEBEB"/>
                </a:solidFill>
                <a:latin typeface="Times New Roman" panose="02020603050405020304" pitchFamily="18" charset="0"/>
                <a:cs typeface="Times New Roman" panose="02020603050405020304" pitchFamily="18" charset="0"/>
              </a:rPr>
              <a:t>:</a:t>
            </a:r>
            <a:endParaRPr lang="en-US" sz="3200" b="1" dirty="0">
              <a:solidFill>
                <a:srgbClr val="EBEBEB"/>
              </a:solidFill>
              <a:latin typeface="Times New Roman" panose="02020603050405020304" pitchFamily="18" charset="0"/>
              <a:cs typeface="Times New Roman" panose="02020603050405020304" pitchFamily="18" charset="0"/>
            </a:endParaRPr>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Content Placeholder 5">
            <a:extLst>
              <a:ext uri="{FF2B5EF4-FFF2-40B4-BE49-F238E27FC236}">
                <a16:creationId xmlns:a16="http://schemas.microsoft.com/office/drawing/2014/main" id="{F91853A4-BADD-6BDE-CDFE-CF754B49AD09}"/>
              </a:ext>
            </a:extLst>
          </p:cNvPr>
          <p:cNvSpPr>
            <a:spLocks noGrp="1"/>
          </p:cNvSpPr>
          <p:nvPr>
            <p:ph idx="1"/>
          </p:nvPr>
        </p:nvSpPr>
        <p:spPr>
          <a:xfrm>
            <a:off x="643855" y="3072385"/>
            <a:ext cx="3108057" cy="2947415"/>
          </a:xfrm>
        </p:spPr>
        <p:txBody>
          <a:bodyPr>
            <a:normAutofit/>
          </a:bodyPr>
          <a:lstStyle/>
          <a:p>
            <a:pPr>
              <a:buFont typeface="Arial" panose="020B0604020202020204" pitchFamily="34" charset="0"/>
              <a:buChar char="•"/>
            </a:pPr>
            <a:r>
              <a:rPr lang="en-US" sz="1400" dirty="0">
                <a:solidFill>
                  <a:srgbClr val="FFFFFF"/>
                </a:solidFill>
                <a:latin typeface="Times New Roman" panose="02020603050405020304" pitchFamily="18" charset="0"/>
                <a:cs typeface="Times New Roman" panose="02020603050405020304" pitchFamily="18" charset="0"/>
              </a:rPr>
              <a:t>This visual compares the performance of Logistic Regression, BERT,  RoBERTa DistilBERT models across  evaluation metrics:</a:t>
            </a:r>
          </a:p>
          <a:p>
            <a:pPr>
              <a:buFont typeface="Arial" panose="020B0604020202020204" pitchFamily="34" charset="0"/>
              <a:buChar char="•"/>
            </a:pPr>
            <a:endParaRPr lang="en-US" sz="1400" b="1" dirty="0">
              <a:solidFill>
                <a:srgbClr val="FFFFFF"/>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FFFFFF"/>
                </a:solidFill>
                <a:latin typeface="Times New Roman" panose="02020603050405020304" pitchFamily="18" charset="0"/>
                <a:cs typeface="Times New Roman" panose="02020603050405020304" pitchFamily="18" charset="0"/>
              </a:rPr>
              <a:t>RoBERTa is the most robust model for this task, followed by BERT, with Logistic Regression being less effective overall.</a:t>
            </a:r>
          </a:p>
        </p:txBody>
      </p:sp>
      <p:pic>
        <p:nvPicPr>
          <p:cNvPr id="5" name="Picture 4" descr="A graph of different colored bars&#10;&#10;Description automatically generated">
            <a:extLst>
              <a:ext uri="{FF2B5EF4-FFF2-40B4-BE49-F238E27FC236}">
                <a16:creationId xmlns:a16="http://schemas.microsoft.com/office/drawing/2014/main" id="{1A2C0E3E-9237-1D8C-04FA-5217C3A28BC8}"/>
              </a:ext>
            </a:extLst>
          </p:cNvPr>
          <p:cNvPicPr>
            <a:picLocks noChangeAspect="1"/>
          </p:cNvPicPr>
          <p:nvPr/>
        </p:nvPicPr>
        <p:blipFill>
          <a:blip r:embed="rId2"/>
          <a:stretch>
            <a:fillRect/>
          </a:stretch>
        </p:blipFill>
        <p:spPr>
          <a:xfrm>
            <a:off x="5048451" y="1655128"/>
            <a:ext cx="6495847" cy="4157342"/>
          </a:xfrm>
          <a:prstGeom prst="rect">
            <a:avLst/>
          </a:prstGeom>
          <a:effectLst/>
        </p:spPr>
      </p:pic>
    </p:spTree>
    <p:extLst>
      <p:ext uri="{BB962C8B-B14F-4D97-AF65-F5344CB8AC3E}">
        <p14:creationId xmlns:p14="http://schemas.microsoft.com/office/powerpoint/2010/main" val="12459626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1E3D15-0E25-97A5-B290-161986B5B3F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1FAF93C-7A97-FFE0-A56D-5709DE42A8E6}"/>
              </a:ext>
            </a:extLst>
          </p:cNvPr>
          <p:cNvSpPr>
            <a:spLocks noGrp="1"/>
          </p:cNvSpPr>
          <p:nvPr>
            <p:ph type="title"/>
          </p:nvPr>
        </p:nvSpPr>
        <p:spPr>
          <a:xfrm>
            <a:off x="646111" y="767255"/>
            <a:ext cx="9404723" cy="1085993"/>
          </a:xfrm>
        </p:spPr>
        <p:txBody>
          <a:bodyPr/>
          <a:lstStyle/>
          <a:p>
            <a:r>
              <a:rPr lang="en" sz="4000" dirty="0">
                <a:solidFill>
                  <a:schemeClr val="tx1"/>
                </a:solidFill>
                <a:latin typeface="Times New Roman" panose="02020603050405020304" pitchFamily="18" charset="0"/>
                <a:cs typeface="Times New Roman" panose="02020603050405020304" pitchFamily="18" charset="0"/>
              </a:rPr>
              <a:t>Conclusion: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4F56943-8206-FD52-CF14-43ACC000545E}"/>
              </a:ext>
            </a:extLst>
          </p:cNvPr>
          <p:cNvSpPr>
            <a:spLocks noGrp="1"/>
          </p:cNvSpPr>
          <p:nvPr>
            <p:ph idx="1"/>
          </p:nvPr>
        </p:nvSpPr>
        <p:spPr>
          <a:xfrm>
            <a:off x="645130" y="1853248"/>
            <a:ext cx="9404723" cy="4395151"/>
          </a:xfrm>
        </p:spPr>
        <p:txBody>
          <a:bodyPr>
            <a:normAutofit/>
          </a:bodyPr>
          <a:lstStyle/>
          <a:p>
            <a:pPr marL="0" indent="0">
              <a:buClrTx/>
              <a:buNone/>
            </a:pPr>
            <a:endParaRPr lang="en-US" sz="1600"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RoBERTa demonstrates the best overall performance across all metrics, excelling in precision and F1 score. BERT also performs well, particularly in accuracy and recall, while Logistic Regression, though interpretable, lags behind the transformer-based models. DistilBERT offers a balance between efficiency and performance, making it suitable for resource-constrained scenarios. These results highlight that advanced models like RoBERTa and BERT are more effective for intelligent resume screening tasks.</a:t>
            </a:r>
          </a:p>
        </p:txBody>
      </p:sp>
      <p:graphicFrame>
        <p:nvGraphicFramePr>
          <p:cNvPr id="2" name="Table 1">
            <a:extLst>
              <a:ext uri="{FF2B5EF4-FFF2-40B4-BE49-F238E27FC236}">
                <a16:creationId xmlns:a16="http://schemas.microsoft.com/office/drawing/2014/main" id="{703DAF9C-6A98-4DE0-9F25-11395E3658B9}"/>
              </a:ext>
            </a:extLst>
          </p:cNvPr>
          <p:cNvGraphicFramePr>
            <a:graphicFrameLocks noGrp="1"/>
          </p:cNvGraphicFramePr>
          <p:nvPr/>
        </p:nvGraphicFramePr>
        <p:xfrm>
          <a:off x="1103313" y="3967639"/>
          <a:ext cx="8947150" cy="365760"/>
        </p:xfrm>
        <a:graphic>
          <a:graphicData uri="http://schemas.openxmlformats.org/drawingml/2006/table">
            <a:tbl>
              <a:tblPr/>
              <a:tblGrid>
                <a:gridCol w="8947150">
                  <a:extLst>
                    <a:ext uri="{9D8B030D-6E8A-4147-A177-3AD203B41FA5}">
                      <a16:colId xmlns:a16="http://schemas.microsoft.com/office/drawing/2014/main" val="1365094836"/>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573093815"/>
                  </a:ext>
                </a:extLst>
              </a:tr>
            </a:tbl>
          </a:graphicData>
        </a:graphic>
      </p:graphicFrame>
    </p:spTree>
    <p:extLst>
      <p:ext uri="{BB962C8B-B14F-4D97-AF65-F5344CB8AC3E}">
        <p14:creationId xmlns:p14="http://schemas.microsoft.com/office/powerpoint/2010/main" val="66165897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510E7-D5E5-5E25-285D-86E409A101BF}"/>
              </a:ext>
            </a:extLst>
          </p:cNvPr>
          <p:cNvSpPr>
            <a:spLocks noGrp="1"/>
          </p:cNvSpPr>
          <p:nvPr>
            <p:ph type="title"/>
          </p:nvPr>
        </p:nvSpPr>
        <p:spPr>
          <a:xfrm>
            <a:off x="646111" y="767255"/>
            <a:ext cx="9404723" cy="1085993"/>
          </a:xfrm>
        </p:spPr>
        <p:txBody>
          <a:bodyPr/>
          <a:lstStyle/>
          <a:p>
            <a:r>
              <a:rPr lang="en" sz="4000" dirty="0">
                <a:solidFill>
                  <a:schemeClr val="tx1"/>
                </a:solidFill>
                <a:latin typeface="Times New Roman" panose="02020603050405020304" pitchFamily="18" charset="0"/>
                <a:cs typeface="Times New Roman" panose="02020603050405020304" pitchFamily="18" charset="0"/>
              </a:rPr>
              <a:t>Deliverables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E25351E-C668-F1D6-6E1E-B247A651AE72}"/>
              </a:ext>
            </a:extLst>
          </p:cNvPr>
          <p:cNvSpPr>
            <a:spLocks noGrp="1"/>
          </p:cNvSpPr>
          <p:nvPr>
            <p:ph idx="1"/>
          </p:nvPr>
        </p:nvSpPr>
        <p:spPr>
          <a:xfrm>
            <a:off x="645130" y="1853248"/>
            <a:ext cx="9404723" cy="4395151"/>
          </a:xfrm>
        </p:spPr>
        <p:txBody>
          <a:bodyPr>
            <a:normAutofit/>
          </a:bodyPr>
          <a:lstStyle/>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Datasets</a:t>
            </a:r>
            <a:r>
              <a:rPr lang="en-US" dirty="0">
                <a:latin typeface="Times New Roman" panose="02020603050405020304" pitchFamily="18" charset="0"/>
                <a:cs typeface="Times New Roman" panose="02020603050405020304" pitchFamily="18" charset="0"/>
              </a:rPr>
              <a:t>: Curated resume and job description datasets.</a:t>
            </a:r>
          </a:p>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Comparative Analysis Report</a:t>
            </a:r>
            <a:r>
              <a:rPr lang="en-US" dirty="0">
                <a:latin typeface="Times New Roman" panose="02020603050405020304" pitchFamily="18" charset="0"/>
                <a:cs typeface="Times New Roman" panose="02020603050405020304" pitchFamily="18" charset="0"/>
              </a:rPr>
              <a:t>: Detailed performance analysis of each pre-trained model.</a:t>
            </a:r>
          </a:p>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Visualizations</a:t>
            </a:r>
            <a:r>
              <a:rPr lang="en-US" dirty="0">
                <a:latin typeface="Times New Roman" panose="02020603050405020304" pitchFamily="18" charset="0"/>
                <a:cs typeface="Times New Roman" panose="02020603050405020304" pitchFamily="18" charset="0"/>
              </a:rPr>
              <a:t>: Graphs showing attention weights and model decision-making processes.</a:t>
            </a:r>
          </a:p>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Codebase</a:t>
            </a:r>
            <a:r>
              <a:rPr lang="en-US" dirty="0">
                <a:latin typeface="Times New Roman" panose="02020603050405020304" pitchFamily="18" charset="0"/>
                <a:cs typeface="Times New Roman" panose="02020603050405020304" pitchFamily="18" charset="0"/>
              </a:rPr>
              <a:t>: Organized code for model implementation and analysis.</a:t>
            </a:r>
          </a:p>
          <a:p>
            <a:pPr marL="0" indent="0">
              <a:buClrTx/>
              <a:buNone/>
            </a:pPr>
            <a:endParaRPr lang="en-US" sz="1600"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F159B9C-474D-7CDC-F96E-836255B01CC4}"/>
              </a:ext>
            </a:extLst>
          </p:cNvPr>
          <p:cNvGraphicFramePr>
            <a:graphicFrameLocks noGrp="1"/>
          </p:cNvGraphicFramePr>
          <p:nvPr>
            <p:extLst>
              <p:ext uri="{D42A27DB-BD31-4B8C-83A1-F6EECF244321}">
                <p14:modId xmlns:p14="http://schemas.microsoft.com/office/powerpoint/2010/main" val="2311980822"/>
              </p:ext>
            </p:extLst>
          </p:nvPr>
        </p:nvGraphicFramePr>
        <p:xfrm>
          <a:off x="1103313" y="3967639"/>
          <a:ext cx="8947150" cy="365760"/>
        </p:xfrm>
        <a:graphic>
          <a:graphicData uri="http://schemas.openxmlformats.org/drawingml/2006/table">
            <a:tbl>
              <a:tblPr/>
              <a:tblGrid>
                <a:gridCol w="8947150">
                  <a:extLst>
                    <a:ext uri="{9D8B030D-6E8A-4147-A177-3AD203B41FA5}">
                      <a16:colId xmlns:a16="http://schemas.microsoft.com/office/drawing/2014/main" val="1365094836"/>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573093815"/>
                  </a:ext>
                </a:extLst>
              </a:tr>
            </a:tbl>
          </a:graphicData>
        </a:graphic>
      </p:graphicFrame>
    </p:spTree>
    <p:extLst>
      <p:ext uri="{BB962C8B-B14F-4D97-AF65-F5344CB8AC3E}">
        <p14:creationId xmlns:p14="http://schemas.microsoft.com/office/powerpoint/2010/main" val="94490036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510E7-D5E5-5E25-285D-86E409A101BF}"/>
              </a:ext>
            </a:extLst>
          </p:cNvPr>
          <p:cNvSpPr>
            <a:spLocks noGrp="1"/>
          </p:cNvSpPr>
          <p:nvPr>
            <p:ph type="title"/>
          </p:nvPr>
        </p:nvSpPr>
        <p:spPr>
          <a:xfrm>
            <a:off x="646111" y="767255"/>
            <a:ext cx="9404723" cy="1085993"/>
          </a:xfrm>
        </p:spPr>
        <p:txBody>
          <a:bodyPr/>
          <a:lstStyle/>
          <a:p>
            <a:r>
              <a:rPr lang="en" sz="4000" dirty="0">
                <a:solidFill>
                  <a:schemeClr val="tx1"/>
                </a:solidFill>
                <a:latin typeface="Times New Roman" panose="02020603050405020304" pitchFamily="18" charset="0"/>
                <a:cs typeface="Times New Roman" panose="02020603050405020304" pitchFamily="18" charset="0"/>
              </a:rPr>
              <a:t>Evaluation Methodology</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E25351E-C668-F1D6-6E1E-B247A651AE72}"/>
              </a:ext>
            </a:extLst>
          </p:cNvPr>
          <p:cNvSpPr>
            <a:spLocks noGrp="1"/>
          </p:cNvSpPr>
          <p:nvPr>
            <p:ph idx="1"/>
          </p:nvPr>
        </p:nvSpPr>
        <p:spPr>
          <a:xfrm>
            <a:off x="645130" y="1853248"/>
            <a:ext cx="9404723" cy="4395151"/>
          </a:xfrm>
        </p:spPr>
        <p:txBody>
          <a:bodyPr>
            <a:normAutofit/>
          </a:bodyPr>
          <a:lstStyle/>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 </a:t>
            </a:r>
            <a:r>
              <a:rPr lang="en-US" dirty="0">
                <a:latin typeface="Times New Roman" panose="02020603050405020304" pitchFamily="18" charset="0"/>
                <a:cs typeface="Times New Roman" panose="02020603050405020304" pitchFamily="18" charset="0"/>
              </a:rPr>
              <a:t>: Curated resume and job description datasets.</a:t>
            </a:r>
          </a:p>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Comparative Analysis Report</a:t>
            </a:r>
            <a:r>
              <a:rPr lang="en-US" dirty="0">
                <a:latin typeface="Times New Roman" panose="02020603050405020304" pitchFamily="18" charset="0"/>
                <a:cs typeface="Times New Roman" panose="02020603050405020304" pitchFamily="18" charset="0"/>
              </a:rPr>
              <a:t>: Detailed performance analysis of each pre-trained model.</a:t>
            </a:r>
          </a:p>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Visualizations</a:t>
            </a:r>
            <a:r>
              <a:rPr lang="en-US" dirty="0">
                <a:latin typeface="Times New Roman" panose="02020603050405020304" pitchFamily="18" charset="0"/>
                <a:cs typeface="Times New Roman" panose="02020603050405020304" pitchFamily="18" charset="0"/>
              </a:rPr>
              <a:t>: Graphs showing attention weights and model decision-making processes.</a:t>
            </a:r>
          </a:p>
          <a:p>
            <a:pPr>
              <a:buClrTx/>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Documentation: </a:t>
            </a:r>
            <a:r>
              <a:rPr lang="en-US" dirty="0">
                <a:latin typeface="Times New Roman" panose="02020603050405020304" pitchFamily="18" charset="0"/>
                <a:cs typeface="Times New Roman" panose="02020603050405020304" pitchFamily="18" charset="0"/>
              </a:rPr>
              <a:t>Clear presentation of limitations and challenges</a:t>
            </a:r>
          </a:p>
          <a:p>
            <a:pPr marL="0" indent="0">
              <a:buClrTx/>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4552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510E7-D5E5-5E25-285D-86E409A101BF}"/>
              </a:ext>
            </a:extLst>
          </p:cNvPr>
          <p:cNvSpPr>
            <a:spLocks noGrp="1"/>
          </p:cNvSpPr>
          <p:nvPr>
            <p:ph type="title"/>
          </p:nvPr>
        </p:nvSpPr>
        <p:spPr>
          <a:xfrm>
            <a:off x="646111" y="767255"/>
            <a:ext cx="9404723" cy="1085993"/>
          </a:xfrm>
        </p:spPr>
        <p:txBody>
          <a:bodyPr/>
          <a:lstStyle/>
          <a:p>
            <a:r>
              <a:rPr lang="en" sz="4000" dirty="0">
                <a:solidFill>
                  <a:schemeClr val="tx1"/>
                </a:solidFill>
                <a:latin typeface="Times New Roman" panose="02020603050405020304" pitchFamily="18" charset="0"/>
                <a:cs typeface="Times New Roman" panose="02020603050405020304" pitchFamily="18" charset="0"/>
              </a:rPr>
              <a:t>References: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E25351E-C668-F1D6-6E1E-B247A651AE72}"/>
              </a:ext>
            </a:extLst>
          </p:cNvPr>
          <p:cNvSpPr>
            <a:spLocks noGrp="1"/>
          </p:cNvSpPr>
          <p:nvPr>
            <p:ph idx="1"/>
          </p:nvPr>
        </p:nvSpPr>
        <p:spPr>
          <a:xfrm>
            <a:off x="645130" y="1853248"/>
            <a:ext cx="9404723" cy="4395151"/>
          </a:xfrm>
        </p:spPr>
        <p:txBody>
          <a:bodyPr>
            <a:normAutofit fontScale="92500" lnSpcReduction="10000"/>
          </a:bodyPr>
          <a:lstStyle/>
          <a:p>
            <a:pPr algn="l">
              <a:buFont typeface="Arial" panose="020B0604020202020204" pitchFamily="34" charset="0"/>
              <a:buChar char="•"/>
            </a:pPr>
            <a:r>
              <a:rPr lang="en-US" sz="1700" i="0" dirty="0">
                <a:solidFill>
                  <a:srgbClr val="000000"/>
                </a:solidFill>
                <a:effectLst/>
                <a:latin typeface="Times New Roman" panose="02020603050405020304" pitchFamily="18" charset="0"/>
                <a:cs typeface="Times New Roman" panose="02020603050405020304" pitchFamily="18" charset="0"/>
              </a:rPr>
              <a:t>BERT: Pre-training of Deep Bidirectional Transformers for Language Understanding</a:t>
            </a:r>
          </a:p>
          <a:p>
            <a:pPr algn="l">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hlinkClick r:id="rId2"/>
              </a:rPr>
              <a:t>https://arxiv.org/abs/1810.04805</a:t>
            </a:r>
            <a:endParaRPr lang="en-US" sz="17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Research Papers and Articles</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Devlin, J., Chang, M. W., Lee, K., &amp; Toutanova, K. (2019). </a:t>
            </a:r>
            <a:r>
              <a:rPr lang="en-US" sz="1600" i="1" dirty="0">
                <a:latin typeface="Times New Roman" panose="02020603050405020304" pitchFamily="18" charset="0"/>
                <a:cs typeface="Times New Roman" panose="02020603050405020304" pitchFamily="18" charset="0"/>
              </a:rPr>
              <a:t>BERT: Pre-training of Deep Bidirectional Transformers for Language Understanding.</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2"/>
              </a:rPr>
              <a:t>arXiv:1810.04805</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Liu, Y., Ott, M., Goyal, N., et al. (2019). </a:t>
            </a:r>
            <a:r>
              <a:rPr lang="en-US" sz="1600" i="1" dirty="0">
                <a:latin typeface="Times New Roman" panose="02020603050405020304" pitchFamily="18" charset="0"/>
                <a:cs typeface="Times New Roman" panose="02020603050405020304" pitchFamily="18" charset="0"/>
              </a:rPr>
              <a:t>RoBERTa: A Robustly Optimized BERT Pretraining Approach.</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arXiv:1907.11692</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Libraries and Frameworks</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Hugging Face Transformers Documentation. Available at: https://</a:t>
            </a:r>
            <a:r>
              <a:rPr lang="en-US" sz="1600" dirty="0" err="1">
                <a:latin typeface="Times New Roman" panose="02020603050405020304" pitchFamily="18" charset="0"/>
                <a:cs typeface="Times New Roman" panose="02020603050405020304" pitchFamily="18" charset="0"/>
              </a:rPr>
              <a:t>huggingface.co</a:t>
            </a:r>
            <a:r>
              <a:rPr lang="en-US" sz="1600" dirty="0">
                <a:latin typeface="Times New Roman" panose="02020603050405020304" pitchFamily="18" charset="0"/>
                <a:cs typeface="Times New Roman" panose="02020603050405020304" pitchFamily="18" charset="0"/>
              </a:rPr>
              <a:t>/transformers/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Scikit-learn Documentation: </a:t>
            </a:r>
            <a:r>
              <a:rPr lang="en-US" sz="1600" dirty="0">
                <a:latin typeface="Times New Roman" panose="02020603050405020304" pitchFamily="18" charset="0"/>
                <a:cs typeface="Times New Roman" panose="02020603050405020304" pitchFamily="18" charset="0"/>
                <a:hlinkClick r:id="rId4"/>
              </a:rPr>
              <a:t>https://scikit-learn.org</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Evaluation Metrics</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Recall, and F1 Score Overview: </a:t>
            </a:r>
            <a:r>
              <a:rPr lang="en-US" sz="1600" dirty="0">
                <a:latin typeface="Times New Roman" panose="02020603050405020304" pitchFamily="18" charset="0"/>
                <a:cs typeface="Times New Roman" panose="02020603050405020304" pitchFamily="18" charset="0"/>
                <a:hlinkClick r:id="rId5"/>
              </a:rPr>
              <a:t>https://en.wikipedia.org/wiki/Precision_and_recall</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TF-IDF Methodology: Manning, C. D., Raghavan, P., &amp; </a:t>
            </a:r>
            <a:r>
              <a:rPr lang="en-US" sz="1600" dirty="0" err="1">
                <a:latin typeface="Times New Roman" panose="02020603050405020304" pitchFamily="18" charset="0"/>
                <a:cs typeface="Times New Roman" panose="02020603050405020304" pitchFamily="18" charset="0"/>
              </a:rPr>
              <a:t>Schütze</a:t>
            </a:r>
            <a:r>
              <a:rPr lang="en-US" sz="1600" dirty="0">
                <a:latin typeface="Times New Roman" panose="02020603050405020304" pitchFamily="18" charset="0"/>
                <a:cs typeface="Times New Roman" panose="02020603050405020304" pitchFamily="18" charset="0"/>
              </a:rPr>
              <a:t>, H. (2008). </a:t>
            </a:r>
            <a:r>
              <a:rPr lang="en-US" sz="1600" i="1" dirty="0">
                <a:latin typeface="Times New Roman" panose="02020603050405020304" pitchFamily="18" charset="0"/>
                <a:cs typeface="Times New Roman" panose="02020603050405020304" pitchFamily="18" charset="0"/>
              </a:rPr>
              <a:t>Introduction to Information Retrieval.</a:t>
            </a:r>
            <a:r>
              <a:rPr lang="en-US" sz="1600" dirty="0">
                <a:latin typeface="Times New Roman" panose="02020603050405020304" pitchFamily="18" charset="0"/>
                <a:cs typeface="Times New Roman" panose="02020603050405020304" pitchFamily="18" charset="0"/>
              </a:rPr>
              <a:t> Cambridge University Press.</a:t>
            </a:r>
          </a:p>
          <a:p>
            <a:pPr marL="0" indent="0">
              <a:buClrTx/>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02551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3FB9-2447-73E9-A888-737DA0A36379}"/>
              </a:ext>
            </a:extLst>
          </p:cNvPr>
          <p:cNvSpPr>
            <a:spLocks noGrp="1"/>
          </p:cNvSpPr>
          <p:nvPr>
            <p:ph type="ctrTitle"/>
          </p:nvPr>
        </p:nvSpPr>
        <p:spPr>
          <a:xfrm>
            <a:off x="3405351" y="1447801"/>
            <a:ext cx="6575261" cy="2441028"/>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439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AC8A-DCDB-F533-18A2-9D378A8F7BF5}"/>
              </a:ext>
            </a:extLst>
          </p:cNvPr>
          <p:cNvSpPr>
            <a:spLocks noGrp="1"/>
          </p:cNvSpPr>
          <p:nvPr>
            <p:ph type="title"/>
          </p:nvPr>
        </p:nvSpPr>
        <p:spPr>
          <a:xfrm>
            <a:off x="625092" y="914400"/>
            <a:ext cx="9404350" cy="948724"/>
          </a:xfrm>
        </p:spPr>
        <p:txBody>
          <a:bodyPr>
            <a:normAutofit/>
          </a:bodyPr>
          <a:lstStyle/>
          <a:p>
            <a:r>
              <a:rPr lang="en-US" sz="3200" dirty="0">
                <a:latin typeface="Times New Roman" panose="02020603050405020304" pitchFamily="18" charset="0"/>
                <a:cs typeface="Times New Roman" panose="02020603050405020304" pitchFamily="18" charset="0"/>
              </a:rPr>
              <a:t>Project objectives</a:t>
            </a:r>
          </a:p>
        </p:txBody>
      </p:sp>
      <p:graphicFrame>
        <p:nvGraphicFramePr>
          <p:cNvPr id="16" name="Content Placeholder 2">
            <a:extLst>
              <a:ext uri="{FF2B5EF4-FFF2-40B4-BE49-F238E27FC236}">
                <a16:creationId xmlns:a16="http://schemas.microsoft.com/office/drawing/2014/main" id="{05DC769C-96BB-33D0-9FD1-DF63F1F74ED9}"/>
              </a:ext>
            </a:extLst>
          </p:cNvPr>
          <p:cNvGraphicFramePr>
            <a:graphicFrameLocks noGrp="1"/>
          </p:cNvGraphicFramePr>
          <p:nvPr>
            <p:ph idx="1"/>
            <p:extLst>
              <p:ext uri="{D42A27DB-BD31-4B8C-83A1-F6EECF244321}">
                <p14:modId xmlns:p14="http://schemas.microsoft.com/office/powerpoint/2010/main" val="2538683468"/>
              </p:ext>
            </p:extLst>
          </p:nvPr>
        </p:nvGraphicFramePr>
        <p:xfrm>
          <a:off x="625092" y="2063149"/>
          <a:ext cx="94043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20502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C7D10221-101A-1141-E56B-043141E340E6}"/>
              </a:ext>
            </a:extLst>
          </p:cNvPr>
          <p:cNvSpPr>
            <a:spLocks noGrp="1"/>
          </p:cNvSpPr>
          <p:nvPr>
            <p:ph type="title"/>
          </p:nvPr>
        </p:nvSpPr>
        <p:spPr>
          <a:xfrm>
            <a:off x="1103312" y="452718"/>
            <a:ext cx="8947522" cy="1400530"/>
          </a:xfrm>
        </p:spPr>
        <p:txBody>
          <a:bodyPr anchor="ctr">
            <a:normAutofit/>
          </a:bodyPr>
          <a:lstStyle/>
          <a:p>
            <a:r>
              <a:rPr lang="en-US">
                <a:solidFill>
                  <a:srgbClr val="FFFFFF"/>
                </a:solidFill>
                <a:latin typeface="Times New Roman" panose="02020603050405020304" pitchFamily="18" charset="0"/>
                <a:cs typeface="Times New Roman" panose="02020603050405020304" pitchFamily="18" charset="0"/>
              </a:rPr>
              <a:t>Review of the State of the Art </a:t>
            </a:r>
          </a:p>
        </p:txBody>
      </p:sp>
      <p:sp>
        <p:nvSpPr>
          <p:cNvPr id="3" name="Content Placeholder 2">
            <a:extLst>
              <a:ext uri="{FF2B5EF4-FFF2-40B4-BE49-F238E27FC236}">
                <a16:creationId xmlns:a16="http://schemas.microsoft.com/office/drawing/2014/main" id="{2831241C-08CF-3BAD-C840-93821E8C4709}"/>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400" b="1">
                <a:latin typeface="Times New Roman" panose="02020603050405020304" pitchFamily="18" charset="0"/>
                <a:cs typeface="Times New Roman" panose="02020603050405020304" pitchFamily="18" charset="0"/>
              </a:rPr>
              <a:t>Brief Overview of Resume screening:</a:t>
            </a:r>
            <a:endParaRPr lang="en-US" sz="1400">
              <a:latin typeface="Times New Roman" panose="02020603050405020304" pitchFamily="18" charset="0"/>
              <a:cs typeface="Times New Roman" panose="02020603050405020304" pitchFamily="18" charset="0"/>
            </a:endParaRPr>
          </a:p>
          <a:p>
            <a:pPr marL="0" indent="0">
              <a:lnSpc>
                <a:spcPct val="90000"/>
              </a:lnSpc>
              <a:buNone/>
            </a:pPr>
            <a:r>
              <a:rPr lang="en-US" sz="1400">
                <a:latin typeface="Times New Roman" panose="02020603050405020304" pitchFamily="18" charset="0"/>
                <a:cs typeface="Times New Roman" panose="02020603050405020304" pitchFamily="18" charset="0"/>
              </a:rPr>
              <a:t>NLP-based resume screening automates candidate selection by analyzing text in resumes, helping organizations filter applicants based on skills and experience, while reducing manual effort and enhancing objectivity.</a:t>
            </a:r>
          </a:p>
          <a:p>
            <a:pPr marL="0" indent="0">
              <a:lnSpc>
                <a:spcPct val="90000"/>
              </a:lnSpc>
              <a:buNone/>
            </a:pPr>
            <a:r>
              <a:rPr lang="en-US" sz="1400" b="1">
                <a:latin typeface="Times New Roman" panose="02020603050405020304" pitchFamily="18" charset="0"/>
                <a:cs typeface="Times New Roman" panose="02020603050405020304" pitchFamily="18" charset="0"/>
              </a:rPr>
              <a:t>Traditional</a:t>
            </a:r>
            <a:r>
              <a:rPr lang="en-US" sz="1400">
                <a:latin typeface="Times New Roman" panose="02020603050405020304" pitchFamily="18" charset="0"/>
                <a:cs typeface="Times New Roman" panose="02020603050405020304" pitchFamily="18" charset="0"/>
              </a:rPr>
              <a:t>: Keyword matching is widely used but often overlooks candidates with different terminology.</a:t>
            </a:r>
          </a:p>
          <a:p>
            <a:pPr marL="0" indent="0">
              <a:lnSpc>
                <a:spcPct val="90000"/>
              </a:lnSpc>
              <a:buNone/>
            </a:pPr>
            <a:r>
              <a:rPr lang="en-US" sz="1400" b="1">
                <a:latin typeface="Times New Roman" panose="02020603050405020304" pitchFamily="18" charset="0"/>
                <a:cs typeface="Times New Roman" panose="02020603050405020304" pitchFamily="18" charset="0"/>
              </a:rPr>
              <a:t>ML and NLP Integration</a:t>
            </a:r>
            <a:r>
              <a:rPr lang="en-US" sz="1400">
                <a:latin typeface="Times New Roman" panose="02020603050405020304" pitchFamily="18" charset="0"/>
                <a:cs typeface="Times New Roman" panose="02020603050405020304" pitchFamily="18" charset="0"/>
              </a:rPr>
              <a:t>: Advanced models like TF-IDF, Word2Vec, and BERT capture context, enhancing screening accuracy.</a:t>
            </a:r>
          </a:p>
          <a:p>
            <a:pPr marL="0" indent="0">
              <a:lnSpc>
                <a:spcPct val="90000"/>
              </a:lnSpc>
              <a:buNone/>
            </a:pPr>
            <a:r>
              <a:rPr lang="en-US" sz="1400" b="1">
                <a:latin typeface="Times New Roman" panose="02020603050405020304" pitchFamily="18" charset="0"/>
                <a:cs typeface="Times New Roman" panose="02020603050405020304" pitchFamily="18" charset="0"/>
              </a:rPr>
              <a:t>Hybrid Models</a:t>
            </a:r>
            <a:r>
              <a:rPr lang="en-US" sz="1400">
                <a:latin typeface="Times New Roman" panose="02020603050405020304" pitchFamily="18" charset="0"/>
                <a:cs typeface="Times New Roman" panose="02020603050405020304" pitchFamily="18" charset="0"/>
              </a:rPr>
              <a:t>: Combining NLP with rule-based criteria allows more tailored candidate filtering.</a:t>
            </a:r>
          </a:p>
          <a:p>
            <a:pPr marL="0" indent="0">
              <a:lnSpc>
                <a:spcPct val="90000"/>
              </a:lnSpc>
              <a:buNone/>
            </a:pPr>
            <a:r>
              <a:rPr lang="en-US" sz="1400" b="1">
                <a:latin typeface="Times New Roman" panose="02020603050405020304" pitchFamily="18" charset="0"/>
                <a:cs typeface="Times New Roman" panose="02020603050405020304" pitchFamily="18" charset="0"/>
              </a:rPr>
              <a:t>Emerging Trends:</a:t>
            </a:r>
            <a:endParaRPr lang="en-US" sz="1400">
              <a:latin typeface="Times New Roman" panose="02020603050405020304" pitchFamily="18" charset="0"/>
              <a:cs typeface="Times New Roman" panose="02020603050405020304" pitchFamily="18" charset="0"/>
            </a:endParaRPr>
          </a:p>
          <a:p>
            <a:pPr marL="0" indent="0">
              <a:lnSpc>
                <a:spcPct val="90000"/>
              </a:lnSpc>
              <a:buNone/>
            </a:pPr>
            <a:r>
              <a:rPr lang="en-US" sz="1400">
                <a:latin typeface="Times New Roman" panose="02020603050405020304" pitchFamily="18" charset="0"/>
                <a:cs typeface="Times New Roman" panose="02020603050405020304" pitchFamily="18" charset="0"/>
              </a:rPr>
              <a:t>Semantic Matching: Context-aware models like BERT improve matching.</a:t>
            </a:r>
          </a:p>
          <a:p>
            <a:pPr marL="0" indent="0">
              <a:lnSpc>
                <a:spcPct val="90000"/>
              </a:lnSpc>
              <a:buNone/>
            </a:pPr>
            <a:r>
              <a:rPr lang="en-US" sz="1400">
                <a:latin typeface="Times New Roman" panose="02020603050405020304" pitchFamily="18" charset="0"/>
                <a:cs typeface="Times New Roman" panose="02020603050405020304" pitchFamily="18" charset="0"/>
              </a:rPr>
              <a:t>Bias Reduction: Models aim to minimize demographic bias.</a:t>
            </a:r>
          </a:p>
          <a:p>
            <a:pPr marL="0" indent="0">
              <a:lnSpc>
                <a:spcPct val="90000"/>
              </a:lnSpc>
              <a:buNone/>
            </a:pPr>
            <a:r>
              <a:rPr lang="en-US" sz="1400">
                <a:latin typeface="Times New Roman" panose="02020603050405020304" pitchFamily="18" charset="0"/>
                <a:cs typeface="Times New Roman" panose="02020603050405020304" pitchFamily="18" charset="0"/>
              </a:rPr>
              <a:t>Candidate Feedback: Tools give resume alignment insights.</a:t>
            </a:r>
          </a:p>
          <a:p>
            <a:pPr marL="0" indent="0">
              <a:lnSpc>
                <a:spcPct val="90000"/>
              </a:lnSpc>
              <a:buNone/>
            </a:pPr>
            <a:endParaRPr lang="en-US" sz="1400"/>
          </a:p>
        </p:txBody>
      </p:sp>
    </p:spTree>
    <p:extLst>
      <p:ext uri="{BB962C8B-B14F-4D97-AF65-F5344CB8AC3E}">
        <p14:creationId xmlns:p14="http://schemas.microsoft.com/office/powerpoint/2010/main" val="17155391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4" name="Title 3">
            <a:extLst>
              <a:ext uri="{FF2B5EF4-FFF2-40B4-BE49-F238E27FC236}">
                <a16:creationId xmlns:a16="http://schemas.microsoft.com/office/drawing/2014/main" id="{80B510E7-D5E5-5E25-285D-86E409A101BF}"/>
              </a:ext>
            </a:extLst>
          </p:cNvPr>
          <p:cNvSpPr>
            <a:spLocks noGrp="1"/>
          </p:cNvSpPr>
          <p:nvPr>
            <p:ph type="title"/>
          </p:nvPr>
        </p:nvSpPr>
        <p:spPr>
          <a:xfrm>
            <a:off x="1103312" y="452718"/>
            <a:ext cx="8947522" cy="1400530"/>
          </a:xfrm>
        </p:spPr>
        <p:txBody>
          <a:bodyPr anchor="ctr">
            <a:normAutofit/>
          </a:bodyPr>
          <a:lstStyle/>
          <a:p>
            <a:r>
              <a:rPr lang="en-US">
                <a:solidFill>
                  <a:srgbClr val="FFFFFF"/>
                </a:solidFill>
                <a:latin typeface="Times New Roman" panose="02020603050405020304" pitchFamily="18" charset="0"/>
                <a:cs typeface="Times New Roman" panose="02020603050405020304" pitchFamily="18" charset="0"/>
              </a:rPr>
              <a:t>Approach</a:t>
            </a:r>
          </a:p>
        </p:txBody>
      </p:sp>
      <p:sp>
        <p:nvSpPr>
          <p:cNvPr id="5" name="Content Placeholder 4">
            <a:extLst>
              <a:ext uri="{FF2B5EF4-FFF2-40B4-BE49-F238E27FC236}">
                <a16:creationId xmlns:a16="http://schemas.microsoft.com/office/drawing/2014/main" id="{7E25351E-C668-F1D6-6E1E-B247A651AE72}"/>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900" dirty="0">
                <a:latin typeface="Times New Roman" panose="02020603050405020304" pitchFamily="18" charset="0"/>
                <a:cs typeface="Times New Roman" panose="02020603050405020304" pitchFamily="18" charset="0"/>
              </a:rPr>
              <a:t>Algorithms, Datasets, Models, Tools, and Techniques:</a:t>
            </a:r>
          </a:p>
          <a:p>
            <a:pPr marL="0" indent="0">
              <a:lnSpc>
                <a:spcPct val="90000"/>
              </a:lnSpc>
              <a:buNone/>
            </a:pPr>
            <a:endParaRPr lang="en-US" sz="1900" dirty="0"/>
          </a:p>
          <a:p>
            <a:pPr>
              <a:lnSpc>
                <a:spcPct val="90000"/>
              </a:lnSpc>
              <a:buClrTx/>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Algorithms: Utilize pre-trained transformer models like BERT and RoBERTa for semantic matching in resumes.</a:t>
            </a:r>
          </a:p>
          <a:p>
            <a:pPr>
              <a:lnSpc>
                <a:spcPct val="90000"/>
              </a:lnSpc>
              <a:buClrTx/>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Datasets: Use diverse resume datasets and job description corpora </a:t>
            </a:r>
          </a:p>
          <a:p>
            <a:pPr>
              <a:lnSpc>
                <a:spcPct val="90000"/>
              </a:lnSpc>
              <a:buClrTx/>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Models: Compare the performance of BERT, RoBERTa, DistilBERT, and a traditional model  TF-IDF.</a:t>
            </a:r>
          </a:p>
          <a:p>
            <a:pPr>
              <a:lnSpc>
                <a:spcPct val="90000"/>
              </a:lnSpc>
              <a:buClrTx/>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Tools: Implement models using Hugging Face's Transformers library.</a:t>
            </a:r>
          </a:p>
          <a:p>
            <a:pPr>
              <a:lnSpc>
                <a:spcPct val="90000"/>
              </a:lnSpc>
              <a:buClrTx/>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Techniques: Analyze model outputs, assess attention mechanisms, and explore fine-tuning strategies..</a:t>
            </a:r>
          </a:p>
        </p:txBody>
      </p:sp>
    </p:spTree>
    <p:extLst>
      <p:ext uri="{BB962C8B-B14F-4D97-AF65-F5344CB8AC3E}">
        <p14:creationId xmlns:p14="http://schemas.microsoft.com/office/powerpoint/2010/main" val="6585312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9F9129-BDF6-5261-799D-0173B07AA17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4" name="Title 3">
            <a:extLst>
              <a:ext uri="{FF2B5EF4-FFF2-40B4-BE49-F238E27FC236}">
                <a16:creationId xmlns:a16="http://schemas.microsoft.com/office/drawing/2014/main" id="{FD998C44-DC15-A3BD-6132-2B5AC32C477E}"/>
              </a:ext>
            </a:extLst>
          </p:cNvPr>
          <p:cNvSpPr>
            <a:spLocks noGrp="1"/>
          </p:cNvSpPr>
          <p:nvPr>
            <p:ph type="title"/>
          </p:nvPr>
        </p:nvSpPr>
        <p:spPr>
          <a:xfrm>
            <a:off x="1103312" y="452718"/>
            <a:ext cx="8947522" cy="1400530"/>
          </a:xfrm>
        </p:spPr>
        <p:txBody>
          <a:bodyPr anchor="ctr">
            <a:normAutofit/>
          </a:bodyPr>
          <a:lstStyle/>
          <a:p>
            <a:r>
              <a:rPr lang="en-US">
                <a:solidFill>
                  <a:srgbClr val="FFFFFF"/>
                </a:solidFill>
                <a:latin typeface="Times New Roman" panose="02020603050405020304" pitchFamily="18" charset="0"/>
                <a:cs typeface="Times New Roman" panose="02020603050405020304" pitchFamily="18" charset="0"/>
              </a:rPr>
              <a:t>Algorithms</a:t>
            </a:r>
          </a:p>
        </p:txBody>
      </p:sp>
      <p:sp>
        <p:nvSpPr>
          <p:cNvPr id="5" name="Content Placeholder 4">
            <a:extLst>
              <a:ext uri="{FF2B5EF4-FFF2-40B4-BE49-F238E27FC236}">
                <a16:creationId xmlns:a16="http://schemas.microsoft.com/office/drawing/2014/main" id="{C08969B1-B5FA-A4D5-639E-431CD3A0421E}"/>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900" b="1">
                <a:latin typeface="Times New Roman" panose="02020603050405020304" pitchFamily="18" charset="0"/>
                <a:cs typeface="Times New Roman" panose="02020603050405020304" pitchFamily="18" charset="0"/>
              </a:rPr>
              <a:t>Logistic Regression:</a:t>
            </a:r>
          </a:p>
          <a:p>
            <a:pPr>
              <a:lnSpc>
                <a:spcPct val="90000"/>
              </a:lnSpc>
              <a:buClr>
                <a:schemeClr val="tx1"/>
              </a:buClr>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Logistic regression is a simple yet effective linear model used in resume screening to classify candidates as suitable or not based on features like skills, experience, and keywords. It provides interpretable results, helping identify which features are most influential.</a:t>
            </a:r>
          </a:p>
          <a:p>
            <a:pPr marL="0" indent="0">
              <a:lnSpc>
                <a:spcPct val="90000"/>
              </a:lnSpc>
              <a:buNone/>
            </a:pPr>
            <a:endParaRPr lang="en-US" sz="1900" b="1">
              <a:latin typeface="Times New Roman" panose="02020603050405020304" pitchFamily="18" charset="0"/>
              <a:cs typeface="Times New Roman" panose="02020603050405020304" pitchFamily="18" charset="0"/>
            </a:endParaRPr>
          </a:p>
          <a:p>
            <a:pPr marL="0" indent="0">
              <a:lnSpc>
                <a:spcPct val="90000"/>
              </a:lnSpc>
              <a:buNone/>
            </a:pPr>
            <a:r>
              <a:rPr lang="en-US" sz="1900" b="1">
                <a:latin typeface="Times New Roman" panose="02020603050405020304" pitchFamily="18" charset="0"/>
                <a:cs typeface="Times New Roman" panose="02020603050405020304" pitchFamily="18" charset="0"/>
              </a:rPr>
              <a:t>Random Forest:</a:t>
            </a:r>
          </a:p>
          <a:p>
            <a:pPr>
              <a:lnSpc>
                <a:spcPct val="90000"/>
              </a:lnSpc>
              <a:buClr>
                <a:schemeClr val="tx1"/>
              </a:buClr>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Random Forest is an ensemble learning method that uses multiple decision trees to improve accuracy and handle non-linear relationships in resume data. Its feature importance metrics can highlight key attributes that differentiate strong candidates, making it robust for complex datasets.</a:t>
            </a:r>
          </a:p>
        </p:txBody>
      </p:sp>
    </p:spTree>
    <p:extLst>
      <p:ext uri="{BB962C8B-B14F-4D97-AF65-F5344CB8AC3E}">
        <p14:creationId xmlns:p14="http://schemas.microsoft.com/office/powerpoint/2010/main" val="24733966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23E570-3E97-9D9A-6CFE-AF8AC9E916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F812C9-6EDF-5046-8ABE-A9D1944486C1}"/>
              </a:ext>
            </a:extLst>
          </p:cNvPr>
          <p:cNvSpPr>
            <a:spLocks noGrp="1"/>
          </p:cNvSpPr>
          <p:nvPr>
            <p:ph type="title"/>
          </p:nvPr>
        </p:nvSpPr>
        <p:spPr>
          <a:xfrm>
            <a:off x="646111" y="746234"/>
            <a:ext cx="9404723" cy="1107014"/>
          </a:xfrm>
        </p:spPr>
        <p:txBody>
          <a:bodyPr/>
          <a:lstStyle/>
          <a:p>
            <a:r>
              <a:rPr lang="en-US" sz="4000" dirty="0">
                <a:latin typeface="Times New Roman" panose="02020603050405020304" pitchFamily="18" charset="0"/>
                <a:cs typeface="Times New Roman" panose="02020603050405020304" pitchFamily="18" charset="0"/>
              </a:rPr>
              <a:t>Datasets</a:t>
            </a:r>
          </a:p>
        </p:txBody>
      </p:sp>
      <p:pic>
        <p:nvPicPr>
          <p:cNvPr id="2" name="Content Placeholder 1">
            <a:extLst>
              <a:ext uri="{FF2B5EF4-FFF2-40B4-BE49-F238E27FC236}">
                <a16:creationId xmlns:a16="http://schemas.microsoft.com/office/drawing/2014/main" id="{6EFEA649-B353-3AAF-5B66-AA2FC0C0B6FA}"/>
              </a:ext>
            </a:extLst>
          </p:cNvPr>
          <p:cNvPicPr>
            <a:picLocks noGrp="1" noChangeAspect="1"/>
          </p:cNvPicPr>
          <p:nvPr>
            <p:ph idx="1"/>
          </p:nvPr>
        </p:nvPicPr>
        <p:blipFill>
          <a:blip r:embed="rId2"/>
          <a:stretch>
            <a:fillRect/>
          </a:stretch>
        </p:blipFill>
        <p:spPr>
          <a:xfrm>
            <a:off x="646111" y="2393404"/>
            <a:ext cx="5244050" cy="3124200"/>
          </a:xfrm>
          <a:prstGeom prst="rect">
            <a:avLst/>
          </a:prstGeom>
        </p:spPr>
      </p:pic>
      <p:sp>
        <p:nvSpPr>
          <p:cNvPr id="3" name="TextBox 2">
            <a:extLst>
              <a:ext uri="{FF2B5EF4-FFF2-40B4-BE49-F238E27FC236}">
                <a16:creationId xmlns:a16="http://schemas.microsoft.com/office/drawing/2014/main" id="{3D315480-5DC8-4578-51CC-54296CC2742B}"/>
              </a:ext>
            </a:extLst>
          </p:cNvPr>
          <p:cNvSpPr txBox="1"/>
          <p:nvPr/>
        </p:nvSpPr>
        <p:spPr>
          <a:xfrm>
            <a:off x="558139" y="2006930"/>
            <a:ext cx="1138843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Resumes :										Job Descriptions :</a:t>
            </a:r>
          </a:p>
        </p:txBody>
      </p:sp>
      <p:pic>
        <p:nvPicPr>
          <p:cNvPr id="7" name="Picture 6">
            <a:extLst>
              <a:ext uri="{FF2B5EF4-FFF2-40B4-BE49-F238E27FC236}">
                <a16:creationId xmlns:a16="http://schemas.microsoft.com/office/drawing/2014/main" id="{9AE51B8F-C4F1-5709-07DC-61767FD84D59}"/>
              </a:ext>
            </a:extLst>
          </p:cNvPr>
          <p:cNvPicPr>
            <a:picLocks noChangeAspect="1"/>
          </p:cNvPicPr>
          <p:nvPr/>
        </p:nvPicPr>
        <p:blipFill>
          <a:blip r:embed="rId3"/>
          <a:stretch>
            <a:fillRect/>
          </a:stretch>
        </p:blipFill>
        <p:spPr>
          <a:xfrm>
            <a:off x="6408719" y="2407040"/>
            <a:ext cx="5549900" cy="3074682"/>
          </a:xfrm>
          <a:prstGeom prst="rect">
            <a:avLst/>
          </a:prstGeom>
        </p:spPr>
      </p:pic>
    </p:spTree>
    <p:extLst>
      <p:ext uri="{BB962C8B-B14F-4D97-AF65-F5344CB8AC3E}">
        <p14:creationId xmlns:p14="http://schemas.microsoft.com/office/powerpoint/2010/main" val="8840434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82719D-3C24-976A-8F8D-B3C16084DB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77C58E9-2EA7-8462-B119-64B48685107D}"/>
              </a:ext>
            </a:extLst>
          </p:cNvPr>
          <p:cNvSpPr>
            <a:spLocks noGrp="1"/>
          </p:cNvSpPr>
          <p:nvPr>
            <p:ph type="title"/>
          </p:nvPr>
        </p:nvSpPr>
        <p:spPr>
          <a:xfrm>
            <a:off x="646111" y="746234"/>
            <a:ext cx="9404723" cy="1107014"/>
          </a:xfrm>
        </p:spPr>
        <p:txBody>
          <a:bodyPr/>
          <a:lstStyle/>
          <a:p>
            <a:r>
              <a:rPr lang="en-US" sz="4000" dirty="0">
                <a:solidFill>
                  <a:schemeClr val="tx1"/>
                </a:solidFill>
                <a:latin typeface="Times New Roman" panose="02020603050405020304" pitchFamily="18" charset="0"/>
                <a:cs typeface="Times New Roman" panose="02020603050405020304" pitchFamily="18" charset="0"/>
              </a:rPr>
              <a:t>Models</a:t>
            </a:r>
          </a:p>
        </p:txBody>
      </p:sp>
      <p:sp>
        <p:nvSpPr>
          <p:cNvPr id="6" name="Content Placeholder 5">
            <a:extLst>
              <a:ext uri="{FF2B5EF4-FFF2-40B4-BE49-F238E27FC236}">
                <a16:creationId xmlns:a16="http://schemas.microsoft.com/office/drawing/2014/main" id="{052B10BE-F25E-99B0-4CCF-2D03C3599E45}"/>
              </a:ext>
            </a:extLst>
          </p:cNvPr>
          <p:cNvSpPr>
            <a:spLocks noGrp="1"/>
          </p:cNvSpPr>
          <p:nvPr>
            <p:ph idx="1"/>
          </p:nvPr>
        </p:nvSpPr>
        <p:spPr>
          <a:xfrm>
            <a:off x="645130" y="1536700"/>
            <a:ext cx="9404723" cy="4711699"/>
          </a:xfrm>
        </p:spPr>
        <p:txBody>
          <a:bodyPr>
            <a:normAutofit fontScale="92500" lnSpcReduction="10000"/>
          </a:bodyPr>
          <a:lstStyle/>
          <a:p>
            <a:pPr>
              <a:buClr>
                <a:schemeClr val="tx1"/>
              </a:buCl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Logistic Regression with TF-IDF (Term Frequency-Inverse Document Frequency)</a:t>
            </a:r>
            <a:r>
              <a:rPr lang="en-US" sz="1900" dirty="0">
                <a:latin typeface="Times New Roman" panose="02020603050405020304" pitchFamily="18" charset="0"/>
                <a:cs typeface="Times New Roman" panose="02020603050405020304" pitchFamily="18" charset="0"/>
              </a:rPr>
              <a:t>: TF-IDF is a statistical method that evaluates the importance of words in a document relative to a collection of documents. For resume screening, it extracts relevant keywords from resumes and job descriptions, allowing for basic matching based on term significance without understanding the context.</a:t>
            </a:r>
          </a:p>
          <a:p>
            <a:pPr>
              <a:buClr>
                <a:schemeClr val="tx1"/>
              </a:buCl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BERT (Bidirectional Encoder Representations from Transformers)</a:t>
            </a:r>
            <a:r>
              <a:rPr lang="en-US" sz="1900" dirty="0">
                <a:latin typeface="Times New Roman" panose="02020603050405020304" pitchFamily="18" charset="0"/>
                <a:cs typeface="Times New Roman" panose="02020603050405020304" pitchFamily="18" charset="0"/>
              </a:rPr>
              <a:t>: BERT is a pre-trained deep learning model that excels in understanding the context of words in a sentence. In resume screening, BERT can capture the nuanced meaning of skills, roles, and qualifications, enabling accurate matching between resumes and job descriptions.</a:t>
            </a:r>
          </a:p>
          <a:p>
            <a:pPr>
              <a:buClr>
                <a:schemeClr val="tx1"/>
              </a:buCl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RoBERTa (Robustly Optimized BERT Pretraining Approach)</a:t>
            </a:r>
            <a:r>
              <a:rPr lang="en-US" sz="1900" dirty="0">
                <a:latin typeface="Times New Roman" panose="02020603050405020304" pitchFamily="18" charset="0"/>
                <a:cs typeface="Times New Roman" panose="02020603050405020304" pitchFamily="18" charset="0"/>
              </a:rPr>
              <a:t>: An optimized version of BERT, RoBERTa enhances performance by training on more data and removing unnecessary constraints. In resume screening, it provides deeper contextual understanding, improving candidate-job fit by identifying subtler matches.</a:t>
            </a:r>
          </a:p>
          <a:p>
            <a:pPr>
              <a:buClr>
                <a:schemeClr val="tx1"/>
              </a:buCl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DistilBERT</a:t>
            </a:r>
            <a:r>
              <a:rPr lang="en-US" sz="1900" dirty="0">
                <a:latin typeface="Times New Roman" panose="02020603050405020304" pitchFamily="18" charset="0"/>
                <a:cs typeface="Times New Roman" panose="02020603050405020304" pitchFamily="18" charset="0"/>
              </a:rPr>
              <a:t>: A lightweight and faster version of BERT, DistilBERT maintains much of BERT's performance while being computationally efficient. It’s ideal for resume screening systems where real-time or resource-constrained processing is needed, enabling effective and quick candidate matching.</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878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A3DBAE-C05E-3049-8B4B-4B79995805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018D8E-2DC3-D05E-D13E-9BD88C406BE6}"/>
              </a:ext>
            </a:extLst>
          </p:cNvPr>
          <p:cNvSpPr>
            <a:spLocks noGrp="1"/>
          </p:cNvSpPr>
          <p:nvPr>
            <p:ph type="title"/>
          </p:nvPr>
        </p:nvSpPr>
        <p:spPr>
          <a:xfrm>
            <a:off x="646111" y="746234"/>
            <a:ext cx="9404723" cy="1107014"/>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Logistic Regression </a:t>
            </a:r>
            <a:r>
              <a:rPr lang="en-US" sz="2000" b="1" dirty="0">
                <a:solidFill>
                  <a:schemeClr val="tx1"/>
                </a:solidFill>
                <a:latin typeface="Times New Roman" panose="02020603050405020304" pitchFamily="18" charset="0"/>
                <a:cs typeface="Times New Roman" panose="02020603050405020304" pitchFamily="18" charset="0"/>
              </a:rPr>
              <a:t>with TF-IDF (Term Frequency-Inverse Document Frequency):</a:t>
            </a:r>
          </a:p>
        </p:txBody>
      </p:sp>
      <p:sp>
        <p:nvSpPr>
          <p:cNvPr id="6" name="Content Placeholder 5">
            <a:extLst>
              <a:ext uri="{FF2B5EF4-FFF2-40B4-BE49-F238E27FC236}">
                <a16:creationId xmlns:a16="http://schemas.microsoft.com/office/drawing/2014/main" id="{6525203E-C36C-7254-DEBC-E9D3E8A20CD4}"/>
              </a:ext>
            </a:extLst>
          </p:cNvPr>
          <p:cNvSpPr>
            <a:spLocks noGrp="1"/>
          </p:cNvSpPr>
          <p:nvPr>
            <p:ph idx="1"/>
          </p:nvPr>
        </p:nvSpPr>
        <p:spPr>
          <a:xfrm>
            <a:off x="645130" y="1536700"/>
            <a:ext cx="9404723" cy="471169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Results and Evaluation: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graphicFrame>
        <p:nvGraphicFramePr>
          <p:cNvPr id="7" name="Table 6">
            <a:extLst>
              <a:ext uri="{FF2B5EF4-FFF2-40B4-BE49-F238E27FC236}">
                <a16:creationId xmlns:a16="http://schemas.microsoft.com/office/drawing/2014/main" id="{754391FF-6195-DD29-8E42-0A47B693DD60}"/>
              </a:ext>
            </a:extLst>
          </p:cNvPr>
          <p:cNvGraphicFramePr>
            <a:graphicFrameLocks noGrp="1"/>
          </p:cNvGraphicFramePr>
          <p:nvPr>
            <p:extLst>
              <p:ext uri="{D42A27DB-BD31-4B8C-83A1-F6EECF244321}">
                <p14:modId xmlns:p14="http://schemas.microsoft.com/office/powerpoint/2010/main" val="221991792"/>
              </p:ext>
            </p:extLst>
          </p:nvPr>
        </p:nvGraphicFramePr>
        <p:xfrm>
          <a:off x="755279" y="2311400"/>
          <a:ext cx="9404724" cy="3977640"/>
        </p:xfrm>
        <a:graphic>
          <a:graphicData uri="http://schemas.openxmlformats.org/drawingml/2006/table">
            <a:tbl>
              <a:tblPr firstRow="1" bandRow="1">
                <a:tableStyleId>{073A0DAA-6AF3-43AB-8588-CEC1D06C72B9}</a:tableStyleId>
              </a:tblPr>
              <a:tblGrid>
                <a:gridCol w="1567454">
                  <a:extLst>
                    <a:ext uri="{9D8B030D-6E8A-4147-A177-3AD203B41FA5}">
                      <a16:colId xmlns:a16="http://schemas.microsoft.com/office/drawing/2014/main" val="2349482266"/>
                    </a:ext>
                  </a:extLst>
                </a:gridCol>
                <a:gridCol w="1567454">
                  <a:extLst>
                    <a:ext uri="{9D8B030D-6E8A-4147-A177-3AD203B41FA5}">
                      <a16:colId xmlns:a16="http://schemas.microsoft.com/office/drawing/2014/main" val="2624411547"/>
                    </a:ext>
                  </a:extLst>
                </a:gridCol>
                <a:gridCol w="1567454">
                  <a:extLst>
                    <a:ext uri="{9D8B030D-6E8A-4147-A177-3AD203B41FA5}">
                      <a16:colId xmlns:a16="http://schemas.microsoft.com/office/drawing/2014/main" val="3893313018"/>
                    </a:ext>
                  </a:extLst>
                </a:gridCol>
                <a:gridCol w="1567454">
                  <a:extLst>
                    <a:ext uri="{9D8B030D-6E8A-4147-A177-3AD203B41FA5}">
                      <a16:colId xmlns:a16="http://schemas.microsoft.com/office/drawing/2014/main" val="1970016908"/>
                    </a:ext>
                  </a:extLst>
                </a:gridCol>
                <a:gridCol w="1567454">
                  <a:extLst>
                    <a:ext uri="{9D8B030D-6E8A-4147-A177-3AD203B41FA5}">
                      <a16:colId xmlns:a16="http://schemas.microsoft.com/office/drawing/2014/main" val="4111974503"/>
                    </a:ext>
                  </a:extLst>
                </a:gridCol>
                <a:gridCol w="1567454">
                  <a:extLst>
                    <a:ext uri="{9D8B030D-6E8A-4147-A177-3AD203B41FA5}">
                      <a16:colId xmlns:a16="http://schemas.microsoft.com/office/drawing/2014/main" val="4001222721"/>
                    </a:ext>
                  </a:extLst>
                </a:gridCol>
              </a:tblGrid>
              <a:tr h="662940">
                <a:tc>
                  <a:txBody>
                    <a:bodyPr/>
                    <a:lstStyle/>
                    <a:p>
                      <a:r>
                        <a:rPr lang="en-US" dirty="0">
                          <a:latin typeface="Times New Roman" panose="02020603050405020304" pitchFamily="18" charset="0"/>
                          <a:cs typeface="Times New Roman" panose="02020603050405020304" pitchFamily="18" charset="0"/>
                        </a:rPr>
                        <a:t>Metric</a:t>
                      </a:r>
                    </a:p>
                  </a:txBody>
                  <a:tcPr/>
                </a:tc>
                <a:tc>
                  <a:txBody>
                    <a:bodyPr/>
                    <a:lstStyle/>
                    <a:p>
                      <a:r>
                        <a:rPr lang="en-US" dirty="0">
                          <a:latin typeface="Times New Roman" panose="02020603050405020304" pitchFamily="18" charset="0"/>
                          <a:cs typeface="Times New Roman" panose="02020603050405020304" pitchFamily="18" charset="0"/>
                        </a:rPr>
                        <a:t>Class 0</a:t>
                      </a:r>
                    </a:p>
                  </a:txBody>
                  <a:tcPr/>
                </a:tc>
                <a:tc>
                  <a:txBody>
                    <a:bodyPr/>
                    <a:lstStyle/>
                    <a:p>
                      <a:r>
                        <a:rPr lang="en-US" dirty="0">
                          <a:latin typeface="Times New Roman" panose="02020603050405020304" pitchFamily="18" charset="0"/>
                          <a:cs typeface="Times New Roman" panose="02020603050405020304" pitchFamily="18" charset="0"/>
                        </a:rPr>
                        <a:t>Class 1</a:t>
                      </a:r>
                    </a:p>
                  </a:txBody>
                  <a:tcPr/>
                </a:tc>
                <a:tc>
                  <a:txBody>
                    <a:bodyPr/>
                    <a:lstStyle/>
                    <a:p>
                      <a:r>
                        <a:rPr lang="en-US" dirty="0">
                          <a:latin typeface="Times New Roman" panose="02020603050405020304" pitchFamily="18" charset="0"/>
                          <a:cs typeface="Times New Roman" panose="02020603050405020304" pitchFamily="18" charset="0"/>
                        </a:rPr>
                        <a:t>Accuracy</a:t>
                      </a:r>
                    </a:p>
                  </a:txBody>
                  <a:tcPr/>
                </a:tc>
                <a:tc>
                  <a:txBody>
                    <a:bodyPr/>
                    <a:lstStyle/>
                    <a:p>
                      <a:r>
                        <a:rPr lang="en-US" dirty="0">
                          <a:latin typeface="Times New Roman" panose="02020603050405020304" pitchFamily="18" charset="0"/>
                          <a:cs typeface="Times New Roman" panose="02020603050405020304" pitchFamily="18" charset="0"/>
                        </a:rPr>
                        <a:t>Macro Avg</a:t>
                      </a:r>
                    </a:p>
                  </a:txBody>
                  <a:tcPr/>
                </a:tc>
                <a:tc>
                  <a:txBody>
                    <a:bodyPr/>
                    <a:lstStyle/>
                    <a:p>
                      <a:r>
                        <a:rPr lang="en-US" dirty="0">
                          <a:latin typeface="Times New Roman" panose="02020603050405020304" pitchFamily="18" charset="0"/>
                          <a:cs typeface="Times New Roman" panose="02020603050405020304" pitchFamily="18" charset="0"/>
                        </a:rPr>
                        <a:t>Weighted Avg</a:t>
                      </a:r>
                    </a:p>
                  </a:txBody>
                  <a:tcPr/>
                </a:tc>
                <a:extLst>
                  <a:ext uri="{0D108BD9-81ED-4DB2-BD59-A6C34878D82A}">
                    <a16:rowId xmlns:a16="http://schemas.microsoft.com/office/drawing/2014/main" val="170658048"/>
                  </a:ext>
                </a:extLst>
              </a:tr>
              <a:tr h="6629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Precision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0.46</a:t>
                      </a:r>
                    </a:p>
                  </a:txBody>
                  <a:tcPr/>
                </a:tc>
                <a:tc>
                  <a:txBody>
                    <a:bodyPr/>
                    <a:lstStyle/>
                    <a:p>
                      <a:r>
                        <a:rPr lang="en-US" dirty="0">
                          <a:latin typeface="Times New Roman" panose="02020603050405020304" pitchFamily="18" charset="0"/>
                          <a:cs typeface="Times New Roman" panose="02020603050405020304" pitchFamily="18" charset="0"/>
                        </a:rPr>
                        <a:t>0.52</a:t>
                      </a:r>
                    </a:p>
                  </a:txBody>
                  <a:tcPr/>
                </a:tc>
                <a:tc>
                  <a:txBody>
                    <a:bodyPr/>
                    <a:lstStyle/>
                    <a:p>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0.49</a:t>
                      </a:r>
                    </a:p>
                  </a:txBody>
                  <a:tcPr/>
                </a:tc>
                <a:tc>
                  <a:txBody>
                    <a:bodyPr/>
                    <a:lstStyle/>
                    <a:p>
                      <a:r>
                        <a:rPr lang="en-US" dirty="0">
                          <a:latin typeface="Times New Roman" panose="02020603050405020304" pitchFamily="18" charset="0"/>
                          <a:cs typeface="Times New Roman" panose="02020603050405020304" pitchFamily="18" charset="0"/>
                        </a:rPr>
                        <a:t>0.49</a:t>
                      </a:r>
                    </a:p>
                  </a:txBody>
                  <a:tcPr anchor="ctr"/>
                </a:tc>
                <a:extLst>
                  <a:ext uri="{0D108BD9-81ED-4DB2-BD59-A6C34878D82A}">
                    <a16:rowId xmlns:a16="http://schemas.microsoft.com/office/drawing/2014/main" val="3526269910"/>
                  </a:ext>
                </a:extLst>
              </a:tr>
              <a:tr h="6629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Recall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0.64</a:t>
                      </a:r>
                    </a:p>
                  </a:txBody>
                  <a:tcPr/>
                </a:tc>
                <a:tc>
                  <a:txBody>
                    <a:bodyPr/>
                    <a:lstStyle/>
                    <a:p>
                      <a:r>
                        <a:rPr lang="en-US" dirty="0">
                          <a:latin typeface="Times New Roman" panose="02020603050405020304" pitchFamily="18" charset="0"/>
                          <a:cs typeface="Times New Roman" panose="02020603050405020304" pitchFamily="18" charset="0"/>
                        </a:rPr>
                        <a:t>0.33</a:t>
                      </a:r>
                    </a:p>
                  </a:txBody>
                  <a:tcPr/>
                </a:tc>
                <a:tc>
                  <a:txBody>
                    <a:bodyPr/>
                    <a:lstStyle/>
                    <a:p>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0.49</a:t>
                      </a:r>
                    </a:p>
                  </a:txBody>
                  <a:tcPr/>
                </a:tc>
                <a:tc>
                  <a:txBody>
                    <a:bodyPr/>
                    <a:lstStyle/>
                    <a:p>
                      <a:r>
                        <a:rPr lang="en-US" dirty="0">
                          <a:latin typeface="Times New Roman" panose="02020603050405020304" pitchFamily="18" charset="0"/>
                          <a:cs typeface="Times New Roman" panose="02020603050405020304" pitchFamily="18" charset="0"/>
                        </a:rPr>
                        <a:t>0.48</a:t>
                      </a:r>
                    </a:p>
                  </a:txBody>
                  <a:tcPr/>
                </a:tc>
                <a:extLst>
                  <a:ext uri="{0D108BD9-81ED-4DB2-BD59-A6C34878D82A}">
                    <a16:rowId xmlns:a16="http://schemas.microsoft.com/office/drawing/2014/main" val="2425482856"/>
                  </a:ext>
                </a:extLst>
              </a:tr>
              <a:tr h="6629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F1-Score</a:t>
                      </a:r>
                    </a:p>
                  </a:txBody>
                  <a:tcPr/>
                </a:tc>
                <a:tc>
                  <a:txBody>
                    <a:bodyPr/>
                    <a:lstStyle/>
                    <a:p>
                      <a:r>
                        <a:rPr lang="en-US" dirty="0">
                          <a:latin typeface="Times New Roman" panose="02020603050405020304" pitchFamily="18" charset="0"/>
                          <a:cs typeface="Times New Roman" panose="02020603050405020304" pitchFamily="18" charset="0"/>
                        </a:rPr>
                        <a:t>0.53</a:t>
                      </a:r>
                    </a:p>
                  </a:txBody>
                  <a:tcPr/>
                </a:tc>
                <a:tc>
                  <a:txBody>
                    <a:bodyPr/>
                    <a:lstStyle/>
                    <a:p>
                      <a:r>
                        <a:rPr lang="en-US" dirty="0">
                          <a:latin typeface="Times New Roman" panose="02020603050405020304" pitchFamily="18" charset="0"/>
                          <a:cs typeface="Times New Roman" panose="02020603050405020304" pitchFamily="18" charset="0"/>
                        </a:rPr>
                        <a:t>0.41</a:t>
                      </a:r>
                    </a:p>
                  </a:txBody>
                  <a:tcPr/>
                </a:tc>
                <a:tc>
                  <a:txBody>
                    <a:bodyPr/>
                    <a:lstStyle/>
                    <a:p>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0.47</a:t>
                      </a:r>
                    </a:p>
                  </a:txBody>
                  <a:tcPr/>
                </a:tc>
                <a:tc>
                  <a:txBody>
                    <a:bodyPr/>
                    <a:lstStyle/>
                    <a:p>
                      <a:r>
                        <a:rPr lang="en-US" dirty="0">
                          <a:latin typeface="Times New Roman" panose="02020603050405020304" pitchFamily="18" charset="0"/>
                          <a:cs typeface="Times New Roman" panose="02020603050405020304" pitchFamily="18" charset="0"/>
                        </a:rPr>
                        <a:t>0.47</a:t>
                      </a:r>
                    </a:p>
                  </a:txBody>
                  <a:tcPr anchor="ctr"/>
                </a:tc>
                <a:extLst>
                  <a:ext uri="{0D108BD9-81ED-4DB2-BD59-A6C34878D82A}">
                    <a16:rowId xmlns:a16="http://schemas.microsoft.com/office/drawing/2014/main" val="1105582373"/>
                  </a:ext>
                </a:extLst>
              </a:tr>
              <a:tr h="6629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Support</a:t>
                      </a:r>
                    </a:p>
                  </a:txBody>
                  <a:tcPr/>
                </a:tc>
                <a:tc>
                  <a:txBody>
                    <a:bodyPr/>
                    <a:lstStyle/>
                    <a:p>
                      <a:r>
                        <a:rPr lang="en-US" dirty="0">
                          <a:latin typeface="Times New Roman" panose="02020603050405020304" pitchFamily="18" charset="0"/>
                          <a:cs typeface="Times New Roman" panose="02020603050405020304" pitchFamily="18" charset="0"/>
                        </a:rPr>
                        <a:t>42</a:t>
                      </a:r>
                    </a:p>
                  </a:txBody>
                  <a:tcPr/>
                </a:tc>
                <a:tc>
                  <a:txBody>
                    <a:bodyPr/>
                    <a:lstStyle/>
                    <a:p>
                      <a:r>
                        <a:rPr lang="en-US" dirty="0">
                          <a:latin typeface="Times New Roman" panose="02020603050405020304" pitchFamily="18" charset="0"/>
                          <a:cs typeface="Times New Roman" panose="02020603050405020304" pitchFamily="18" charset="0"/>
                        </a:rPr>
                        <a:t>48</a:t>
                      </a:r>
                    </a:p>
                  </a:txBody>
                  <a:tcPr/>
                </a:tc>
                <a:tc>
                  <a:txBody>
                    <a:bodyPr/>
                    <a:lstStyle/>
                    <a:p>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90</a:t>
                      </a:r>
                    </a:p>
                  </a:txBody>
                  <a:tcPr/>
                </a:tc>
                <a:tc>
                  <a:txBody>
                    <a:bodyPr/>
                    <a:lstStyle/>
                    <a:p>
                      <a:r>
                        <a:rPr lang="en-US" dirty="0">
                          <a:latin typeface="Times New Roman" panose="02020603050405020304" pitchFamily="18" charset="0"/>
                          <a:cs typeface="Times New Roman" panose="02020603050405020304" pitchFamily="18" charset="0"/>
                        </a:rPr>
                        <a:t>90</a:t>
                      </a:r>
                    </a:p>
                  </a:txBody>
                  <a:tcPr anchor="ctr"/>
                </a:tc>
                <a:extLst>
                  <a:ext uri="{0D108BD9-81ED-4DB2-BD59-A6C34878D82A}">
                    <a16:rowId xmlns:a16="http://schemas.microsoft.com/office/drawing/2014/main" val="1566175253"/>
                  </a:ext>
                </a:extLst>
              </a:tr>
              <a:tr h="6629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Overall Accuracy</a:t>
                      </a:r>
                    </a:p>
                  </a:txBody>
                  <a:tcPr/>
                </a:tc>
                <a:tc>
                  <a:txBody>
                    <a:bodyPr/>
                    <a:lstStyle/>
                    <a:p>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0.48</a:t>
                      </a:r>
                    </a:p>
                  </a:txBody>
                  <a:tcPr/>
                </a:tc>
                <a:tc>
                  <a:txBody>
                    <a:bodyPr/>
                    <a:lstStyle/>
                    <a:p>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959738739"/>
                  </a:ext>
                </a:extLst>
              </a:tr>
            </a:tbl>
          </a:graphicData>
        </a:graphic>
      </p:graphicFrame>
    </p:spTree>
    <p:extLst>
      <p:ext uri="{BB962C8B-B14F-4D97-AF65-F5344CB8AC3E}">
        <p14:creationId xmlns:p14="http://schemas.microsoft.com/office/powerpoint/2010/main" val="36055691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50FF90-EC46-260F-C96A-DE434172BA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94CA80-6FA3-AD37-8A8D-D67C99E42021}"/>
              </a:ext>
            </a:extLst>
          </p:cNvPr>
          <p:cNvSpPr>
            <a:spLocks noGrp="1"/>
          </p:cNvSpPr>
          <p:nvPr>
            <p:ph type="title"/>
          </p:nvPr>
        </p:nvSpPr>
        <p:spPr>
          <a:xfrm>
            <a:off x="646111" y="746234"/>
            <a:ext cx="9404723" cy="1107014"/>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BERT (Bidirectional Encoder Representations from Transformers):</a:t>
            </a:r>
          </a:p>
        </p:txBody>
      </p:sp>
      <p:sp>
        <p:nvSpPr>
          <p:cNvPr id="6" name="Content Placeholder 5">
            <a:extLst>
              <a:ext uri="{FF2B5EF4-FFF2-40B4-BE49-F238E27FC236}">
                <a16:creationId xmlns:a16="http://schemas.microsoft.com/office/drawing/2014/main" id="{D1D2C69E-E8CA-DF56-2C25-93AD06032BDC}"/>
              </a:ext>
            </a:extLst>
          </p:cNvPr>
          <p:cNvSpPr>
            <a:spLocks noGrp="1"/>
          </p:cNvSpPr>
          <p:nvPr>
            <p:ph idx="1"/>
          </p:nvPr>
        </p:nvSpPr>
        <p:spPr>
          <a:xfrm>
            <a:off x="645130" y="1536700"/>
            <a:ext cx="9404723" cy="471169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Results and Evaluation: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graphicFrame>
        <p:nvGraphicFramePr>
          <p:cNvPr id="7" name="Table 6">
            <a:extLst>
              <a:ext uri="{FF2B5EF4-FFF2-40B4-BE49-F238E27FC236}">
                <a16:creationId xmlns:a16="http://schemas.microsoft.com/office/drawing/2014/main" id="{637DD303-2564-D5BF-2E25-09A57919D4D9}"/>
              </a:ext>
            </a:extLst>
          </p:cNvPr>
          <p:cNvGraphicFramePr>
            <a:graphicFrameLocks noGrp="1"/>
          </p:cNvGraphicFramePr>
          <p:nvPr>
            <p:extLst>
              <p:ext uri="{D42A27DB-BD31-4B8C-83A1-F6EECF244321}">
                <p14:modId xmlns:p14="http://schemas.microsoft.com/office/powerpoint/2010/main" val="2720054166"/>
              </p:ext>
            </p:extLst>
          </p:nvPr>
        </p:nvGraphicFramePr>
        <p:xfrm>
          <a:off x="755278" y="2120900"/>
          <a:ext cx="4934322" cy="3990864"/>
        </p:xfrm>
        <a:graphic>
          <a:graphicData uri="http://schemas.openxmlformats.org/drawingml/2006/table">
            <a:tbl>
              <a:tblPr firstRow="1" bandRow="1">
                <a:tableStyleId>{073A0DAA-6AF3-43AB-8588-CEC1D06C72B9}</a:tableStyleId>
              </a:tblPr>
              <a:tblGrid>
                <a:gridCol w="2467161">
                  <a:extLst>
                    <a:ext uri="{9D8B030D-6E8A-4147-A177-3AD203B41FA5}">
                      <a16:colId xmlns:a16="http://schemas.microsoft.com/office/drawing/2014/main" val="2349482266"/>
                    </a:ext>
                  </a:extLst>
                </a:gridCol>
                <a:gridCol w="2467161">
                  <a:extLst>
                    <a:ext uri="{9D8B030D-6E8A-4147-A177-3AD203B41FA5}">
                      <a16:colId xmlns:a16="http://schemas.microsoft.com/office/drawing/2014/main" val="2624411547"/>
                    </a:ext>
                  </a:extLst>
                </a:gridCol>
              </a:tblGrid>
              <a:tr h="665144">
                <a:tc>
                  <a:txBody>
                    <a:bodyPr/>
                    <a:lstStyle/>
                    <a:p>
                      <a:r>
                        <a:rPr lang="en-US" dirty="0">
                          <a:latin typeface="Times New Roman" panose="02020603050405020304" pitchFamily="18" charset="0"/>
                          <a:cs typeface="Times New Roman" panose="02020603050405020304" pitchFamily="18" charset="0"/>
                        </a:rPr>
                        <a:t>Metric</a:t>
                      </a:r>
                    </a:p>
                  </a:txBody>
                  <a:tcPr/>
                </a:tc>
                <a:tc>
                  <a:txBody>
                    <a:bodyPr/>
                    <a:lstStyle/>
                    <a:p>
                      <a:r>
                        <a:rPr lang="en-US" dirty="0">
                          <a:latin typeface="Times New Roman" panose="02020603050405020304" pitchFamily="18" charset="0"/>
                          <a:cs typeface="Times New Roman" panose="02020603050405020304" pitchFamily="18" charset="0"/>
                        </a:rPr>
                        <a:t>Value </a:t>
                      </a:r>
                    </a:p>
                  </a:txBody>
                  <a:tcPr/>
                </a:tc>
                <a:extLst>
                  <a:ext uri="{0D108BD9-81ED-4DB2-BD59-A6C34878D82A}">
                    <a16:rowId xmlns:a16="http://schemas.microsoft.com/office/drawing/2014/main" val="170658048"/>
                  </a:ext>
                </a:extLst>
              </a:tr>
              <a:tr h="6651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Evaluation Loss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0.6289330720901489</a:t>
                      </a:r>
                    </a:p>
                  </a:txBody>
                  <a:tcPr/>
                </a:tc>
                <a:extLst>
                  <a:ext uri="{0D108BD9-81ED-4DB2-BD59-A6C34878D82A}">
                    <a16:rowId xmlns:a16="http://schemas.microsoft.com/office/drawing/2014/main" val="3526269910"/>
                  </a:ext>
                </a:extLst>
              </a:tr>
              <a:tr h="6651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Evaluation Accuracy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0.5833333333333334</a:t>
                      </a:r>
                    </a:p>
                  </a:txBody>
                  <a:tcPr/>
                </a:tc>
                <a:extLst>
                  <a:ext uri="{0D108BD9-81ED-4DB2-BD59-A6C34878D82A}">
                    <a16:rowId xmlns:a16="http://schemas.microsoft.com/office/drawing/2014/main" val="2425482856"/>
                  </a:ext>
                </a:extLst>
              </a:tr>
              <a:tr h="6651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Precision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0.5</a:t>
                      </a:r>
                    </a:p>
                  </a:txBody>
                  <a:tcPr/>
                </a:tc>
                <a:extLst>
                  <a:ext uri="{0D108BD9-81ED-4DB2-BD59-A6C34878D82A}">
                    <a16:rowId xmlns:a16="http://schemas.microsoft.com/office/drawing/2014/main" val="1105582373"/>
                  </a:ext>
                </a:extLst>
              </a:tr>
              <a:tr h="6651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Recall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0.16</a:t>
                      </a:r>
                    </a:p>
                  </a:txBody>
                  <a:tcPr/>
                </a:tc>
                <a:extLst>
                  <a:ext uri="{0D108BD9-81ED-4DB2-BD59-A6C34878D82A}">
                    <a16:rowId xmlns:a16="http://schemas.microsoft.com/office/drawing/2014/main" val="1566175253"/>
                  </a:ext>
                </a:extLst>
              </a:tr>
              <a:tr h="6651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F1 Score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0.24242424242424243</a:t>
                      </a:r>
                    </a:p>
                  </a:txBody>
                  <a:tcPr/>
                </a:tc>
                <a:extLst>
                  <a:ext uri="{0D108BD9-81ED-4DB2-BD59-A6C34878D82A}">
                    <a16:rowId xmlns:a16="http://schemas.microsoft.com/office/drawing/2014/main" val="2959738739"/>
                  </a:ext>
                </a:extLst>
              </a:tr>
            </a:tbl>
          </a:graphicData>
        </a:graphic>
      </p:graphicFrame>
    </p:spTree>
    <p:extLst>
      <p:ext uri="{BB962C8B-B14F-4D97-AF65-F5344CB8AC3E}">
        <p14:creationId xmlns:p14="http://schemas.microsoft.com/office/powerpoint/2010/main" val="34786405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2231</TotalTime>
  <Words>1095</Words>
  <Application>Microsoft Macintosh PowerPoint</Application>
  <PresentationFormat>Widescreen</PresentationFormat>
  <Paragraphs>149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A comparative Analysis of NLP models  for Resume Screening</vt:lpstr>
      <vt:lpstr>Project objectives</vt:lpstr>
      <vt:lpstr>Review of the State of the Art </vt:lpstr>
      <vt:lpstr>Approach</vt:lpstr>
      <vt:lpstr>Algorithms</vt:lpstr>
      <vt:lpstr>Datasets</vt:lpstr>
      <vt:lpstr>Models</vt:lpstr>
      <vt:lpstr>Logistic Regression with TF-IDF (Term Frequency-Inverse Document Frequency):</vt:lpstr>
      <vt:lpstr>BERT (Bidirectional Encoder Representations from Transformers):</vt:lpstr>
      <vt:lpstr>RoBERTa (Robustly Optimized BERT Pretraining Approach):</vt:lpstr>
      <vt:lpstr>Comparison:</vt:lpstr>
      <vt:lpstr>Conclusion:</vt:lpstr>
      <vt:lpstr>Deliverables</vt:lpstr>
      <vt:lpstr>Evaluation Methodology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Uruvakili, Saileela</dc:creator>
  <cp:lastModifiedBy>Uruvakili, Saileela</cp:lastModifiedBy>
  <cp:revision>5</cp:revision>
  <dcterms:created xsi:type="dcterms:W3CDTF">2024-11-01T15:23:56Z</dcterms:created>
  <dcterms:modified xsi:type="dcterms:W3CDTF">2024-12-02T23:19:50Z</dcterms:modified>
</cp:coreProperties>
</file>