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omorrow" charset="1" panose="00000000000000000000"/>
      <p:regular r:id="rId21"/>
    </p:embeddedFont>
    <p:embeddedFont>
      <p:font typeface="Roboto Bold" charset="1" panose="02000000000000000000"/>
      <p:regular r:id="rId22"/>
    </p:embeddedFont>
    <p:embeddedFont>
      <p:font typeface="Tomorrow Italics" charset="1" panose="00000000000000000000"/>
      <p:regular r:id="rId23"/>
    </p:embeddedFont>
    <p:embeddedFont>
      <p:font typeface="Tomorrow Bold" charset="1" panose="00000000000000000000"/>
      <p:regular r:id="rId24"/>
    </p:embeddedFont>
    <p:embeddedFont>
      <p:font typeface="Horizon" charset="1" panose="02000500000000000000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62120"/>
            <a:chOff x="0" y="0"/>
            <a:chExt cx="4816593" cy="270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2781"/>
            </a:xfrm>
            <a:custGeom>
              <a:avLst/>
              <a:gdLst/>
              <a:ahLst/>
              <a:cxnLst/>
              <a:rect r="r" b="b" t="t" l="l"/>
              <a:pathLst>
                <a:path h="27027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2781"/>
                  </a:lnTo>
                  <a:lnTo>
                    <a:pt x="0" y="2702781"/>
                  </a:lnTo>
                  <a:close/>
                </a:path>
              </a:pathLst>
            </a:custGeom>
            <a:solidFill>
              <a:srgbClr val="0D232D">
                <a:alpha val="8274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275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03460" y="3201795"/>
            <a:ext cx="8881079" cy="143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5"/>
              </a:lnSpc>
            </a:pPr>
            <a:r>
              <a:rPr lang="en-US" sz="966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ARP SPOOFING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74049"/>
            <a:ext cx="12124022" cy="404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1"/>
              </a:lnSpc>
            </a:pPr>
            <a:r>
              <a:rPr lang="en-US" sz="457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Team Members :</a:t>
            </a:r>
          </a:p>
          <a:p>
            <a:pPr algn="l" marL="986683" indent="-493341" lvl="1">
              <a:lnSpc>
                <a:spcPts val="5301"/>
              </a:lnSpc>
              <a:buAutoNum type="arabicPeriod" startAt="1"/>
            </a:pPr>
            <a:r>
              <a:rPr lang="en-US" sz="457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Venu Gopal Reddy   - S20220010037</a:t>
            </a:r>
          </a:p>
          <a:p>
            <a:pPr algn="l" marL="986683" indent="-493341" lvl="1">
              <a:lnSpc>
                <a:spcPts val="5301"/>
              </a:lnSpc>
              <a:buAutoNum type="arabicPeriod" startAt="1"/>
            </a:pPr>
            <a:r>
              <a:rPr lang="en-US" sz="457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Dhanush Bhupathi   - S20220010038</a:t>
            </a:r>
          </a:p>
          <a:p>
            <a:pPr algn="l" marL="986683" indent="-493341" lvl="1">
              <a:lnSpc>
                <a:spcPts val="5301"/>
              </a:lnSpc>
              <a:buAutoNum type="arabicPeriod" startAt="1"/>
            </a:pPr>
            <a:r>
              <a:rPr lang="en-US" sz="457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Leela Prasad                - S20220010135</a:t>
            </a:r>
          </a:p>
          <a:p>
            <a:pPr algn="l" marL="986683" indent="-493341" lvl="1">
              <a:lnSpc>
                <a:spcPts val="5301"/>
              </a:lnSpc>
              <a:buAutoNum type="arabicPeriod" startAt="1"/>
            </a:pPr>
            <a:r>
              <a:rPr lang="en-US" sz="457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Bala Venkata Pavan - S20220010040</a:t>
            </a:r>
          </a:p>
          <a:p>
            <a:pPr algn="l">
              <a:lnSpc>
                <a:spcPts val="530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350947"/>
            <a:ext cx="11563599" cy="6434348"/>
            <a:chOff x="0" y="0"/>
            <a:chExt cx="1149715" cy="639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9715" cy="639737"/>
            </a:xfrm>
            <a:custGeom>
              <a:avLst/>
              <a:gdLst/>
              <a:ahLst/>
              <a:cxnLst/>
              <a:rect r="r" b="b" t="t" l="l"/>
              <a:pathLst>
                <a:path h="639737" w="1149715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82361" y="1166249"/>
            <a:ext cx="5990958" cy="79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7"/>
              </a:lnSpc>
              <a:spcBef>
                <a:spcPct val="0"/>
              </a:spcBef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ARP ATTACKS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66896" y="2728371"/>
            <a:ext cx="6030635" cy="410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5869" indent="-507934" lvl="1">
              <a:lnSpc>
                <a:spcPts val="6587"/>
              </a:lnSpc>
              <a:spcBef>
                <a:spcPct val="0"/>
              </a:spcBef>
              <a:buAutoNum type="arabicPeriod" startAt="1"/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Sniffing</a:t>
            </a:r>
          </a:p>
          <a:p>
            <a:pPr algn="just" marL="1015869" indent="-507934" lvl="1">
              <a:lnSpc>
                <a:spcPts val="6587"/>
              </a:lnSpc>
              <a:spcBef>
                <a:spcPct val="0"/>
              </a:spcBef>
              <a:buAutoNum type="arabicPeriod" startAt="1"/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Man in the Middle</a:t>
            </a:r>
          </a:p>
          <a:p>
            <a:pPr algn="just" marL="1015869" indent="-507934" lvl="1">
              <a:lnSpc>
                <a:spcPts val="6587"/>
              </a:lnSpc>
              <a:spcBef>
                <a:spcPct val="0"/>
              </a:spcBef>
              <a:buAutoNum type="arabicPeriod" startAt="1"/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Denial of Service</a:t>
            </a:r>
          </a:p>
          <a:p>
            <a:pPr algn="just" marL="1015869" indent="-507934" lvl="1">
              <a:lnSpc>
                <a:spcPts val="6587"/>
              </a:lnSpc>
              <a:spcBef>
                <a:spcPct val="0"/>
              </a:spcBef>
              <a:buAutoNum type="arabicPeriod" startAt="1"/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MAC Flooding</a:t>
            </a:r>
          </a:p>
          <a:p>
            <a:pPr algn="just" marL="1015869" indent="-507934" lvl="1">
              <a:lnSpc>
                <a:spcPts val="6587"/>
              </a:lnSpc>
              <a:spcBef>
                <a:spcPct val="0"/>
              </a:spcBef>
              <a:buAutoNum type="arabicPeriod" startAt="1"/>
            </a:pPr>
            <a:r>
              <a:rPr lang="en-US" sz="4705" strike="noStrike" u="none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Cloning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24764" y="3480529"/>
            <a:ext cx="3774034" cy="2007184"/>
            <a:chOff x="0" y="0"/>
            <a:chExt cx="1111995" cy="591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1995" cy="591404"/>
            </a:xfrm>
            <a:custGeom>
              <a:avLst/>
              <a:gdLst/>
              <a:ahLst/>
              <a:cxnLst/>
              <a:rect r="r" b="b" t="t" l="l"/>
              <a:pathLst>
                <a:path h="591404" w="1111995">
                  <a:moveTo>
                    <a:pt x="95197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31384"/>
                  </a:lnTo>
                  <a:lnTo>
                    <a:pt x="160020" y="591404"/>
                  </a:lnTo>
                  <a:lnTo>
                    <a:pt x="951975" y="591404"/>
                  </a:lnTo>
                  <a:lnTo>
                    <a:pt x="1111995" y="431384"/>
                  </a:lnTo>
                  <a:lnTo>
                    <a:pt x="1111995" y="160020"/>
                  </a:lnTo>
                  <a:lnTo>
                    <a:pt x="95197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448595" y="5888381"/>
            <a:ext cx="4091668" cy="2833957"/>
            <a:chOff x="0" y="0"/>
            <a:chExt cx="5455557" cy="37786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8311" y="0"/>
              <a:ext cx="5032046" cy="3778609"/>
            </a:xfrm>
            <a:custGeom>
              <a:avLst/>
              <a:gdLst/>
              <a:ahLst/>
              <a:cxnLst/>
              <a:rect r="r" b="b" t="t" l="l"/>
              <a:pathLst>
                <a:path h="3778609" w="5032046">
                  <a:moveTo>
                    <a:pt x="0" y="0"/>
                  </a:moveTo>
                  <a:lnTo>
                    <a:pt x="5032046" y="0"/>
                  </a:lnTo>
                  <a:lnTo>
                    <a:pt x="5032046" y="3778609"/>
                  </a:lnTo>
                  <a:lnTo>
                    <a:pt x="0" y="3778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1822630"/>
              <a:ext cx="5455557" cy="794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578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Hijacking and </a:t>
              </a:r>
              <a:r>
                <a:rPr lang="en-US" sz="1578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information</a:t>
              </a:r>
            </a:p>
            <a:p>
              <a:pPr algn="ctr">
                <a:lnSpc>
                  <a:spcPts val="2543"/>
                </a:lnSpc>
              </a:pPr>
              <a:r>
                <a:rPr lang="en-US" sz="1578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 theft may occur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88757" y="509922"/>
              <a:ext cx="4078044" cy="874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4"/>
                </a:lnSpc>
              </a:pPr>
              <a:r>
                <a:rPr lang="en-US" sz="1889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Packet Sniffing and Data Confidentiality 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17015" y="5888381"/>
            <a:ext cx="3774034" cy="2833957"/>
            <a:chOff x="0" y="0"/>
            <a:chExt cx="5032046" cy="37786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32046" cy="3778609"/>
            </a:xfrm>
            <a:custGeom>
              <a:avLst/>
              <a:gdLst/>
              <a:ahLst/>
              <a:cxnLst/>
              <a:rect r="r" b="b" t="t" l="l"/>
              <a:pathLst>
                <a:path h="3778609" w="5032046">
                  <a:moveTo>
                    <a:pt x="0" y="0"/>
                  </a:moveTo>
                  <a:lnTo>
                    <a:pt x="5032046" y="0"/>
                  </a:lnTo>
                  <a:lnTo>
                    <a:pt x="5032046" y="3778609"/>
                  </a:lnTo>
                  <a:lnTo>
                    <a:pt x="0" y="3778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00423" y="1422167"/>
              <a:ext cx="3280722" cy="16331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The attacker may inject </a:t>
              </a:r>
            </a:p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malicious code or</a:t>
              </a:r>
            </a:p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 payload into the traffic</a:t>
              </a:r>
            </a:p>
            <a:p>
              <a:pPr algn="l">
                <a:lnSpc>
                  <a:spcPts val="2545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75662" y="573863"/>
              <a:ext cx="3405483" cy="1317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5"/>
                </a:lnSpc>
              </a:pPr>
              <a:r>
                <a:rPr lang="en-US" sz="1889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Packet Injection:</a:t>
              </a:r>
            </a:p>
            <a:p>
              <a:pPr algn="l">
                <a:lnSpc>
                  <a:spcPts val="2645"/>
                </a:lnSpc>
              </a:pPr>
            </a:p>
            <a:p>
              <a:pPr algn="l">
                <a:lnSpc>
                  <a:spcPts val="264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889202" y="5888381"/>
            <a:ext cx="3774034" cy="2833957"/>
            <a:chOff x="0" y="0"/>
            <a:chExt cx="5032046" cy="377860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32046" cy="3778609"/>
            </a:xfrm>
            <a:custGeom>
              <a:avLst/>
              <a:gdLst/>
              <a:ahLst/>
              <a:cxnLst/>
              <a:rect r="r" b="b" t="t" l="l"/>
              <a:pathLst>
                <a:path h="3778609" w="5032046">
                  <a:moveTo>
                    <a:pt x="0" y="0"/>
                  </a:moveTo>
                  <a:lnTo>
                    <a:pt x="5032046" y="0"/>
                  </a:lnTo>
                  <a:lnTo>
                    <a:pt x="5032046" y="3778609"/>
                  </a:lnTo>
                  <a:lnTo>
                    <a:pt x="0" y="3778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875662" y="1613278"/>
              <a:ext cx="3280722" cy="16331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The attacker can disrupt </a:t>
              </a:r>
            </a:p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communication by </a:t>
              </a:r>
            </a:p>
            <a:p>
              <a:pPr algn="l">
                <a:lnSpc>
                  <a:spcPts val="2545"/>
                </a:lnSpc>
              </a:pPr>
              <a:r>
                <a:rPr lang="en-US" sz="1580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blocking data flow</a:t>
              </a:r>
            </a:p>
            <a:p>
              <a:pPr algn="l">
                <a:lnSpc>
                  <a:spcPts val="2545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75662" y="383617"/>
              <a:ext cx="3061535" cy="872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5"/>
                </a:lnSpc>
              </a:pPr>
              <a:r>
                <a:rPr lang="en-US" sz="1889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Denial of Service (DOS) 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14827" y="1544377"/>
            <a:ext cx="15858347" cy="79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CONSEQUENCES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684873" y="3629109"/>
            <a:ext cx="3493943" cy="1439364"/>
            <a:chOff x="0" y="0"/>
            <a:chExt cx="4658591" cy="191915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760191" y="-190500"/>
              <a:ext cx="1138210" cy="1478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72"/>
                </a:lnSpc>
                <a:spcBef>
                  <a:spcPct val="0"/>
                </a:spcBef>
              </a:pPr>
              <a:r>
                <a:rPr lang="en-US" sz="6408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230733"/>
              <a:ext cx="4658591" cy="688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1"/>
                </a:lnSpc>
                <a:spcBef>
                  <a:spcPct val="0"/>
                </a:spcBef>
              </a:pPr>
              <a:r>
                <a:rPr lang="en-US" sz="310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CONFIDENTIALITY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296951" y="3480529"/>
            <a:ext cx="3774034" cy="2007184"/>
            <a:chOff x="0" y="0"/>
            <a:chExt cx="5032046" cy="2676246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5032046" cy="2676246"/>
              <a:chOff x="0" y="0"/>
              <a:chExt cx="1111995" cy="59140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11995" cy="591404"/>
              </a:xfrm>
              <a:custGeom>
                <a:avLst/>
                <a:gdLst/>
                <a:ahLst/>
                <a:cxnLst/>
                <a:rect r="r" b="b" t="t" l="l"/>
                <a:pathLst>
                  <a:path h="591404" w="1111995">
                    <a:moveTo>
                      <a:pt x="951975" y="0"/>
                    </a:moveTo>
                    <a:lnTo>
                      <a:pt x="160020" y="0"/>
                    </a:lnTo>
                    <a:lnTo>
                      <a:pt x="0" y="160020"/>
                    </a:lnTo>
                    <a:lnTo>
                      <a:pt x="0" y="431384"/>
                    </a:lnTo>
                    <a:lnTo>
                      <a:pt x="160020" y="591404"/>
                    </a:lnTo>
                    <a:lnTo>
                      <a:pt x="951975" y="591404"/>
                    </a:lnTo>
                    <a:lnTo>
                      <a:pt x="1111995" y="431384"/>
                    </a:lnTo>
                    <a:lnTo>
                      <a:pt x="1111995" y="160020"/>
                    </a:lnTo>
                    <a:lnTo>
                      <a:pt x="951975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A3D7D8">
                      <a:alpha val="100000"/>
                    </a:srgbClr>
                  </a:gs>
                  <a:gs pos="100000">
                    <a:srgbClr val="489EAB">
                      <a:alpha val="100000"/>
                    </a:srgbClr>
                  </a:gs>
                </a:gsLst>
                <a:lin ang="2700000"/>
              </a:gra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2156159" y="101306"/>
              <a:ext cx="719728" cy="1484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74"/>
                </a:lnSpc>
                <a:spcBef>
                  <a:spcPct val="0"/>
                </a:spcBef>
              </a:pPr>
              <a:r>
                <a:rPr lang="en-US" sz="641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I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857482" y="1528871"/>
              <a:ext cx="3317081" cy="688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4"/>
                </a:lnSpc>
                <a:spcBef>
                  <a:spcPct val="0"/>
                </a:spcBef>
              </a:pPr>
              <a:r>
                <a:rPr lang="en-US" sz="31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INTEGRITY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969138" y="3480529"/>
            <a:ext cx="3774034" cy="2007184"/>
            <a:chOff x="0" y="0"/>
            <a:chExt cx="5032046" cy="267624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5032046" cy="2676246"/>
              <a:chOff x="0" y="0"/>
              <a:chExt cx="1111995" cy="59140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111995" cy="591404"/>
              </a:xfrm>
              <a:custGeom>
                <a:avLst/>
                <a:gdLst/>
                <a:ahLst/>
                <a:cxnLst/>
                <a:rect r="r" b="b" t="t" l="l"/>
                <a:pathLst>
                  <a:path h="591404" w="1111995">
                    <a:moveTo>
                      <a:pt x="951975" y="0"/>
                    </a:moveTo>
                    <a:lnTo>
                      <a:pt x="160020" y="0"/>
                    </a:lnTo>
                    <a:lnTo>
                      <a:pt x="0" y="160020"/>
                    </a:lnTo>
                    <a:lnTo>
                      <a:pt x="0" y="431384"/>
                    </a:lnTo>
                    <a:lnTo>
                      <a:pt x="160020" y="591404"/>
                    </a:lnTo>
                    <a:lnTo>
                      <a:pt x="951975" y="591404"/>
                    </a:lnTo>
                    <a:lnTo>
                      <a:pt x="1111995" y="431384"/>
                    </a:lnTo>
                    <a:lnTo>
                      <a:pt x="1111995" y="160020"/>
                    </a:lnTo>
                    <a:lnTo>
                      <a:pt x="951975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A3D7D8">
                      <a:alpha val="100000"/>
                    </a:srgbClr>
                  </a:gs>
                  <a:gs pos="100000">
                    <a:srgbClr val="489EAB">
                      <a:alpha val="100000"/>
                    </a:srgbClr>
                  </a:gs>
                </a:gsLst>
                <a:lin ang="2700000"/>
              </a:gra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729020" y="96056"/>
              <a:ext cx="1574006" cy="1484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74"/>
                </a:lnSpc>
                <a:spcBef>
                  <a:spcPct val="0"/>
                </a:spcBef>
              </a:pPr>
              <a:r>
                <a:rPr lang="en-US" sz="641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90837" y="1701266"/>
              <a:ext cx="4250373" cy="688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4"/>
                </a:lnSpc>
                <a:spcBef>
                  <a:spcPct val="0"/>
                </a:spcBef>
              </a:pPr>
              <a:r>
                <a:rPr lang="en-US" sz="31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AVAILABILITY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6972" y="2450073"/>
            <a:ext cx="11376871" cy="461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903" indent="-409952" lvl="1">
              <a:lnSpc>
                <a:spcPts val="6117"/>
              </a:lnSpc>
              <a:buFont typeface="Arial"/>
              <a:buChar char="•"/>
            </a:pPr>
            <a:r>
              <a:rPr lang="en-US" sz="379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 VPN </a:t>
            </a:r>
          </a:p>
          <a:p>
            <a:pPr algn="l" marL="819903" indent="-409952" lvl="1">
              <a:lnSpc>
                <a:spcPts val="6117"/>
              </a:lnSpc>
              <a:buFont typeface="Arial"/>
              <a:buChar char="•"/>
            </a:pPr>
            <a:r>
              <a:rPr lang="en-US" sz="379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Dynamic ARP Inspection</a:t>
            </a:r>
          </a:p>
          <a:p>
            <a:pPr algn="l" marL="819903" indent="-409952" lvl="1">
              <a:lnSpc>
                <a:spcPts val="6117"/>
              </a:lnSpc>
              <a:buFont typeface="Arial"/>
              <a:buChar char="•"/>
            </a:pPr>
            <a:r>
              <a:rPr lang="en-US" sz="379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 Packet Filtering</a:t>
            </a:r>
          </a:p>
          <a:p>
            <a:pPr algn="l" marL="819903" indent="-409952" lvl="1">
              <a:lnSpc>
                <a:spcPts val="6117"/>
              </a:lnSpc>
              <a:buFont typeface="Arial"/>
              <a:buChar char="•"/>
            </a:pPr>
            <a:r>
              <a:rPr lang="en-US" sz="379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Static ARP Entries</a:t>
            </a:r>
          </a:p>
          <a:p>
            <a:pPr algn="l" marL="819903" indent="-409952" lvl="1">
              <a:lnSpc>
                <a:spcPts val="6117"/>
              </a:lnSpc>
              <a:buFont typeface="Arial"/>
              <a:buChar char="•"/>
            </a:pPr>
            <a:r>
              <a:rPr lang="en-US" sz="379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Reduce the ARP cache time </a:t>
            </a:r>
          </a:p>
          <a:p>
            <a:pPr algn="l">
              <a:lnSpc>
                <a:spcPts val="611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716461" y="1028700"/>
            <a:ext cx="9976228" cy="1185683"/>
            <a:chOff x="0" y="0"/>
            <a:chExt cx="1091889" cy="1297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1889" cy="129772"/>
            </a:xfrm>
            <a:custGeom>
              <a:avLst/>
              <a:gdLst/>
              <a:ahLst/>
              <a:cxnLst/>
              <a:rect r="r" b="b" t="t" l="l"/>
              <a:pathLst>
                <a:path h="129772" w="1091889">
                  <a:moveTo>
                    <a:pt x="64886" y="0"/>
                  </a:moveTo>
                  <a:lnTo>
                    <a:pt x="1027003" y="0"/>
                  </a:lnTo>
                  <a:cubicBezTo>
                    <a:pt x="1044212" y="0"/>
                    <a:pt x="1060716" y="6836"/>
                    <a:pt x="1072885" y="19005"/>
                  </a:cubicBezTo>
                  <a:cubicBezTo>
                    <a:pt x="1085053" y="31173"/>
                    <a:pt x="1091889" y="47677"/>
                    <a:pt x="1091889" y="64886"/>
                  </a:cubicBezTo>
                  <a:lnTo>
                    <a:pt x="1091889" y="64886"/>
                  </a:lnTo>
                  <a:cubicBezTo>
                    <a:pt x="1091889" y="82095"/>
                    <a:pt x="1085053" y="98599"/>
                    <a:pt x="1072885" y="110767"/>
                  </a:cubicBezTo>
                  <a:cubicBezTo>
                    <a:pt x="1060716" y="122936"/>
                    <a:pt x="1044212" y="129772"/>
                    <a:pt x="1027003" y="129772"/>
                  </a:cubicBezTo>
                  <a:lnTo>
                    <a:pt x="64886" y="129772"/>
                  </a:lnTo>
                  <a:cubicBezTo>
                    <a:pt x="47677" y="129772"/>
                    <a:pt x="31173" y="122936"/>
                    <a:pt x="19005" y="110767"/>
                  </a:cubicBezTo>
                  <a:cubicBezTo>
                    <a:pt x="6836" y="98599"/>
                    <a:pt x="0" y="82095"/>
                    <a:pt x="0" y="64886"/>
                  </a:cubicBezTo>
                  <a:lnTo>
                    <a:pt x="0" y="64886"/>
                  </a:lnTo>
                  <a:cubicBezTo>
                    <a:pt x="0" y="47677"/>
                    <a:pt x="6836" y="31173"/>
                    <a:pt x="19005" y="19005"/>
                  </a:cubicBezTo>
                  <a:cubicBezTo>
                    <a:pt x="31173" y="6836"/>
                    <a:pt x="47677" y="0"/>
                    <a:pt x="6488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91889" cy="18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60270" y="1105723"/>
            <a:ext cx="8303135" cy="92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8"/>
              </a:lnSpc>
            </a:pPr>
            <a:r>
              <a:rPr lang="en-US" sz="553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Arp Defenses :</a:t>
            </a:r>
            <a:r>
              <a:rPr lang="en-US" sz="553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-1350947"/>
            <a:ext cx="11563599" cy="6434348"/>
            <a:chOff x="0" y="0"/>
            <a:chExt cx="1149715" cy="6397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715" cy="639737"/>
            </a:xfrm>
            <a:custGeom>
              <a:avLst/>
              <a:gdLst/>
              <a:ahLst/>
              <a:cxnLst/>
              <a:rect r="r" b="b" t="t" l="l"/>
              <a:pathLst>
                <a:path h="639737" w="1149715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06" y="696381"/>
            <a:ext cx="10249121" cy="4447119"/>
            <a:chOff x="0" y="0"/>
            <a:chExt cx="13665494" cy="59294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59858" y="2259878"/>
              <a:ext cx="12905636" cy="366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7245" indent="-373623" lvl="1">
                <a:lnSpc>
                  <a:spcPts val="5575"/>
                </a:lnSpc>
                <a:buFont typeface="Arial"/>
                <a:buChar char="•"/>
              </a:pPr>
              <a:r>
                <a:rPr lang="en-US" sz="3461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Arpwatch</a:t>
              </a:r>
            </a:p>
            <a:p>
              <a:pPr algn="l" marL="747245" indent="-373623" lvl="1">
                <a:lnSpc>
                  <a:spcPts val="5575"/>
                </a:lnSpc>
                <a:buFont typeface="Arial"/>
                <a:buChar char="•"/>
              </a:pPr>
              <a:r>
                <a:rPr lang="en-US" sz="3461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Use Intrusion Detection Systems</a:t>
              </a:r>
            </a:p>
            <a:p>
              <a:pPr algn="l" marL="747245" indent="-373623" lvl="1">
                <a:lnSpc>
                  <a:spcPts val="5575"/>
                </a:lnSpc>
                <a:buFont typeface="Arial"/>
                <a:buChar char="•"/>
              </a:pPr>
              <a:r>
                <a:rPr lang="en-US" sz="3461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Reverse ARP Lookup (RARP)</a:t>
              </a:r>
            </a:p>
            <a:p>
              <a:pPr algn="l">
                <a:lnSpc>
                  <a:spcPts val="5575"/>
                </a:lnSpc>
              </a:pP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0" y="0"/>
              <a:ext cx="13665494" cy="1624156"/>
              <a:chOff x="0" y="0"/>
              <a:chExt cx="1091889" cy="12977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91889" cy="129772"/>
              </a:xfrm>
              <a:custGeom>
                <a:avLst/>
                <a:gdLst/>
                <a:ahLst/>
                <a:cxnLst/>
                <a:rect r="r" b="b" t="t" l="l"/>
                <a:pathLst>
                  <a:path h="129772" w="1091889">
                    <a:moveTo>
                      <a:pt x="64886" y="0"/>
                    </a:moveTo>
                    <a:lnTo>
                      <a:pt x="1027003" y="0"/>
                    </a:lnTo>
                    <a:cubicBezTo>
                      <a:pt x="1044212" y="0"/>
                      <a:pt x="1060716" y="6836"/>
                      <a:pt x="1072885" y="19005"/>
                    </a:cubicBezTo>
                    <a:cubicBezTo>
                      <a:pt x="1085053" y="31173"/>
                      <a:pt x="1091889" y="47677"/>
                      <a:pt x="1091889" y="64886"/>
                    </a:cubicBezTo>
                    <a:lnTo>
                      <a:pt x="1091889" y="64886"/>
                    </a:lnTo>
                    <a:cubicBezTo>
                      <a:pt x="1091889" y="82095"/>
                      <a:pt x="1085053" y="98599"/>
                      <a:pt x="1072885" y="110767"/>
                    </a:cubicBezTo>
                    <a:cubicBezTo>
                      <a:pt x="1060716" y="122936"/>
                      <a:pt x="1044212" y="129772"/>
                      <a:pt x="1027003" y="129772"/>
                    </a:cubicBezTo>
                    <a:lnTo>
                      <a:pt x="64886" y="129772"/>
                    </a:lnTo>
                    <a:cubicBezTo>
                      <a:pt x="47677" y="129772"/>
                      <a:pt x="31173" y="122936"/>
                      <a:pt x="19005" y="110767"/>
                    </a:cubicBezTo>
                    <a:cubicBezTo>
                      <a:pt x="6836" y="98599"/>
                      <a:pt x="0" y="82095"/>
                      <a:pt x="0" y="64886"/>
                    </a:cubicBezTo>
                    <a:lnTo>
                      <a:pt x="0" y="64886"/>
                    </a:lnTo>
                    <a:cubicBezTo>
                      <a:pt x="0" y="47677"/>
                      <a:pt x="6836" y="31173"/>
                      <a:pt x="19005" y="19005"/>
                    </a:cubicBezTo>
                    <a:cubicBezTo>
                      <a:pt x="31173" y="6836"/>
                      <a:pt x="47677" y="0"/>
                      <a:pt x="6488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3D7D8">
                      <a:alpha val="100000"/>
                    </a:srgbClr>
                  </a:gs>
                  <a:gs pos="100000">
                    <a:srgbClr val="489EAB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1091889" cy="1869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3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759858" y="134783"/>
              <a:ext cx="9412705" cy="1240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60"/>
                </a:lnSpc>
              </a:pPr>
              <a:r>
                <a:rPr lang="en-US" sz="5686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Arp Detection :</a:t>
              </a:r>
              <a:r>
                <a:rPr lang="en-US" sz="5686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83225" y="-140949"/>
            <a:ext cx="12326521" cy="10568898"/>
            <a:chOff x="0" y="0"/>
            <a:chExt cx="1225569" cy="1050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5569" cy="1050816"/>
            </a:xfrm>
            <a:custGeom>
              <a:avLst/>
              <a:gdLst/>
              <a:ahLst/>
              <a:cxnLst/>
              <a:rect r="r" b="b" t="t" l="l"/>
              <a:pathLst>
                <a:path h="1050816" w="1225569">
                  <a:moveTo>
                    <a:pt x="203200" y="0"/>
                  </a:moveTo>
                  <a:lnTo>
                    <a:pt x="1225569" y="0"/>
                  </a:lnTo>
                  <a:lnTo>
                    <a:pt x="1022369" y="1050816"/>
                  </a:lnTo>
                  <a:lnTo>
                    <a:pt x="0" y="1050816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57150"/>
              <a:ext cx="1022369" cy="1107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4847383"/>
            <a:ext cx="13254168" cy="578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0273" indent="-355137" lvl="1">
              <a:lnSpc>
                <a:spcPts val="4605"/>
              </a:lnSpc>
              <a:spcBef>
                <a:spcPct val="0"/>
              </a:spcBef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Arpwatch is used for monitoring ARP traffic and detecting an</a:t>
            </a:r>
            <a:r>
              <a:rPr lang="en-US" sz="32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omalies like ARP spoofing.</a:t>
            </a:r>
          </a:p>
          <a:p>
            <a:pPr algn="ctr" marL="710273" indent="-355137" lvl="1">
              <a:lnSpc>
                <a:spcPts val="4605"/>
              </a:lnSpc>
              <a:spcBef>
                <a:spcPct val="0"/>
              </a:spcBef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Intrusion Detection Systems (IDS) monitor for suspicious activity on the network or hosts, alerting administrators of possible security threats.</a:t>
            </a:r>
          </a:p>
          <a:p>
            <a:pPr algn="ctr" marL="710273" indent="-355137" lvl="1">
              <a:lnSpc>
                <a:spcPts val="4605"/>
              </a:lnSpc>
              <a:spcBef>
                <a:spcPct val="0"/>
              </a:spcBef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RARP was an early protocol for devices to obtain their IP address based on their MAC address but is now largely replaced by DHCP for IP address assignment and management.</a:t>
            </a:r>
          </a:p>
          <a:p>
            <a:pPr algn="ctr">
              <a:lnSpc>
                <a:spcPts val="46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16283" y="2489825"/>
            <a:ext cx="5671717" cy="8482024"/>
            <a:chOff x="0" y="0"/>
            <a:chExt cx="476758" cy="712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6758" cy="712988"/>
            </a:xfrm>
            <a:custGeom>
              <a:avLst/>
              <a:gdLst/>
              <a:ahLst/>
              <a:cxnLst/>
              <a:rect r="r" b="b" t="t" l="l"/>
              <a:pathLst>
                <a:path h="712988" w="47675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73087" y="-1120198"/>
            <a:ext cx="5671717" cy="8482024"/>
            <a:chOff x="0" y="0"/>
            <a:chExt cx="476758" cy="712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758" cy="712988"/>
            </a:xfrm>
            <a:custGeom>
              <a:avLst/>
              <a:gdLst/>
              <a:ahLst/>
              <a:cxnLst/>
              <a:rect r="r" b="b" t="t" l="l"/>
              <a:pathLst>
                <a:path h="712988" w="47675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58327" y="472197"/>
            <a:ext cx="10211384" cy="556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4"/>
              </a:lnSpc>
              <a:spcBef>
                <a:spcPct val="0"/>
              </a:spcBef>
            </a:pPr>
            <a:r>
              <a:rPr lang="en-US" b="true" sz="3217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Operating Systems Vulnerable to ARP Spoofing: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0539" y="1404780"/>
            <a:ext cx="6336030" cy="42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Windows NT </a:t>
            </a:r>
          </a:p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Windows XP </a:t>
            </a:r>
          </a:p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Windows 95/98/2000</a:t>
            </a:r>
          </a:p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Linux </a:t>
            </a:r>
          </a:p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Netgear </a:t>
            </a:r>
          </a:p>
          <a:p>
            <a:pPr algn="just" marL="864743" indent="-432371" lvl="1">
              <a:lnSpc>
                <a:spcPts val="5607"/>
              </a:lnSpc>
              <a:buAutoNum type="arabicPeriod" startAt="1"/>
            </a:pPr>
            <a:r>
              <a:rPr lang="en-US" sz="40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AIX 4.3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34772"/>
            <a:ext cx="11054107" cy="162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7"/>
              </a:lnSpc>
            </a:pPr>
            <a:r>
              <a:rPr lang="en-US" sz="4705" b="true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OS not Vulnerable to ARP Spoofing</a:t>
            </a:r>
            <a:r>
              <a:rPr lang="en-US" sz="47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: </a:t>
            </a:r>
          </a:p>
          <a:p>
            <a:pPr algn="ctr">
              <a:lnSpc>
                <a:spcPts val="6587"/>
              </a:lnSpc>
              <a:spcBef>
                <a:spcPct val="0"/>
              </a:spcBef>
            </a:pPr>
            <a:r>
              <a:rPr lang="en-US" sz="4705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Sun Solaris Systems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2312" y="3886610"/>
            <a:ext cx="10063375" cy="225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8"/>
              </a:lnSpc>
              <a:spcBef>
                <a:spcPct val="0"/>
              </a:spcBef>
            </a:pPr>
            <a:r>
              <a:rPr lang="en-US" b="true" sz="13156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649" y="3590594"/>
            <a:ext cx="303741" cy="3037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24000"/>
                  </a:srgbClr>
                </a:gs>
                <a:gs pos="100000">
                  <a:srgbClr val="489EAB">
                    <a:alpha val="24000"/>
                  </a:srgbClr>
                </a:gs>
              </a:gsLst>
              <a:lin ang="2700000"/>
            </a:gra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72390" y="1038225"/>
            <a:ext cx="9303084" cy="1590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What is Local Area Network (LAN)?</a:t>
            </a: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8649" y="7001706"/>
            <a:ext cx="303741" cy="3037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24000"/>
                  </a:srgbClr>
                </a:gs>
                <a:gs pos="100000">
                  <a:srgbClr val="489EAB">
                    <a:alpha val="24000"/>
                  </a:srgbClr>
                </a:gs>
              </a:gsLst>
              <a:lin ang="2700000"/>
            </a:gra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72390" y="5612765"/>
            <a:ext cx="9303084" cy="80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What is MAC 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793746" y="2104820"/>
            <a:ext cx="7303997" cy="5508770"/>
            <a:chOff x="0" y="0"/>
            <a:chExt cx="1923686" cy="14508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23686" cy="1450869"/>
            </a:xfrm>
            <a:custGeom>
              <a:avLst/>
              <a:gdLst/>
              <a:ahLst/>
              <a:cxnLst/>
              <a:rect r="r" b="b" t="t" l="l"/>
              <a:pathLst>
                <a:path h="1450869" w="1923686">
                  <a:moveTo>
                    <a:pt x="0" y="0"/>
                  </a:moveTo>
                  <a:lnTo>
                    <a:pt x="1923686" y="0"/>
                  </a:lnTo>
                  <a:lnTo>
                    <a:pt x="1923686" y="1450869"/>
                  </a:lnTo>
                  <a:lnTo>
                    <a:pt x="0" y="1450869"/>
                  </a:lnTo>
                  <a:close/>
                </a:path>
              </a:pathLst>
            </a:custGeom>
            <a:solidFill>
              <a:srgbClr val="6CAFB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923686" cy="1508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877091" y="2263071"/>
            <a:ext cx="7137307" cy="5192391"/>
          </a:xfrm>
          <a:custGeom>
            <a:avLst/>
            <a:gdLst/>
            <a:ahLst/>
            <a:cxnLst/>
            <a:rect r="r" b="b" t="t" l="l"/>
            <a:pathLst>
              <a:path h="5192391" w="7137307">
                <a:moveTo>
                  <a:pt x="0" y="0"/>
                </a:moveTo>
                <a:lnTo>
                  <a:pt x="7137307" y="0"/>
                </a:lnTo>
                <a:lnTo>
                  <a:pt x="7137307" y="5192391"/>
                </a:lnTo>
                <a:lnTo>
                  <a:pt x="0" y="5192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20520" y="2920577"/>
            <a:ext cx="8543014" cy="2683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3"/>
              </a:lnSpc>
            </a:pPr>
          </a:p>
          <a:p>
            <a:pPr algn="ctr">
              <a:lnSpc>
                <a:spcPts val="4273"/>
              </a:lnSpc>
            </a:pPr>
            <a:r>
              <a:rPr lang="en-US" sz="305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 Local Area Network (LAN) is a network that connects computers and other devices within a limited area, like a home, office, or school.</a:t>
            </a:r>
          </a:p>
          <a:p>
            <a:pPr algn="ctr">
              <a:lnSpc>
                <a:spcPts val="4273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972390" y="6350146"/>
            <a:ext cx="8400137" cy="214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3"/>
              </a:lnSpc>
            </a:pPr>
          </a:p>
          <a:p>
            <a:pPr algn="ctr">
              <a:lnSpc>
                <a:spcPts val="4273"/>
              </a:lnSpc>
              <a:spcBef>
                <a:spcPct val="0"/>
              </a:spcBef>
            </a:pPr>
            <a:r>
              <a:rPr lang="en-US" b="true" sz="305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 MAC address is a unique identifier assigned to a network interface. Physical machine address also known as MAC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3253" y="3084597"/>
            <a:ext cx="1132255" cy="11322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24000"/>
                  </a:srgbClr>
                </a:gs>
                <a:gs pos="100000">
                  <a:srgbClr val="489EAB">
                    <a:alpha val="24000"/>
                  </a:srgbClr>
                </a:gs>
              </a:gsLst>
              <a:lin ang="2700000"/>
            </a:gra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5840" lIns="55840" bIns="55840" rIns="5584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53253" y="4907869"/>
            <a:ext cx="1132255" cy="11322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24000"/>
                  </a:srgbClr>
                </a:gs>
                <a:gs pos="100000">
                  <a:srgbClr val="489EAB">
                    <a:alpha val="24000"/>
                  </a:srgbClr>
                </a:gs>
              </a:gsLst>
              <a:lin ang="2700000"/>
            </a:gra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5840" lIns="55840" bIns="55840" rIns="5584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53253" y="6699730"/>
            <a:ext cx="1132255" cy="11322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24000"/>
                  </a:srgbClr>
                </a:gs>
                <a:gs pos="100000">
                  <a:srgbClr val="489EAB">
                    <a:alpha val="24000"/>
                  </a:srgbClr>
                </a:gs>
              </a:gsLst>
              <a:lin ang="2700000"/>
            </a:gra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5840" lIns="55840" bIns="55840" rIns="5584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40709" y="3244022"/>
            <a:ext cx="7581922" cy="4459948"/>
            <a:chOff x="0" y="0"/>
            <a:chExt cx="10109229" cy="594659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109229" cy="5946598"/>
              <a:chOff x="0" y="0"/>
              <a:chExt cx="2077161" cy="122185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77161" cy="1221858"/>
              </a:xfrm>
              <a:custGeom>
                <a:avLst/>
                <a:gdLst/>
                <a:ahLst/>
                <a:cxnLst/>
                <a:rect r="r" b="b" t="t" l="l"/>
                <a:pathLst>
                  <a:path h="1221858" w="2077161">
                    <a:moveTo>
                      <a:pt x="0" y="0"/>
                    </a:moveTo>
                    <a:lnTo>
                      <a:pt x="2077161" y="0"/>
                    </a:lnTo>
                    <a:lnTo>
                      <a:pt x="2077161" y="1221858"/>
                    </a:lnTo>
                    <a:lnTo>
                      <a:pt x="0" y="1221858"/>
                    </a:lnTo>
                    <a:close/>
                  </a:path>
                </a:pathLst>
              </a:custGeom>
              <a:solidFill>
                <a:srgbClr val="6CAFB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2077161" cy="127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3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83138" y="207992"/>
              <a:ext cx="9875684" cy="5518038"/>
            </a:xfrm>
            <a:custGeom>
              <a:avLst/>
              <a:gdLst/>
              <a:ahLst/>
              <a:cxnLst/>
              <a:rect r="r" b="b" t="t" l="l"/>
              <a:pathLst>
                <a:path h="5518038" w="9875684">
                  <a:moveTo>
                    <a:pt x="0" y="0"/>
                  </a:moveTo>
                  <a:lnTo>
                    <a:pt x="9875683" y="0"/>
                  </a:lnTo>
                  <a:lnTo>
                    <a:pt x="9875683" y="5518039"/>
                  </a:lnTo>
                  <a:lnTo>
                    <a:pt x="0" y="55180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114811" y="3372431"/>
            <a:ext cx="1009138" cy="56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79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14811" y="5195702"/>
            <a:ext cx="1009138" cy="56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79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14811" y="6987564"/>
            <a:ext cx="1009138" cy="56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79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2576" y="2823931"/>
            <a:ext cx="6898583" cy="192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</a:p>
          <a:p>
            <a:pPr algn="just">
              <a:lnSpc>
                <a:spcPts val="3087"/>
              </a:lnSpc>
            </a:pPr>
            <a:r>
              <a:rPr lang="en-US" sz="191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 addresses operate at the Data Link Layer which is </a:t>
            </a:r>
          </a:p>
          <a:p>
            <a:pPr algn="just">
              <a:lnSpc>
                <a:spcPts val="3087"/>
              </a:lnSpc>
            </a:pPr>
            <a:r>
              <a:rPr lang="en-US" sz="191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responsible for direct communication between devices on the same local network. </a:t>
            </a:r>
          </a:p>
          <a:p>
            <a:pPr algn="l">
              <a:lnSpc>
                <a:spcPts val="308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494338" y="5100452"/>
            <a:ext cx="6736822" cy="75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4"/>
              </a:lnSpc>
            </a:pPr>
            <a:r>
              <a:rPr lang="en-US" sz="187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IP addresses operate at the Network Layer which handles communication between different networks.</a:t>
            </a:r>
            <a:r>
              <a:rPr lang="en-US" sz="187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94338" y="6678365"/>
            <a:ext cx="6571798" cy="109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82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 addresses enable direct device-to-device communication within a LAN whereas IP addresses require a routing 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63127" y="1002578"/>
            <a:ext cx="8638841" cy="1590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Why we use Mac over I.P in LAN?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63127" y="8432289"/>
            <a:ext cx="9973945" cy="159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0"/>
              </a:lnSpc>
              <a:spcBef>
                <a:spcPct val="0"/>
              </a:spcBef>
            </a:pPr>
            <a:r>
              <a:rPr lang="en-US" sz="22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From above Information , We got to know that We use Mac address is required to communicate in Local area Network</a:t>
            </a:r>
          </a:p>
          <a:p>
            <a:pPr algn="ctr">
              <a:lnSpc>
                <a:spcPts val="3160"/>
              </a:lnSpc>
              <a:spcBef>
                <a:spcPct val="0"/>
              </a:spcBef>
            </a:pPr>
            <a:r>
              <a:rPr lang="en-US" sz="22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To find the MAC address of device A, we use an IP-to-MAC address mapping system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184704" y="3158929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475763"/>
            <a:ext cx="14215820" cy="236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How do we determine the mapping between an IP address and a MAC address, or vice versa?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12639" y="4772050"/>
            <a:ext cx="12043893" cy="3539209"/>
          </a:xfrm>
          <a:custGeom>
            <a:avLst/>
            <a:gdLst/>
            <a:ahLst/>
            <a:cxnLst/>
            <a:rect r="r" b="b" t="t" l="l"/>
            <a:pathLst>
              <a:path h="3539209" w="12043893">
                <a:moveTo>
                  <a:pt x="0" y="0"/>
                </a:moveTo>
                <a:lnTo>
                  <a:pt x="12043892" y="0"/>
                </a:lnTo>
                <a:lnTo>
                  <a:pt x="12043892" y="3539208"/>
                </a:lnTo>
                <a:lnTo>
                  <a:pt x="0" y="3539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49" r="0" b="-284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44247" y="-202937"/>
            <a:ext cx="5744070" cy="8996366"/>
            <a:chOff x="0" y="0"/>
            <a:chExt cx="455234" cy="712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712988"/>
            </a:xfrm>
            <a:custGeom>
              <a:avLst/>
              <a:gdLst/>
              <a:ahLst/>
              <a:cxnLst/>
              <a:rect r="r" b="b" t="t" l="l"/>
              <a:pathLst>
                <a:path h="712988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283" y="2489825"/>
            <a:ext cx="5671717" cy="8482024"/>
            <a:chOff x="0" y="0"/>
            <a:chExt cx="476758" cy="712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758" cy="712988"/>
            </a:xfrm>
            <a:custGeom>
              <a:avLst/>
              <a:gdLst/>
              <a:ahLst/>
              <a:cxnLst/>
              <a:rect r="r" b="b" t="t" l="l"/>
              <a:pathLst>
                <a:path h="712988" w="47675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52" y="4414744"/>
            <a:ext cx="8937796" cy="184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1671" indent="-335836" lvl="1">
              <a:lnSpc>
                <a:spcPts val="5011"/>
              </a:lnSpc>
              <a:buFont typeface="Arial"/>
              <a:buChar char="•"/>
            </a:pPr>
            <a:r>
              <a:rPr lang="en-US" sz="311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 this purpose, a specific protocol called ARP (Address Resolution Protocol) is used to map IP addresses to MAC addresses.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3052" y="3545724"/>
            <a:ext cx="9333757" cy="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i="true">
                <a:solidFill>
                  <a:srgbClr val="FFFFFF"/>
                </a:solidFill>
                <a:latin typeface="Tomorrow Italics"/>
                <a:ea typeface="Tomorrow Italics"/>
                <a:cs typeface="Tomorrow Italics"/>
                <a:sym typeface="Tomorrow Italics"/>
              </a:rPr>
              <a:t>To accomplish this, we use the Address Resolution Protocol (ARP).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065" y="6654636"/>
            <a:ext cx="10035499" cy="32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b="true" sz="3678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How do we obtain the MAC address of an unknown device on our network?</a:t>
            </a:r>
          </a:p>
          <a:p>
            <a:pPr algn="ctr">
              <a:lnSpc>
                <a:spcPts val="5150"/>
              </a:lnSpc>
            </a:pPr>
            <a:r>
              <a:rPr lang="en-US" sz="3678" i="true">
                <a:solidFill>
                  <a:srgbClr val="FFFFFF"/>
                </a:solidFill>
                <a:latin typeface="Tomorrow Italics"/>
                <a:ea typeface="Tomorrow Italics"/>
                <a:cs typeface="Tomorrow Italics"/>
                <a:sym typeface="Tomorrow Italics"/>
              </a:rPr>
              <a:t>To do this, we use the ARP (Address Resolution Protocol).</a:t>
            </a:r>
          </a:p>
          <a:p>
            <a:pPr algn="ctr">
              <a:lnSpc>
                <a:spcPts val="515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52236" y="786237"/>
            <a:ext cx="8755389" cy="237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How is the ARP table populated for local network communication?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4170" y="858572"/>
            <a:ext cx="12375846" cy="3086100"/>
            <a:chOff x="0" y="0"/>
            <a:chExt cx="32594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9482" cy="812800"/>
            </a:xfrm>
            <a:custGeom>
              <a:avLst/>
              <a:gdLst/>
              <a:ahLst/>
              <a:cxnLst/>
              <a:rect r="r" b="b" t="t" l="l"/>
              <a:pathLst>
                <a:path h="812800" w="3259482">
                  <a:moveTo>
                    <a:pt x="0" y="0"/>
                  </a:moveTo>
                  <a:lnTo>
                    <a:pt x="3259482" y="0"/>
                  </a:lnTo>
                  <a:lnTo>
                    <a:pt x="325948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CAFB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259482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10860" y="1028700"/>
            <a:ext cx="12066280" cy="2745845"/>
          </a:xfrm>
          <a:custGeom>
            <a:avLst/>
            <a:gdLst/>
            <a:ahLst/>
            <a:cxnLst/>
            <a:rect r="r" b="b" t="t" l="l"/>
            <a:pathLst>
              <a:path h="2745845" w="12066280">
                <a:moveTo>
                  <a:pt x="0" y="0"/>
                </a:moveTo>
                <a:lnTo>
                  <a:pt x="12066280" y="0"/>
                </a:lnTo>
                <a:lnTo>
                  <a:pt x="12066280" y="2745845"/>
                </a:lnTo>
                <a:lnTo>
                  <a:pt x="0" y="274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8066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91810" y="4373694"/>
            <a:ext cx="13992029" cy="457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4"/>
              </a:lnSpc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encapsulated ARP data packet contains the following: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Type of the hardware address (2 bytes). 1=ethernet.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Type of protocol address being mapped (2 bytes). 0800H (hexadecimal) = IP address.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Byte size of the hardware addresses (1 byte). 6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Byte size of the protocol address (1 byte). 4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Type of operation. 1 ARP request, 2=ARP reply, 3=RARP request, 4-RARP reply.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sender's ethernet address (6 bytes)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sender's IP address (4 bytes)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recipient's ethernet address (6 bytes)</a:t>
            </a:r>
          </a:p>
          <a:p>
            <a:pPr algn="just" marL="560499" indent="-280250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recipient's IP address (4 bytes)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3782718" y="3667244"/>
            <a:ext cx="7565436" cy="6619756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CAFB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583982">
            <a:off x="16467840" y="-3484745"/>
            <a:ext cx="2243035" cy="8686635"/>
            <a:chOff x="0" y="0"/>
            <a:chExt cx="590758" cy="2287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758" cy="2287838"/>
            </a:xfrm>
            <a:custGeom>
              <a:avLst/>
              <a:gdLst/>
              <a:ahLst/>
              <a:cxnLst/>
              <a:rect r="r" b="b" t="t" l="l"/>
              <a:pathLst>
                <a:path h="2287838" w="590758">
                  <a:moveTo>
                    <a:pt x="0" y="0"/>
                  </a:moveTo>
                  <a:lnTo>
                    <a:pt x="590758" y="0"/>
                  </a:lnTo>
                  <a:lnTo>
                    <a:pt x="590758" y="2287838"/>
                  </a:lnTo>
                  <a:lnTo>
                    <a:pt x="0" y="2287838"/>
                  </a:lnTo>
                  <a:close/>
                </a:path>
              </a:pathLst>
            </a:custGeom>
            <a:solidFill>
              <a:srgbClr val="6CAFB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90758" cy="2344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334476" y="3325783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3491" y="499589"/>
            <a:ext cx="15367591" cy="304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1923" indent="-375962" lvl="1">
              <a:lnSpc>
                <a:spcPts val="4039"/>
              </a:lnSpc>
              <a:buFont typeface="Arial"/>
              <a:buChar char="•"/>
            </a:pPr>
            <a:r>
              <a:rPr lang="en-US" sz="3482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We broadcasat an ARP request to all devices on the local area network, specifying the target IP address as the destination.</a:t>
            </a:r>
          </a:p>
          <a:p>
            <a:pPr algn="ctr">
              <a:lnSpc>
                <a:spcPts val="4039"/>
              </a:lnSpc>
            </a:pPr>
          </a:p>
          <a:p>
            <a:pPr algn="ctr" marL="751923" indent="-375962" lvl="1">
              <a:lnSpc>
                <a:spcPts val="4039"/>
              </a:lnSpc>
              <a:buFont typeface="Arial"/>
              <a:buChar char="•"/>
            </a:pPr>
            <a:r>
              <a:rPr lang="en-US" sz="3482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The device with the matching IP address will respond to Device A, which will then update its ARP table for future communication.</a:t>
            </a:r>
          </a:p>
          <a:p>
            <a:pPr algn="ctr">
              <a:lnSpc>
                <a:spcPts val="403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836473"/>
            <a:ext cx="7649488" cy="5744070"/>
            <a:chOff x="0" y="0"/>
            <a:chExt cx="10199318" cy="76587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99318" cy="7658761"/>
            </a:xfrm>
            <a:custGeom>
              <a:avLst/>
              <a:gdLst/>
              <a:ahLst/>
              <a:cxnLst/>
              <a:rect r="r" b="b" t="t" l="l"/>
              <a:pathLst>
                <a:path h="7658761" w="10199318">
                  <a:moveTo>
                    <a:pt x="0" y="0"/>
                  </a:moveTo>
                  <a:lnTo>
                    <a:pt x="10199318" y="0"/>
                  </a:lnTo>
                  <a:lnTo>
                    <a:pt x="10199318" y="7658761"/>
                  </a:lnTo>
                  <a:lnTo>
                    <a:pt x="0" y="7658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77245" y="767991"/>
              <a:ext cx="8768675" cy="6070164"/>
            </a:xfrm>
            <a:custGeom>
              <a:avLst/>
              <a:gdLst/>
              <a:ahLst/>
              <a:cxnLst/>
              <a:rect r="r" b="b" t="t" l="l"/>
              <a:pathLst>
                <a:path h="6070164" w="8768675">
                  <a:moveTo>
                    <a:pt x="0" y="0"/>
                  </a:moveTo>
                  <a:lnTo>
                    <a:pt x="8768675" y="0"/>
                  </a:lnTo>
                  <a:lnTo>
                    <a:pt x="8768675" y="6070164"/>
                  </a:lnTo>
                  <a:lnTo>
                    <a:pt x="0" y="6070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587" r="0" b="-958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926243" y="3836473"/>
            <a:ext cx="7649488" cy="5744070"/>
            <a:chOff x="0" y="0"/>
            <a:chExt cx="10199318" cy="76587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99318" cy="7658761"/>
            </a:xfrm>
            <a:custGeom>
              <a:avLst/>
              <a:gdLst/>
              <a:ahLst/>
              <a:cxnLst/>
              <a:rect r="r" b="b" t="t" l="l"/>
              <a:pathLst>
                <a:path h="7658761" w="10199318">
                  <a:moveTo>
                    <a:pt x="0" y="0"/>
                  </a:moveTo>
                  <a:lnTo>
                    <a:pt x="10199318" y="0"/>
                  </a:lnTo>
                  <a:lnTo>
                    <a:pt x="10199318" y="7658761"/>
                  </a:lnTo>
                  <a:lnTo>
                    <a:pt x="0" y="7658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50672" y="783153"/>
              <a:ext cx="8740022" cy="6092454"/>
            </a:xfrm>
            <a:custGeom>
              <a:avLst/>
              <a:gdLst/>
              <a:ahLst/>
              <a:cxnLst/>
              <a:rect r="r" b="b" t="t" l="l"/>
              <a:pathLst>
                <a:path h="6092454" w="8740022">
                  <a:moveTo>
                    <a:pt x="0" y="0"/>
                  </a:moveTo>
                  <a:lnTo>
                    <a:pt x="8740022" y="0"/>
                  </a:lnTo>
                  <a:lnTo>
                    <a:pt x="8740022" y="6092454"/>
                  </a:lnTo>
                  <a:lnTo>
                    <a:pt x="0" y="6092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858" r="0" b="-5858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969" y="6812577"/>
            <a:ext cx="3710558" cy="195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7"/>
              </a:lnSpc>
            </a:pPr>
            <a:r>
              <a:rPr lang="en-US" sz="243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SENDER DEVICE BROADCASTS THE RECEIVER IP TO GET THE RECEIVER MAC</a:t>
            </a:r>
            <a:r>
              <a:rPr lang="en-US" sz="243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91494" y="6812917"/>
            <a:ext cx="4900465" cy="195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0"/>
              </a:lnSpc>
            </a:pPr>
            <a:r>
              <a:rPr lang="en-US" b="true" sz="243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CONNECTION ESTABLISHMENT</a:t>
            </a:r>
            <a:r>
              <a:rPr lang="en-US" sz="243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: CONNECTION IS ESTABLISHED BETWEEN THE ACTUAL SENDER AND RECEIVER.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6451" y="6813411"/>
            <a:ext cx="4146244" cy="195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0"/>
              </a:lnSpc>
            </a:pPr>
            <a:r>
              <a:rPr lang="en-US" sz="243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ATTACKER SENDS SPOOFED ARP MESSAGES LINKING THEIR MAC TO THE TARGET'S IP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42340" y="5466515"/>
            <a:ext cx="3358767" cy="1137215"/>
            <a:chOff x="0" y="0"/>
            <a:chExt cx="884614" cy="299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614" cy="299513"/>
            </a:xfrm>
            <a:custGeom>
              <a:avLst/>
              <a:gdLst/>
              <a:ahLst/>
              <a:cxnLst/>
              <a:rect r="r" b="b" t="t" l="l"/>
              <a:pathLst>
                <a:path h="299513" w="884614">
                  <a:moveTo>
                    <a:pt x="149757" y="0"/>
                  </a:moveTo>
                  <a:lnTo>
                    <a:pt x="734857" y="0"/>
                  </a:lnTo>
                  <a:cubicBezTo>
                    <a:pt x="774575" y="0"/>
                    <a:pt x="812666" y="15778"/>
                    <a:pt x="840751" y="43863"/>
                  </a:cubicBezTo>
                  <a:cubicBezTo>
                    <a:pt x="868836" y="71948"/>
                    <a:pt x="884614" y="110039"/>
                    <a:pt x="884614" y="149757"/>
                  </a:cubicBezTo>
                  <a:lnTo>
                    <a:pt x="884614" y="149757"/>
                  </a:lnTo>
                  <a:cubicBezTo>
                    <a:pt x="884614" y="232465"/>
                    <a:pt x="817565" y="299513"/>
                    <a:pt x="734857" y="299513"/>
                  </a:cubicBezTo>
                  <a:lnTo>
                    <a:pt x="149757" y="299513"/>
                  </a:lnTo>
                  <a:cubicBezTo>
                    <a:pt x="110039" y="299513"/>
                    <a:pt x="71948" y="283735"/>
                    <a:pt x="43863" y="255651"/>
                  </a:cubicBezTo>
                  <a:cubicBezTo>
                    <a:pt x="15778" y="227566"/>
                    <a:pt x="0" y="189475"/>
                    <a:pt x="0" y="149757"/>
                  </a:cubicBezTo>
                  <a:lnTo>
                    <a:pt x="0" y="149757"/>
                  </a:lnTo>
                  <a:cubicBezTo>
                    <a:pt x="0" y="110039"/>
                    <a:pt x="15778" y="71948"/>
                    <a:pt x="43863" y="43863"/>
                  </a:cubicBezTo>
                  <a:cubicBezTo>
                    <a:pt x="71948" y="15778"/>
                    <a:pt x="110039" y="0"/>
                    <a:pt x="1497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84614" cy="35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332" y="5466515"/>
            <a:ext cx="3358767" cy="1137215"/>
            <a:chOff x="0" y="0"/>
            <a:chExt cx="884614" cy="2995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4614" cy="299513"/>
            </a:xfrm>
            <a:custGeom>
              <a:avLst/>
              <a:gdLst/>
              <a:ahLst/>
              <a:cxnLst/>
              <a:rect r="r" b="b" t="t" l="l"/>
              <a:pathLst>
                <a:path h="299513" w="884614">
                  <a:moveTo>
                    <a:pt x="149757" y="0"/>
                  </a:moveTo>
                  <a:lnTo>
                    <a:pt x="734857" y="0"/>
                  </a:lnTo>
                  <a:cubicBezTo>
                    <a:pt x="774575" y="0"/>
                    <a:pt x="812666" y="15778"/>
                    <a:pt x="840751" y="43863"/>
                  </a:cubicBezTo>
                  <a:cubicBezTo>
                    <a:pt x="868836" y="71948"/>
                    <a:pt x="884614" y="110039"/>
                    <a:pt x="884614" y="149757"/>
                  </a:cubicBezTo>
                  <a:lnTo>
                    <a:pt x="884614" y="149757"/>
                  </a:lnTo>
                  <a:cubicBezTo>
                    <a:pt x="884614" y="232465"/>
                    <a:pt x="817565" y="299513"/>
                    <a:pt x="734857" y="299513"/>
                  </a:cubicBezTo>
                  <a:lnTo>
                    <a:pt x="149757" y="299513"/>
                  </a:lnTo>
                  <a:cubicBezTo>
                    <a:pt x="110039" y="299513"/>
                    <a:pt x="71948" y="283735"/>
                    <a:pt x="43863" y="255651"/>
                  </a:cubicBezTo>
                  <a:cubicBezTo>
                    <a:pt x="15778" y="227566"/>
                    <a:pt x="0" y="189475"/>
                    <a:pt x="0" y="149757"/>
                  </a:cubicBezTo>
                  <a:lnTo>
                    <a:pt x="0" y="149757"/>
                  </a:lnTo>
                  <a:cubicBezTo>
                    <a:pt x="0" y="110039"/>
                    <a:pt x="15778" y="71948"/>
                    <a:pt x="43863" y="43863"/>
                  </a:cubicBezTo>
                  <a:cubicBezTo>
                    <a:pt x="71948" y="15778"/>
                    <a:pt x="110039" y="0"/>
                    <a:pt x="1497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84614" cy="35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64950" y="5466515"/>
            <a:ext cx="3358767" cy="1137215"/>
            <a:chOff x="0" y="0"/>
            <a:chExt cx="884614" cy="2995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4614" cy="299513"/>
            </a:xfrm>
            <a:custGeom>
              <a:avLst/>
              <a:gdLst/>
              <a:ahLst/>
              <a:cxnLst/>
              <a:rect r="r" b="b" t="t" l="l"/>
              <a:pathLst>
                <a:path h="299513" w="884614">
                  <a:moveTo>
                    <a:pt x="149757" y="0"/>
                  </a:moveTo>
                  <a:lnTo>
                    <a:pt x="734857" y="0"/>
                  </a:lnTo>
                  <a:cubicBezTo>
                    <a:pt x="774575" y="0"/>
                    <a:pt x="812666" y="15778"/>
                    <a:pt x="840751" y="43863"/>
                  </a:cubicBezTo>
                  <a:cubicBezTo>
                    <a:pt x="868836" y="71948"/>
                    <a:pt x="884614" y="110039"/>
                    <a:pt x="884614" y="149757"/>
                  </a:cubicBezTo>
                  <a:lnTo>
                    <a:pt x="884614" y="149757"/>
                  </a:lnTo>
                  <a:cubicBezTo>
                    <a:pt x="884614" y="232465"/>
                    <a:pt x="817565" y="299513"/>
                    <a:pt x="734857" y="299513"/>
                  </a:cubicBezTo>
                  <a:lnTo>
                    <a:pt x="149757" y="299513"/>
                  </a:lnTo>
                  <a:cubicBezTo>
                    <a:pt x="110039" y="299513"/>
                    <a:pt x="71948" y="283735"/>
                    <a:pt x="43863" y="255651"/>
                  </a:cubicBezTo>
                  <a:cubicBezTo>
                    <a:pt x="15778" y="227566"/>
                    <a:pt x="0" y="189475"/>
                    <a:pt x="0" y="149757"/>
                  </a:cubicBezTo>
                  <a:lnTo>
                    <a:pt x="0" y="149757"/>
                  </a:lnTo>
                  <a:cubicBezTo>
                    <a:pt x="0" y="110039"/>
                    <a:pt x="15778" y="71948"/>
                    <a:pt x="43863" y="43863"/>
                  </a:cubicBezTo>
                  <a:cubicBezTo>
                    <a:pt x="71948" y="15778"/>
                    <a:pt x="110039" y="0"/>
                    <a:pt x="1497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84614" cy="35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3934" y="5607166"/>
            <a:ext cx="2855578" cy="798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SENDER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REQUEST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68998" y="5777986"/>
            <a:ext cx="285557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RESPONSE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2997" y="5807196"/>
            <a:ext cx="2855578" cy="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MITM POSITION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994614" y="-1290848"/>
            <a:ext cx="11563599" cy="6434348"/>
            <a:chOff x="0" y="0"/>
            <a:chExt cx="1149715" cy="6397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49715" cy="639737"/>
            </a:xfrm>
            <a:custGeom>
              <a:avLst/>
              <a:gdLst/>
              <a:ahLst/>
              <a:cxnLst/>
              <a:rect r="r" b="b" t="t" l="l"/>
              <a:pathLst>
                <a:path h="639737" w="1149715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64017" y="1432834"/>
            <a:ext cx="12114558" cy="199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0"/>
              </a:lnSpc>
            </a:pPr>
            <a:r>
              <a:rPr lang="en-US" sz="6793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STEPS IN ARP SPOOFING ATTACK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05363" y="6812577"/>
            <a:ext cx="3673617" cy="195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42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-US" sz="242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ATTACKER CAN DROP, INTERCEPT, OR MODIFY DATA INTRANSIT</a:t>
            </a:r>
            <a:r>
              <a:rPr lang="en-US" sz="242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362788" y="5466515"/>
            <a:ext cx="3358767" cy="1137215"/>
            <a:chOff x="0" y="0"/>
            <a:chExt cx="884614" cy="29951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84614" cy="299513"/>
            </a:xfrm>
            <a:custGeom>
              <a:avLst/>
              <a:gdLst/>
              <a:ahLst/>
              <a:cxnLst/>
              <a:rect r="r" b="b" t="t" l="l"/>
              <a:pathLst>
                <a:path h="299513" w="884614">
                  <a:moveTo>
                    <a:pt x="149757" y="0"/>
                  </a:moveTo>
                  <a:lnTo>
                    <a:pt x="734857" y="0"/>
                  </a:lnTo>
                  <a:cubicBezTo>
                    <a:pt x="774575" y="0"/>
                    <a:pt x="812666" y="15778"/>
                    <a:pt x="840751" y="43863"/>
                  </a:cubicBezTo>
                  <a:cubicBezTo>
                    <a:pt x="868836" y="71948"/>
                    <a:pt x="884614" y="110039"/>
                    <a:pt x="884614" y="149757"/>
                  </a:cubicBezTo>
                  <a:lnTo>
                    <a:pt x="884614" y="149757"/>
                  </a:lnTo>
                  <a:cubicBezTo>
                    <a:pt x="884614" y="232465"/>
                    <a:pt x="817565" y="299513"/>
                    <a:pt x="734857" y="299513"/>
                  </a:cubicBezTo>
                  <a:lnTo>
                    <a:pt x="149757" y="299513"/>
                  </a:lnTo>
                  <a:cubicBezTo>
                    <a:pt x="110039" y="299513"/>
                    <a:pt x="71948" y="283735"/>
                    <a:pt x="43863" y="255651"/>
                  </a:cubicBezTo>
                  <a:cubicBezTo>
                    <a:pt x="15778" y="227566"/>
                    <a:pt x="0" y="189475"/>
                    <a:pt x="0" y="149757"/>
                  </a:cubicBezTo>
                  <a:lnTo>
                    <a:pt x="0" y="149757"/>
                  </a:lnTo>
                  <a:cubicBezTo>
                    <a:pt x="0" y="110039"/>
                    <a:pt x="15778" y="71948"/>
                    <a:pt x="43863" y="43863"/>
                  </a:cubicBezTo>
                  <a:cubicBezTo>
                    <a:pt x="71948" y="15778"/>
                    <a:pt x="110039" y="0"/>
                    <a:pt x="1497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884614" cy="35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4696164" y="5607187"/>
            <a:ext cx="2855578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PACKET MANIPULATION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101107" y="6035123"/>
            <a:ext cx="1038225" cy="0"/>
          </a:xfrm>
          <a:prstGeom prst="line">
            <a:avLst/>
          </a:prstGeom>
          <a:ln cap="flat" w="38100">
            <a:solidFill>
              <a:srgbClr val="6CAFB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V="true">
            <a:off x="8498100" y="6035123"/>
            <a:ext cx="1466850" cy="0"/>
          </a:xfrm>
          <a:prstGeom prst="line">
            <a:avLst/>
          </a:prstGeom>
          <a:ln cap="flat" w="38100">
            <a:solidFill>
              <a:srgbClr val="6CAFB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13135405" y="6035167"/>
            <a:ext cx="1227383" cy="0"/>
          </a:xfrm>
          <a:prstGeom prst="line">
            <a:avLst/>
          </a:prstGeom>
          <a:ln cap="flat" w="38100">
            <a:solidFill>
              <a:srgbClr val="6CAFB9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2041" y="3116262"/>
            <a:ext cx="7016398" cy="4672315"/>
            <a:chOff x="0" y="0"/>
            <a:chExt cx="9355198" cy="62297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55198" cy="6229753"/>
              <a:chOff x="0" y="0"/>
              <a:chExt cx="1726727" cy="11498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26728" cy="1149851"/>
              </a:xfrm>
              <a:custGeom>
                <a:avLst/>
                <a:gdLst/>
                <a:ahLst/>
                <a:cxnLst/>
                <a:rect r="r" b="b" t="t" l="l"/>
                <a:pathLst>
                  <a:path h="1149851" w="1726728">
                    <a:moveTo>
                      <a:pt x="0" y="0"/>
                    </a:moveTo>
                    <a:lnTo>
                      <a:pt x="1726728" y="0"/>
                    </a:lnTo>
                    <a:lnTo>
                      <a:pt x="1726728" y="1149851"/>
                    </a:lnTo>
                    <a:lnTo>
                      <a:pt x="0" y="1149851"/>
                    </a:lnTo>
                    <a:close/>
                  </a:path>
                </a:pathLst>
              </a:custGeom>
              <a:solidFill>
                <a:srgbClr val="6CAFB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1726727" cy="12070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3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5141" y="214279"/>
              <a:ext cx="8924916" cy="5801196"/>
            </a:xfrm>
            <a:custGeom>
              <a:avLst/>
              <a:gdLst/>
              <a:ahLst/>
              <a:cxnLst/>
              <a:rect r="r" b="b" t="t" l="l"/>
              <a:pathLst>
                <a:path h="5801196" w="8924916">
                  <a:moveTo>
                    <a:pt x="0" y="0"/>
                  </a:moveTo>
                  <a:lnTo>
                    <a:pt x="8924916" y="0"/>
                  </a:lnTo>
                  <a:lnTo>
                    <a:pt x="8924916" y="5801195"/>
                  </a:lnTo>
                  <a:lnTo>
                    <a:pt x="0" y="5801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52443" y="1384805"/>
            <a:ext cx="11081670" cy="213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Attackers send falsified ARP messages over a network, linking their MAC address with the IP address of a legitimate network device, causing traffic meant for that device to be sent to the attacker.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2443" y="4711752"/>
            <a:ext cx="10259598" cy="2114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8100" indent="-324050" lvl="1">
              <a:lnSpc>
                <a:spcPts val="4202"/>
              </a:lnSpc>
              <a:buFont typeface="Arial"/>
              <a:buChar char="•"/>
            </a:pPr>
            <a:r>
              <a:rPr lang="en-US" sz="300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Since ARP is a stateless i.e hosts A and B assume they sent an ARP request at some point in the past and update their ARP caches with this new information.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6828" y="8020031"/>
            <a:ext cx="10997795" cy="5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b="true" sz="3001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ARP Spoofing is only applicable to Ethernet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DAGV-VWDi5U</dc:identifier>
  <dcterms:modified xsi:type="dcterms:W3CDTF">2011-08-01T06:04:30Z</dcterms:modified>
  <cp:revision>1</cp:revision>
  <dc:title>ARP spoofing</dc:title>
</cp:coreProperties>
</file>