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h6Y2RBHmOwSaGRJylscniL7BKL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1" Type="http://schemas.openxmlformats.org/officeDocument/2006/relationships/hyperlink" Target="https://github.com/LeelaYathapu/TravelTide-Rewards-Program/blob/424ba9439c4b225d12045165f96982abe560f923/Screenshot%202024-09-04%20at%2010.40.41.png" TargetMode="External"/><Relationship Id="rId10" Type="http://schemas.openxmlformats.org/officeDocument/2006/relationships/hyperlink" Target="https://www.loom.com/share/6cb135860994494ba097398429f2441b?sid=0a295b2f-aafb-4b71-aabf-e4e41c6c8c63" TargetMode="External"/><Relationship Id="rId13" Type="http://schemas.openxmlformats.org/officeDocument/2006/relationships/image" Target="../media/image5.png"/><Relationship Id="rId12" Type="http://schemas.openxmlformats.org/officeDocument/2006/relationships/hyperlink" Target="https://github.com/LeelaYathapu/TravelTide-Rewards-Program"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hyperlink" Target="https://public.tableau.com/app/profile/leela.yathapu/viz/TravelTideSegmentationRewardsProgram/Dashboard4?publish=yes" TargetMode="External"/><Relationship Id="rId5" Type="http://schemas.openxmlformats.org/officeDocument/2006/relationships/hyperlink" Target="https://drive.google.com/drive/folders/13_d6AFd-aFk48eT5hj7sFkDJRuv5jyWm?usp=sharing" TargetMode="External"/><Relationship Id="rId6" Type="http://schemas.openxmlformats.org/officeDocument/2006/relationships/hyperlink" Target="https://colab.research.google.com/drive/1mCQRqcVxIaPS4nSWqMcaYrIi2zbRclh0?usp=sharing" TargetMode="External"/><Relationship Id="rId7" Type="http://schemas.openxmlformats.org/officeDocument/2006/relationships/hyperlink" Target="https://colab.research.google.com/drive/1mCQRqcVxIaPS4nSWqMcaYrIi2zbRclh0?usp=sharing" TargetMode="External"/><Relationship Id="rId8" Type="http://schemas.openxmlformats.org/officeDocument/2006/relationships/hyperlink" Target="https://github.com/LeelaYathapu/TravelTide-Rewards-Program/blob/5f12490dd0573b43da59bce9337e3aa0c388680c/TravelTide_Segmented_Data.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rgbClr val="1155CC"/>
              </a:buClr>
              <a:buSzPts val="1400"/>
              <a:buChar char="●"/>
            </a:pPr>
            <a:r>
              <a:rPr b="1" lang="en" sz="1400">
                <a:solidFill>
                  <a:srgbClr val="1155CC"/>
                </a:solidFill>
              </a:rPr>
              <a:t>It's essential to note that user preferences may evolve over time. Therefore, we recommend regularly reviewing of analysis to adapt to changing user behavior and market dynamics.</a:t>
            </a:r>
            <a:endParaRPr b="1" sz="1400">
              <a:solidFill>
                <a:srgbClr val="1155CC"/>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85625"/>
            <a:ext cx="534125" cy="57270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lang="en" sz="1500" u="sng">
                <a:solidFill>
                  <a:schemeClr val="hlink"/>
                </a:solidFill>
                <a:hlinkClick r:id="rId5"/>
              </a:rPr>
              <a:t>Project-Deliverables</a:t>
            </a:r>
            <a:r>
              <a:rPr lang="en" sz="1500"/>
              <a:t> </a:t>
            </a:r>
            <a:r>
              <a:rPr lang="en" sz="1500" u="sng">
                <a:solidFill>
                  <a:schemeClr val="hlink"/>
                </a:solidFill>
                <a:hlinkClick r:id="rId6"/>
              </a:rPr>
              <a:t>Colab</a:t>
            </a:r>
            <a:r>
              <a:rPr i="0" lang="en" sz="1500" u="sng" cap="none" strike="noStrike">
                <a:solidFill>
                  <a:schemeClr val="hlink"/>
                </a:solidFill>
                <a:hlinkClick r:id="rId7"/>
              </a:rPr>
              <a:t> </a:t>
            </a:r>
            <a:r>
              <a:rPr lang="en" sz="1500"/>
              <a:t> </a:t>
            </a:r>
            <a:r>
              <a:rPr lang="en" sz="1500" u="sng">
                <a:solidFill>
                  <a:schemeClr val="hlink"/>
                </a:solidFill>
                <a:hlinkClick r:id="rId8"/>
              </a:rPr>
              <a:t>Spreadsheet</a:t>
            </a:r>
            <a:r>
              <a:rPr i="0" lang="en" sz="1500" u="none" cap="none" strike="noStrike">
                <a:solidFill>
                  <a:srgbClr val="000000"/>
                </a:solidFill>
              </a:rPr>
              <a:t>   </a:t>
            </a:r>
            <a:r>
              <a:rPr lang="en" sz="1500" u="sng">
                <a:solidFill>
                  <a:schemeClr val="hlink"/>
                </a:solidFill>
                <a:hlinkClick r:id="rId9"/>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a:t> </a:t>
            </a:r>
            <a:r>
              <a:rPr lang="en" sz="1500" u="sng">
                <a:solidFill>
                  <a:schemeClr val="hlink"/>
                </a:solidFill>
                <a:hlinkClick r:id="rId10"/>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11"/>
              </a:rPr>
              <a:t>TravelTide ERD</a:t>
            </a:r>
            <a:r>
              <a:rPr lang="en" sz="1300">
                <a:latin typeface="Poppins Medium"/>
                <a:ea typeface="Poppins Medium"/>
                <a:cs typeface="Poppins Medium"/>
                <a:sym typeface="Poppins Medium"/>
              </a:rPr>
              <a:t>  </a:t>
            </a:r>
            <a:r>
              <a:rPr lang="en" sz="1300" u="sng">
                <a:solidFill>
                  <a:schemeClr val="hlink"/>
                </a:solidFill>
                <a:latin typeface="Poppins Medium"/>
                <a:ea typeface="Poppins Medium"/>
                <a:cs typeface="Poppins Medium"/>
                <a:sym typeface="Poppins Medium"/>
                <a:hlinkClick r:id="rId12"/>
              </a:rPr>
              <a:t>Github</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3">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1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travel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a:t>
            </a:r>
            <a:r>
              <a:rPr b="1" lang="en" sz="5600">
                <a:solidFill>
                  <a:schemeClr val="dk1"/>
                </a:solidFill>
              </a:rPr>
              <a:t>segmentation</a:t>
            </a:r>
            <a:r>
              <a:rPr b="1" lang="en" sz="5600">
                <a:solidFill>
                  <a:schemeClr val="dk1"/>
                </a:solidFill>
              </a:rPr>
              <a:t> and perk assignments are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eligible users.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56975" y="1492338"/>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Between Users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643900" y="944724"/>
            <a:ext cx="4347698" cy="347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818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Flexible Flyers: </a:t>
            </a:r>
            <a:r>
              <a:rPr b="1" lang="en" sz="6400" u="sng"/>
              <a:t>Free Cancellation Perk (3.6%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 extremely high cancellation rate and frequent long-distance travel, this segment values flexibility. Offering free cancellation would directly address their high cancellation tendencies and reduce booking hesitancy.</a:t>
            </a:r>
            <a:endParaRPr b="1" sz="5600">
              <a:solidFill>
                <a:srgbClr val="434343"/>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t>Bargain Hunters: Exclusive Discounts Perk </a:t>
            </a:r>
            <a:r>
              <a:rPr b="1" lang="en" sz="6400" u="sng"/>
              <a:t>(14.8%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b="1" sz="5600">
              <a:solidFill>
                <a:srgbClr val="434343"/>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6975" y="298537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Elite Travellers</a:t>
            </a:r>
            <a:r>
              <a:rPr b="1" lang="en" sz="6400" u="sng"/>
              <a:t>: Free Hotel Night With Flight </a:t>
            </a:r>
            <a:r>
              <a:rPr b="1" lang="en" sz="6400" u="sng"/>
              <a:t>(25.54%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t>Family Travellers</a:t>
            </a:r>
            <a:r>
              <a:rPr b="1" lang="en" sz="6400" u="sng"/>
              <a:t>: Free Checked Bag </a:t>
            </a:r>
            <a:r>
              <a:rPr b="1" lang="en" sz="6400" u="sng"/>
              <a:t>(20.24%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As the largest and most active segment with frequent flights, offering a free checked bag can enhance their travel experience, encouraging continued loyalty and potentially increasing flight bookings.</a:t>
            </a:r>
            <a:endParaRPr b="1" sz="5600">
              <a:solidFill>
                <a:srgbClr val="434343"/>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414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Dreamers &amp; Budget Travellers</a:t>
            </a:r>
            <a:r>
              <a:rPr b="1" lang="en" sz="6400" u="sng"/>
              <a:t>: Free Hotel Meal </a:t>
            </a:r>
            <a:r>
              <a:rPr b="1" lang="en" sz="6400" u="sng"/>
              <a:t>(35.81%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Roughly about 9% of customers who are active but not booked yet with TT.</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spends less and books less frequently. Given their balanced travel behavior offering a free hotel meal would add value to their bookings, encouraging them to engage more without requiring them to spend a large amount. The current dreamers could be our future potential customers.</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rgbClr val="1155CC"/>
                </a:solidFill>
              </a:rPr>
              <a:t>Benefits</a:t>
            </a:r>
            <a:endParaRPr b="1" sz="7200" u="sng">
              <a:solidFill>
                <a:srgbClr val="1155CC"/>
              </a:solidFill>
            </a:endParaRPr>
          </a:p>
          <a:p>
            <a:pPr indent="-318660" lvl="0" marL="457200" rtl="0" algn="l">
              <a:spcBef>
                <a:spcPts val="1200"/>
              </a:spcBef>
              <a:spcAft>
                <a:spcPts val="0"/>
              </a:spcAft>
              <a:buClr>
                <a:srgbClr val="1155CC"/>
              </a:buClr>
              <a:buSzPct val="100000"/>
              <a:buChar char="●"/>
            </a:pPr>
            <a:r>
              <a:rPr lang="en" sz="5673">
                <a:solidFill>
                  <a:srgbClr val="1155CC"/>
                </a:solidFill>
              </a:rPr>
              <a:t>In summary, the perks have been assigned based on each group's specific travel behaviours, spending patterns, and potential needs for flexibility or additional benefits.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Directly addresses current customer behaviour’s and preferences.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Enhances customer satisfaction by offering relevant perks and loyalty within each segment.</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Encourages continued engagement based on existing usage patterns.</a:t>
            </a:r>
            <a:endParaRPr sz="5673">
              <a:solidFill>
                <a:srgbClr val="1155CC"/>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71800" y="963200"/>
            <a:ext cx="7662776"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