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h6Y2RBHmOwSaGRJylscniL7BKL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907eb5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b907eb57a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550">
                <a:solidFill>
                  <a:schemeClr val="dk1"/>
                </a:solidFill>
              </a:rPr>
              <a:t>"Lastly, I'd like to acknowledge our project team: Akilan, Leela, Rama, Tsai, and Vani, for their dedication and hard work in this comprehensive analysis."</a:t>
            </a:r>
            <a:endParaRPr sz="1550">
              <a:solidFill>
                <a:schemeClr val="dk1"/>
              </a:solidFill>
            </a:endParaRPr>
          </a:p>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907eb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fb907eb57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907eb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fb907eb57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907eb5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b907eb5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b907eb5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fb907eb5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907eb5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fb907eb57a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907eb57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b907eb57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907eb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b907eb5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leelayathapu" TargetMode="External"/><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1" Type="http://schemas.openxmlformats.org/officeDocument/2006/relationships/hyperlink" Target="https://github.com/LeelaYathapu/TravelTide-Rewards-Program/blob/424ba9439c4b225d12045165f96982abe560f923/Screenshot%202024-09-04%20at%2010.40.41.png" TargetMode="External"/><Relationship Id="rId10" Type="http://schemas.openxmlformats.org/officeDocument/2006/relationships/hyperlink" Target="https://www.loom.com/share/6cb135860994494ba097398429f2441b?sid=0a295b2f-aafb-4b71-aabf-e4e41c6c8c63" TargetMode="External"/><Relationship Id="rId13" Type="http://schemas.openxmlformats.org/officeDocument/2006/relationships/image" Target="../media/image2.png"/><Relationship Id="rId12" Type="http://schemas.openxmlformats.org/officeDocument/2006/relationships/hyperlink" Target="https://github.com/LeelaYathapu/TravelTide-Rewards-Program"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hyperlink" Target="https://public.tableau.com/app/profile/leela.yathapu/viz/TravelTideSegmentationRewardsProgram/Dashboard4?publish=yes" TargetMode="External"/><Relationship Id="rId5" Type="http://schemas.openxmlformats.org/officeDocument/2006/relationships/hyperlink" Target="https://drive.google.com/drive/folders/13_d6AFd-aFk48eT5hj7sFkDJRuv5jyWm?usp=sharing" TargetMode="External"/><Relationship Id="rId6" Type="http://schemas.openxmlformats.org/officeDocument/2006/relationships/hyperlink" Target="https://colab.research.google.com/drive/1mCQRqcVxIaPS4nSWqMcaYrIi2zbRclh0?usp=sharing" TargetMode="External"/><Relationship Id="rId7" Type="http://schemas.openxmlformats.org/officeDocument/2006/relationships/hyperlink" Target="https://colab.research.google.com/drive/1mCQRqcVxIaPS4nSWqMcaYrIi2zbRclh0?usp=sharing" TargetMode="External"/><Relationship Id="rId8" Type="http://schemas.openxmlformats.org/officeDocument/2006/relationships/hyperlink" Target="https://github.com/LeelaYathapu/TravelTide-Rewards-Program/blob/5f12490dd0573b43da59bce9337e3aa0c388680c/TravelTide_Segmented_Data.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
          <p:cNvSpPr txBox="1"/>
          <p:nvPr/>
        </p:nvSpPr>
        <p:spPr>
          <a:xfrm>
            <a:off x="1062500" y="112125"/>
            <a:ext cx="790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50"/>
              <a:buFont typeface="Arial"/>
              <a:buNone/>
            </a:pPr>
            <a:r>
              <a:rPr b="1" lang="en" sz="2200"/>
              <a:t>TravelTide</a:t>
            </a:r>
            <a:r>
              <a:rPr b="1" i="0" lang="en" sz="2200" u="none" cap="none" strike="noStrike">
                <a:solidFill>
                  <a:srgbClr val="000000"/>
                </a:solidFill>
              </a:rPr>
              <a:t> Customer Segmentation &amp; </a:t>
            </a:r>
            <a:r>
              <a:rPr b="1" lang="en" sz="2200"/>
              <a:t>Rewards</a:t>
            </a:r>
            <a:r>
              <a:rPr b="1" i="0" lang="en" sz="2200" u="none" cap="none" strike="noStrike">
                <a:solidFill>
                  <a:srgbClr val="000000"/>
                </a:solidFill>
              </a:rPr>
              <a:t> Program</a:t>
            </a:r>
            <a:endParaRPr b="1" i="0" sz="2200" u="none" cap="none" strike="noStrike">
              <a:solidFill>
                <a:srgbClr val="000000"/>
              </a:solidFill>
            </a:endParaRPr>
          </a:p>
        </p:txBody>
      </p:sp>
      <p:sp>
        <p:nvSpPr>
          <p:cNvPr id="55" name="Google Shape;55;p1"/>
          <p:cNvSpPr txBox="1"/>
          <p:nvPr/>
        </p:nvSpPr>
        <p:spPr>
          <a:xfrm>
            <a:off x="4507600" y="1264988"/>
            <a:ext cx="453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Arial"/>
                <a:ea typeface="Arial"/>
                <a:cs typeface="Arial"/>
                <a:sym typeface="Arial"/>
              </a:rPr>
              <a:t>Presented by : </a:t>
            </a:r>
            <a:r>
              <a:rPr lang="en" sz="1800" u="sng">
                <a:solidFill>
                  <a:srgbClr val="1155CC"/>
                </a:solidFill>
                <a:hlinkClick r:id="rId3">
                  <a:extLst>
                    <a:ext uri="{A12FA001-AC4F-418D-AE19-62706E023703}">
                      <ahyp:hlinkClr val="tx"/>
                    </a:ext>
                  </a:extLst>
                </a:hlinkClick>
              </a:rPr>
              <a:t>Leela Yathapu</a:t>
            </a:r>
            <a:endParaRPr b="0" i="0" sz="1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4507600" y="2402725"/>
            <a:ext cx="4133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Welcome to our comprehensive analysis of </a:t>
            </a:r>
            <a:r>
              <a:rPr lang="en"/>
              <a:t>TravelTide e-booking startup. Customer feedback has shown, and industry analysts agree, TravelTide customers have access to the largest travel inventory in the e-booking space.</a:t>
            </a:r>
            <a:endParaRPr b="0" i="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4">
            <a:alphaModFix/>
          </a:blip>
          <a:srcRect b="0" l="0" r="0" t="0"/>
          <a:stretch/>
        </p:blipFill>
        <p:spPr>
          <a:xfrm>
            <a:off x="0" y="4418500"/>
            <a:ext cx="2343725" cy="725000"/>
          </a:xfrm>
          <a:prstGeom prst="rect">
            <a:avLst/>
          </a:prstGeom>
          <a:noFill/>
          <a:ln>
            <a:noFill/>
          </a:ln>
        </p:spPr>
      </p:pic>
      <p:pic>
        <p:nvPicPr>
          <p:cNvPr id="58" name="Google Shape;58;p1"/>
          <p:cNvPicPr preferRelativeResize="0"/>
          <p:nvPr/>
        </p:nvPicPr>
        <p:blipFill>
          <a:blip r:embed="rId5">
            <a:alphaModFix/>
          </a:blip>
          <a:stretch>
            <a:fillRect/>
          </a:stretch>
        </p:blipFill>
        <p:spPr>
          <a:xfrm>
            <a:off x="683650" y="1280400"/>
            <a:ext cx="2249027" cy="3082300"/>
          </a:xfrm>
          <a:prstGeom prst="rect">
            <a:avLst/>
          </a:prstGeom>
          <a:noFill/>
          <a:ln>
            <a:noFill/>
          </a:ln>
        </p:spPr>
      </p:pic>
      <p:pic>
        <p:nvPicPr>
          <p:cNvPr id="59" name="Google Shape;59;p1"/>
          <p:cNvPicPr preferRelativeResize="0"/>
          <p:nvPr/>
        </p:nvPicPr>
        <p:blipFill>
          <a:blip r:embed="rId6">
            <a:alphaModFix/>
          </a:blip>
          <a:stretch>
            <a:fillRect/>
          </a:stretch>
        </p:blipFill>
        <p:spPr>
          <a:xfrm>
            <a:off x="156975" y="112125"/>
            <a:ext cx="808950" cy="72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1"/>
          <p:cNvSpPr txBox="1"/>
          <p:nvPr>
            <p:ph type="title"/>
          </p:nvPr>
        </p:nvSpPr>
        <p:spPr>
          <a:xfrm>
            <a:off x="1014600" y="138325"/>
            <a:ext cx="81294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Recommendations</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42" name="Google Shape;142;p11"/>
          <p:cNvSpPr txBox="1"/>
          <p:nvPr>
            <p:ph idx="1" type="body"/>
          </p:nvPr>
        </p:nvSpPr>
        <p:spPr>
          <a:xfrm>
            <a:off x="726450" y="1175650"/>
            <a:ext cx="7691100" cy="30222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Focus on users who book multiple trips, particularly those who have already booked both flights and hotels together for their second or third trip. Create exclusive discount offers tailored to this segment, enticing them to continue booking all-inclusive travel packages.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Since users who book flight and hotel packages tend to spend more, ensure the booking process for combined packages is seamless and user-friendly. Highlight the potential savings and convenience of booking together.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Consider expanding the availability of discounts to a broader audience. While only 29% of trips received discounts in our analysis, there may be opportunities to attract more users by offering discounts for their first trips as well.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recommendations should help tailor marketing strategies and email invitations to maximize customer engagement with TravelTide's rewards program.</a:t>
            </a:r>
            <a:endParaRPr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marR="0" rtl="0" algn="l">
              <a:lnSpc>
                <a:spcPct val="95000"/>
              </a:lnSpc>
              <a:spcBef>
                <a:spcPts val="1200"/>
              </a:spcBef>
              <a:spcAft>
                <a:spcPts val="0"/>
              </a:spcAft>
              <a:buSzPts val="1800"/>
              <a:buNone/>
            </a:pPr>
            <a:r>
              <a:t/>
            </a:r>
            <a:endParaRPr sz="1950">
              <a:solidFill>
                <a:schemeClr val="dk1"/>
              </a:solidFill>
            </a:endParaRPr>
          </a:p>
          <a:p>
            <a:pPr indent="0" lvl="0" marL="0" rtl="0" algn="l">
              <a:lnSpc>
                <a:spcPct val="115000"/>
              </a:lnSpc>
              <a:spcBef>
                <a:spcPts val="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43" name="Google Shape;143;p11"/>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44" name="Google Shape;144;p11"/>
          <p:cNvPicPr preferRelativeResize="0"/>
          <p:nvPr/>
        </p:nvPicPr>
        <p:blipFill>
          <a:blip r:embed="rId4">
            <a:alphaModFix/>
          </a:blip>
          <a:stretch>
            <a:fillRect/>
          </a:stretch>
        </p:blipFill>
        <p:spPr>
          <a:xfrm>
            <a:off x="156975" y="112125"/>
            <a:ext cx="808950" cy="7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2fb907eb57a_0_146"/>
          <p:cNvSpPr txBox="1"/>
          <p:nvPr>
            <p:ph type="title"/>
          </p:nvPr>
        </p:nvSpPr>
        <p:spPr>
          <a:xfrm>
            <a:off x="1014600" y="25"/>
            <a:ext cx="8129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Next Steps &amp; Conclusion</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50" name="Google Shape;150;g2fb907eb57a_0_146"/>
          <p:cNvSpPr txBox="1"/>
          <p:nvPr>
            <p:ph idx="1" type="body"/>
          </p:nvPr>
        </p:nvSpPr>
        <p:spPr>
          <a:xfrm>
            <a:off x="156975" y="837125"/>
            <a:ext cx="8620800" cy="3581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chemeClr val="dk1"/>
                </a:solidFill>
              </a:rPr>
              <a:t>Next Steps</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Segmented Email Campaigns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 Testing for Optimization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Monitoring User Engagement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Feedback Collection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Contineous Refinement</a:t>
            </a:r>
            <a:endParaRPr sz="1400">
              <a:solidFill>
                <a:schemeClr val="dk1"/>
              </a:solidFill>
            </a:endParaRPr>
          </a:p>
          <a:p>
            <a:pPr indent="0" lvl="0" marL="0" marR="0" rtl="0" algn="l">
              <a:lnSpc>
                <a:spcPct val="95000"/>
              </a:lnSpc>
              <a:spcBef>
                <a:spcPts val="1200"/>
              </a:spcBef>
              <a:spcAft>
                <a:spcPts val="0"/>
              </a:spcAft>
              <a:buSzPts val="1800"/>
              <a:buNone/>
            </a:pPr>
            <a:r>
              <a:rPr b="1" lang="en" u="sng">
                <a:solidFill>
                  <a:schemeClr val="dk1"/>
                </a:solidFill>
              </a:rPr>
              <a:t>Conclusion</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By following this structured approach, we aim to not only attract customers but also maintain their engagement and loyalty by offering perks that align with their preferences. The continuous refinement of our offerings and strategies is pivotal to our long-term success.</a:t>
            </a:r>
            <a:endParaRPr sz="1400">
              <a:solidFill>
                <a:schemeClr val="dk1"/>
              </a:solidFill>
            </a:endParaRPr>
          </a:p>
          <a:p>
            <a:pPr indent="-317500" lvl="0" marL="457200" rtl="0" algn="l">
              <a:spcBef>
                <a:spcPts val="0"/>
              </a:spcBef>
              <a:spcAft>
                <a:spcPts val="0"/>
              </a:spcAft>
              <a:buClr>
                <a:srgbClr val="1155CC"/>
              </a:buClr>
              <a:buSzPts val="1400"/>
              <a:buChar char="●"/>
            </a:pPr>
            <a:r>
              <a:rPr b="1" lang="en" sz="1400">
                <a:solidFill>
                  <a:srgbClr val="1155CC"/>
                </a:solidFill>
              </a:rPr>
              <a:t>It's essential to note that user preferences may evolve over time. Therefore, we recommend regularly reviewing of analysis to adapt to changing user behavior and market dynamics.</a:t>
            </a:r>
            <a:endParaRPr b="1" sz="1400">
              <a:solidFill>
                <a:srgbClr val="1155CC"/>
              </a:solidFill>
            </a:endParaRPr>
          </a:p>
          <a:p>
            <a:pPr indent="0" lvl="0" marL="0" rtl="0" algn="l">
              <a:spcBef>
                <a:spcPts val="120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51" name="Google Shape;151;g2fb907eb57a_0_14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2" name="Google Shape;152;g2fb907eb57a_0_146"/>
          <p:cNvPicPr preferRelativeResize="0"/>
          <p:nvPr/>
        </p:nvPicPr>
        <p:blipFill>
          <a:blip r:embed="rId4">
            <a:alphaModFix/>
          </a:blip>
          <a:stretch>
            <a:fillRect/>
          </a:stretch>
        </p:blipFill>
        <p:spPr>
          <a:xfrm>
            <a:off x="156975" y="0"/>
            <a:ext cx="808950" cy="7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1074575" y="188275"/>
            <a:ext cx="788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3350"/>
              <a:t>  </a:t>
            </a:r>
            <a:r>
              <a:rPr b="1" lang="en" sz="2400"/>
              <a:t> Project Links</a:t>
            </a:r>
            <a:endParaRPr b="1" sz="2400"/>
          </a:p>
          <a:p>
            <a:pPr indent="0" lvl="0" marL="0" rtl="0" algn="l">
              <a:lnSpc>
                <a:spcPct val="115000"/>
              </a:lnSpc>
              <a:spcBef>
                <a:spcPts val="0"/>
              </a:spcBef>
              <a:spcAft>
                <a:spcPts val="0"/>
              </a:spcAft>
              <a:buSzPts val="1100"/>
              <a:buNone/>
            </a:pPr>
            <a:r>
              <a:t/>
            </a:r>
            <a:endParaRPr sz="39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pic>
        <p:nvPicPr>
          <p:cNvPr id="158" name="Google Shape;158;p1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31800" y="1485625"/>
            <a:ext cx="534125" cy="572700"/>
          </a:xfrm>
          <a:prstGeom prst="rect">
            <a:avLst/>
          </a:prstGeom>
          <a:noFill/>
          <a:ln>
            <a:noFill/>
          </a:ln>
        </p:spPr>
      </p:pic>
      <p:sp>
        <p:nvSpPr>
          <p:cNvPr id="160" name="Google Shape;160;p10"/>
          <p:cNvSpPr txBox="1"/>
          <p:nvPr/>
        </p:nvSpPr>
        <p:spPr>
          <a:xfrm>
            <a:off x="1366550" y="1294400"/>
            <a:ext cx="6854100" cy="10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500" u="none" cap="none" strike="noStrike">
                <a:solidFill>
                  <a:srgbClr val="000000"/>
                </a:solidFill>
                <a:latin typeface="Poppins"/>
                <a:ea typeface="Poppins"/>
                <a:cs typeface="Poppins"/>
                <a:sym typeface="Poppins"/>
              </a:rPr>
              <a:t>Project Links:   </a:t>
            </a:r>
            <a:r>
              <a:rPr lang="en" sz="1500" u="sng">
                <a:solidFill>
                  <a:schemeClr val="hlink"/>
                </a:solidFill>
                <a:hlinkClick r:id="rId5"/>
              </a:rPr>
              <a:t>Project-Deliverables</a:t>
            </a:r>
            <a:r>
              <a:rPr lang="en" sz="1500"/>
              <a:t> </a:t>
            </a:r>
            <a:r>
              <a:rPr lang="en" sz="1500" u="sng">
                <a:solidFill>
                  <a:schemeClr val="hlink"/>
                </a:solidFill>
                <a:hlinkClick r:id="rId6"/>
              </a:rPr>
              <a:t>Colab</a:t>
            </a:r>
            <a:r>
              <a:rPr i="0" lang="en" sz="1500" u="sng" cap="none" strike="noStrike">
                <a:solidFill>
                  <a:schemeClr val="hlink"/>
                </a:solidFill>
                <a:hlinkClick r:id="rId7"/>
              </a:rPr>
              <a:t> </a:t>
            </a:r>
            <a:r>
              <a:rPr lang="en" sz="1500"/>
              <a:t> </a:t>
            </a:r>
            <a:r>
              <a:rPr lang="en" sz="1500" u="sng">
                <a:solidFill>
                  <a:schemeClr val="hlink"/>
                </a:solidFill>
                <a:hlinkClick r:id="rId8"/>
              </a:rPr>
              <a:t>Spreadsheet</a:t>
            </a:r>
            <a:r>
              <a:rPr i="0" lang="en" sz="1500" u="none" cap="none" strike="noStrike">
                <a:solidFill>
                  <a:srgbClr val="000000"/>
                </a:solidFill>
              </a:rPr>
              <a:t>   </a:t>
            </a:r>
            <a:r>
              <a:rPr lang="en" sz="1500" u="sng">
                <a:solidFill>
                  <a:schemeClr val="hlink"/>
                </a:solidFill>
                <a:hlinkClick r:id="rId9"/>
              </a:rPr>
              <a:t>Tableau</a:t>
            </a:r>
            <a:r>
              <a:rPr lang="en" sz="1500">
                <a:solidFill>
                  <a:schemeClr val="dk1"/>
                </a:solidFill>
              </a:rPr>
              <a:t> </a:t>
            </a:r>
            <a:r>
              <a:rPr i="0" lang="en" sz="1500" u="none" cap="none" strike="noStrike">
                <a:solidFill>
                  <a:srgbClr val="000000"/>
                </a:solidFill>
              </a:rPr>
              <a:t> </a:t>
            </a:r>
            <a:endParaRPr i="0" sz="1500" u="none" cap="none" strike="noStrike">
              <a:solidFill>
                <a:srgbClr val="000000"/>
              </a:solidFill>
            </a:endParaRPr>
          </a:p>
          <a:p>
            <a:pPr indent="457200" lvl="0" marL="914400" marR="0" rtl="0" algn="l">
              <a:lnSpc>
                <a:spcPct val="100000"/>
              </a:lnSpc>
              <a:spcBef>
                <a:spcPts val="0"/>
              </a:spcBef>
              <a:spcAft>
                <a:spcPts val="0"/>
              </a:spcAft>
              <a:buClr>
                <a:srgbClr val="000000"/>
              </a:buClr>
              <a:buSzPts val="1100"/>
              <a:buFont typeface="Arial"/>
              <a:buNone/>
            </a:pPr>
            <a:r>
              <a:rPr lang="en" sz="1500"/>
              <a:t> </a:t>
            </a:r>
            <a:r>
              <a:rPr lang="en" sz="1500" u="sng">
                <a:solidFill>
                  <a:schemeClr val="hlink"/>
                </a:solidFill>
                <a:hlinkClick r:id="rId10"/>
              </a:rPr>
              <a:t>Presentation</a:t>
            </a:r>
            <a:r>
              <a:rPr i="0" lang="en" sz="1500" u="none" cap="none" strike="noStrike">
                <a:solidFill>
                  <a:srgbClr val="000000"/>
                </a:solidFill>
                <a:latin typeface="Poppins Medium"/>
                <a:ea typeface="Poppins Medium"/>
                <a:cs typeface="Poppins Medium"/>
                <a:sym typeface="Poppins Medium"/>
              </a:rPr>
              <a:t> </a:t>
            </a:r>
            <a:r>
              <a:rPr b="0" i="0" lang="en" sz="1500" u="none" cap="none" strike="noStrike">
                <a:solidFill>
                  <a:srgbClr val="000000"/>
                </a:solidFill>
                <a:latin typeface="Poppins Medium"/>
                <a:ea typeface="Poppins Medium"/>
                <a:cs typeface="Poppins Medium"/>
                <a:sym typeface="Poppins Medium"/>
              </a:rPr>
              <a:t> </a:t>
            </a:r>
            <a:r>
              <a:rPr lang="en" sz="1300" u="sng">
                <a:solidFill>
                  <a:schemeClr val="hlink"/>
                </a:solidFill>
                <a:hlinkClick r:id="rId11"/>
              </a:rPr>
              <a:t>TravelTide ERD</a:t>
            </a:r>
            <a:r>
              <a:rPr lang="en" sz="1300">
                <a:latin typeface="Poppins Medium"/>
                <a:ea typeface="Poppins Medium"/>
                <a:cs typeface="Poppins Medium"/>
                <a:sym typeface="Poppins Medium"/>
              </a:rPr>
              <a:t>  </a:t>
            </a:r>
            <a:r>
              <a:rPr lang="en" sz="1300" u="sng">
                <a:solidFill>
                  <a:schemeClr val="hlink"/>
                </a:solidFill>
                <a:latin typeface="Poppins Medium"/>
                <a:ea typeface="Poppins Medium"/>
                <a:cs typeface="Poppins Medium"/>
                <a:sym typeface="Poppins Medium"/>
                <a:hlinkClick r:id="rId12"/>
              </a:rPr>
              <a:t>Github</a:t>
            </a:r>
            <a:endParaRPr b="0" i="0" sz="1500" u="none" cap="none" strike="noStrike">
              <a:solidFill>
                <a:srgbClr val="000000"/>
              </a:solidFill>
              <a:latin typeface="Arial"/>
              <a:ea typeface="Arial"/>
              <a:cs typeface="Arial"/>
              <a:sym typeface="Arial"/>
            </a:endParaRPr>
          </a:p>
        </p:txBody>
      </p:sp>
      <p:pic>
        <p:nvPicPr>
          <p:cNvPr id="161" name="Google Shape;161;p10"/>
          <p:cNvPicPr preferRelativeResize="0"/>
          <p:nvPr/>
        </p:nvPicPr>
        <p:blipFill>
          <a:blip r:embed="rId13">
            <a:alphaModFix/>
          </a:blip>
          <a:stretch>
            <a:fillRect/>
          </a:stretch>
        </p:blipFill>
        <p:spPr>
          <a:xfrm>
            <a:off x="156975" y="112125"/>
            <a:ext cx="808950" cy="725000"/>
          </a:xfrm>
          <a:prstGeom prst="rect">
            <a:avLst/>
          </a:prstGeom>
          <a:noFill/>
          <a:ln>
            <a:noFill/>
          </a:ln>
        </p:spPr>
      </p:pic>
      <p:sp>
        <p:nvSpPr>
          <p:cNvPr id="162" name="Google Shape;162;p10"/>
          <p:cNvSpPr txBox="1"/>
          <p:nvPr/>
        </p:nvSpPr>
        <p:spPr>
          <a:xfrm>
            <a:off x="965925" y="2675400"/>
            <a:ext cx="7063200" cy="143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Thank You! </a:t>
            </a:r>
            <a:endParaRPr b="1" sz="2000"/>
          </a:p>
          <a:p>
            <a:pPr indent="0" lvl="0" marL="0" marR="0" rtl="0" algn="ctr">
              <a:lnSpc>
                <a:spcPct val="100000"/>
              </a:lnSpc>
              <a:spcBef>
                <a:spcPts val="0"/>
              </a:spcBef>
              <a:spcAft>
                <a:spcPts val="0"/>
              </a:spcAft>
              <a:buClr>
                <a:srgbClr val="000000"/>
              </a:buClr>
              <a:buSzPts val="1100"/>
              <a:buFont typeface="Arial"/>
              <a:buNone/>
            </a:pPr>
            <a:r>
              <a:t/>
            </a:r>
            <a:endParaRPr b="1" sz="2000">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Any questions?</a:t>
            </a:r>
            <a:r>
              <a:rPr i="0" lang="en" sz="2000" u="none" cap="none" strike="noStrike">
                <a:solidFill>
                  <a:srgbClr val="000000"/>
                </a:solidFill>
              </a:rPr>
              <a:t> </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Project Objective &amp; Reward Program</a:t>
            </a:r>
            <a:endParaRPr b="1" sz="300"/>
          </a:p>
        </p:txBody>
      </p:sp>
      <p:sp>
        <p:nvSpPr>
          <p:cNvPr id="65" name="Google Shape;65;p2"/>
          <p:cNvSpPr txBox="1"/>
          <p:nvPr>
            <p:ph idx="1" type="body"/>
          </p:nvPr>
        </p:nvSpPr>
        <p:spPr>
          <a:xfrm>
            <a:off x="4105150" y="943813"/>
            <a:ext cx="4775400" cy="1519200"/>
          </a:xfrm>
          <a:prstGeom prst="rect">
            <a:avLst/>
          </a:prstGeom>
          <a:noFill/>
          <a:ln>
            <a:noFill/>
          </a:ln>
        </p:spPr>
        <p:txBody>
          <a:bodyPr anchorCtr="0" anchor="t" bIns="91425" lIns="91425" spcFirstLastPara="1" rIns="91425" wrap="square" tIns="91425">
            <a:normAutofit fontScale="25000" lnSpcReduction="10000"/>
          </a:bodyPr>
          <a:lstStyle/>
          <a:p>
            <a:pPr indent="0" lvl="0" marL="457200" rtl="0" algn="l">
              <a:lnSpc>
                <a:spcPct val="115000"/>
              </a:lnSpc>
              <a:spcBef>
                <a:spcPts val="0"/>
              </a:spcBef>
              <a:spcAft>
                <a:spcPts val="0"/>
              </a:spcAft>
              <a:buNone/>
            </a:pPr>
            <a:r>
              <a:rPr b="1" lang="en" sz="7200" u="sng">
                <a:solidFill>
                  <a:srgbClr val="41464D"/>
                </a:solidFill>
              </a:rPr>
              <a:t>Objective</a:t>
            </a:r>
            <a:endParaRPr b="1" sz="7200" u="sng">
              <a:solidFill>
                <a:srgbClr val="41464D"/>
              </a:solidFill>
            </a:endParaRPr>
          </a:p>
          <a:p>
            <a:pPr indent="0" lvl="0" marL="457200" rtl="0" algn="l">
              <a:lnSpc>
                <a:spcPct val="115000"/>
              </a:lnSpc>
              <a:spcBef>
                <a:spcPts val="0"/>
              </a:spcBef>
              <a:spcAft>
                <a:spcPts val="0"/>
              </a:spcAft>
              <a:buNone/>
            </a:pPr>
            <a:r>
              <a:t/>
            </a:r>
            <a:endParaRPr b="1" sz="2891" u="sng">
              <a:solidFill>
                <a:srgbClr val="41464D"/>
              </a:solidFill>
            </a:endParaRPr>
          </a:p>
          <a:p>
            <a:pPr indent="0" lvl="0" marL="457200" rtl="0" algn="l">
              <a:lnSpc>
                <a:spcPct val="115000"/>
              </a:lnSpc>
              <a:spcBef>
                <a:spcPts val="0"/>
              </a:spcBef>
              <a:spcAft>
                <a:spcPts val="0"/>
              </a:spcAft>
              <a:buNone/>
            </a:pPr>
            <a:r>
              <a:rPr lang="en" sz="5600">
                <a:solidFill>
                  <a:srgbClr val="41464D"/>
                </a:solidFill>
              </a:rPr>
              <a:t>Design and execute a fantastic personalized rewards program that keeps customers returning to the TravelTide platform. - To do so we need to segment customers based on their travel behavior.</a:t>
            </a:r>
            <a:endParaRPr sz="5600"/>
          </a:p>
        </p:txBody>
      </p:sp>
      <p:pic>
        <p:nvPicPr>
          <p:cNvPr id="66" name="Google Shape;66;p2"/>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67" name="Google Shape;67;p2"/>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68" name="Google Shape;68;p2"/>
          <p:cNvSpPr txBox="1"/>
          <p:nvPr>
            <p:ph idx="1" type="body"/>
          </p:nvPr>
        </p:nvSpPr>
        <p:spPr>
          <a:xfrm>
            <a:off x="4105150" y="2463025"/>
            <a:ext cx="4951800" cy="22605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Reward Program</a:t>
            </a:r>
            <a:endParaRPr b="1" sz="7200" u="sng">
              <a:solidFill>
                <a:srgbClr val="41464D"/>
              </a:solidFill>
            </a:endParaRPr>
          </a:p>
          <a:p>
            <a:pPr indent="0" lvl="0" marL="457200" rtl="0" algn="l">
              <a:lnSpc>
                <a:spcPct val="115000"/>
              </a:lnSpc>
              <a:spcBef>
                <a:spcPts val="0"/>
              </a:spcBef>
              <a:spcAft>
                <a:spcPts val="0"/>
              </a:spcAft>
              <a:buNone/>
            </a:pPr>
            <a:r>
              <a:t/>
            </a:r>
            <a:endParaRPr b="1" sz="7200" u="sng">
              <a:solidFill>
                <a:srgbClr val="41464D"/>
              </a:solidFill>
            </a:endParaRPr>
          </a:p>
          <a:p>
            <a:pPr indent="0" lvl="0" marL="457200" rtl="0" algn="l">
              <a:lnSpc>
                <a:spcPct val="115000"/>
              </a:lnSpc>
              <a:spcBef>
                <a:spcPts val="0"/>
              </a:spcBef>
              <a:spcAft>
                <a:spcPts val="0"/>
              </a:spcAft>
              <a:buNone/>
            </a:pPr>
            <a:r>
              <a:rPr lang="en" sz="5600">
                <a:solidFill>
                  <a:srgbClr val="41464D"/>
                </a:solidFill>
              </a:rPr>
              <a:t>To send customized emails we will try to differentiate our customers based on potential interest in our program: </a:t>
            </a:r>
            <a:endParaRPr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Hotel Meal</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Checked Bag</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No Cancelation Fee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- 1 Night Free with Flight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Exclusive Discount</a:t>
            </a:r>
            <a:endParaRPr b="1" sz="5600"/>
          </a:p>
        </p:txBody>
      </p:sp>
      <p:pic>
        <p:nvPicPr>
          <p:cNvPr id="69" name="Google Shape;69;p2"/>
          <p:cNvPicPr preferRelativeResize="0"/>
          <p:nvPr/>
        </p:nvPicPr>
        <p:blipFill>
          <a:blip r:embed="rId5">
            <a:alphaModFix/>
          </a:blip>
          <a:stretch>
            <a:fillRect/>
          </a:stretch>
        </p:blipFill>
        <p:spPr>
          <a:xfrm>
            <a:off x="156975" y="1003076"/>
            <a:ext cx="3779750" cy="3415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g2fb907eb57a_0_118"/>
          <p:cNvSpPr txBox="1"/>
          <p:nvPr>
            <p:ph type="title"/>
          </p:nvPr>
        </p:nvSpPr>
        <p:spPr>
          <a:xfrm>
            <a:off x="1108550" y="112125"/>
            <a:ext cx="753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Approach</a:t>
            </a:r>
            <a:endParaRPr b="1" sz="100"/>
          </a:p>
        </p:txBody>
      </p:sp>
      <p:pic>
        <p:nvPicPr>
          <p:cNvPr id="75" name="Google Shape;75;g2fb907eb57a_0_11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sp>
        <p:nvSpPr>
          <p:cNvPr id="76" name="Google Shape;76;g2fb907eb57a_0_118"/>
          <p:cNvSpPr txBox="1"/>
          <p:nvPr>
            <p:ph idx="1" type="body"/>
          </p:nvPr>
        </p:nvSpPr>
        <p:spPr>
          <a:xfrm>
            <a:off x="3284125" y="953300"/>
            <a:ext cx="5360700" cy="3403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lang="en" sz="5600">
                <a:solidFill>
                  <a:schemeClr val="dk1"/>
                </a:solidFill>
              </a:rPr>
              <a:t>To achieve these objectives, we conducted an in-depth analysis of TravelTide's customer data, considering various customer behaviours and attributes to identify potential affinities to specific perks.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The process involves filtering TravelTide data according to specific cohort definitions, aggregating Session, Flight, and Hotel data while preserving key demographic and behavioural fields, and merging these insights into a comprehensive dataset.</a:t>
            </a:r>
            <a:endParaRPr sz="5600">
              <a:solidFill>
                <a:schemeClr val="dk1"/>
              </a:solidFill>
            </a:endParaRPr>
          </a:p>
          <a:p>
            <a:pPr indent="-317500" lvl="0" marL="457200" rtl="0" algn="l">
              <a:spcBef>
                <a:spcPts val="0"/>
              </a:spcBef>
              <a:spcAft>
                <a:spcPts val="0"/>
              </a:spcAft>
              <a:buClr>
                <a:schemeClr val="dk1"/>
              </a:buClr>
              <a:buSzPct val="100000"/>
              <a:buChar char="●"/>
            </a:pPr>
            <a:r>
              <a:rPr b="1" lang="en" sz="5600">
                <a:solidFill>
                  <a:schemeClr val="dk1"/>
                </a:solidFill>
              </a:rPr>
              <a:t>Key features considered for </a:t>
            </a:r>
            <a:r>
              <a:rPr b="1" lang="en" sz="5600">
                <a:solidFill>
                  <a:schemeClr val="dk1"/>
                </a:solidFill>
              </a:rPr>
              <a:t>segmentation</a:t>
            </a:r>
            <a:r>
              <a:rPr b="1" lang="en" sz="5600">
                <a:solidFill>
                  <a:schemeClr val="dk1"/>
                </a:solidFill>
              </a:rPr>
              <a:t> and perk assignments are D</a:t>
            </a:r>
            <a:r>
              <a:rPr b="1" lang="en" sz="5600">
                <a:solidFill>
                  <a:schemeClr val="dk1"/>
                </a:solidFill>
              </a:rPr>
              <a:t>iscount</a:t>
            </a:r>
            <a:r>
              <a:rPr b="1" lang="en" sz="5600">
                <a:solidFill>
                  <a:schemeClr val="dk1"/>
                </a:solidFill>
              </a:rPr>
              <a:t> Responsiveness, Booking Rate , Cancellation Rates, Average Total Spent by Users on flights and hotels.</a:t>
            </a:r>
            <a:endParaRPr b="1" sz="5600">
              <a:solidFill>
                <a:schemeClr val="dk1"/>
              </a:solidFill>
            </a:endParaRPr>
          </a:p>
          <a:p>
            <a:pPr indent="0" lvl="0" marL="457200" rtl="0" algn="l">
              <a:spcBef>
                <a:spcPts val="1200"/>
              </a:spcBef>
              <a:spcAft>
                <a:spcPts val="0"/>
              </a:spcAft>
              <a:buNone/>
            </a:pPr>
            <a:r>
              <a:t/>
            </a:r>
            <a:endParaRPr b="1" sz="6000">
              <a:solidFill>
                <a:schemeClr val="dk1"/>
              </a:solidFill>
            </a:endParaRPr>
          </a:p>
          <a:p>
            <a:pPr indent="0" lvl="0" marL="457200" rtl="0" algn="l">
              <a:spcBef>
                <a:spcPts val="1200"/>
              </a:spcBef>
              <a:spcAft>
                <a:spcPts val="0"/>
              </a:spcAft>
              <a:buNone/>
            </a:pPr>
            <a:r>
              <a:t/>
            </a:r>
            <a:endParaRPr sz="6000">
              <a:solidFill>
                <a:schemeClr val="dk1"/>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sp>
        <p:nvSpPr>
          <p:cNvPr id="77" name="Google Shape;77;g2fb907eb57a_0_118"/>
          <p:cNvSpPr txBox="1"/>
          <p:nvPr>
            <p:ph idx="1" type="body"/>
          </p:nvPr>
        </p:nvSpPr>
        <p:spPr>
          <a:xfrm>
            <a:off x="156975" y="1007700"/>
            <a:ext cx="3622200" cy="3348900"/>
          </a:xfrm>
          <a:prstGeom prst="rect">
            <a:avLst/>
          </a:prstGeom>
        </p:spPr>
        <p:txBody>
          <a:bodyPr anchorCtr="0" anchor="t" bIns="91425" lIns="91425" spcFirstLastPara="1" rIns="91425" wrap="square" tIns="91425">
            <a:normAutofit fontScale="55000" lnSpcReduction="20000"/>
          </a:bodyPr>
          <a:lstStyle/>
          <a:p>
            <a:pPr indent="-315912" lvl="0" marL="457200" rtl="0" algn="l">
              <a:spcBef>
                <a:spcPts val="1200"/>
              </a:spcBef>
              <a:spcAft>
                <a:spcPts val="0"/>
              </a:spcAft>
              <a:buClr>
                <a:srgbClr val="1155CC"/>
              </a:buClr>
              <a:buSzPct val="100000"/>
              <a:buChar char="●"/>
            </a:pPr>
            <a:r>
              <a:rPr b="1" lang="en" sz="2500">
                <a:solidFill>
                  <a:srgbClr val="1155CC"/>
                </a:solidFill>
              </a:rPr>
              <a:t>Exploring the Data</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User Segmentation</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Analysis and finding</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Recommendation</a:t>
            </a:r>
            <a:endParaRPr b="1" sz="2500">
              <a:solidFill>
                <a:srgbClr val="1155CC"/>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pic>
        <p:nvPicPr>
          <p:cNvPr id="78" name="Google Shape;78;g2fb907eb57a_0_118"/>
          <p:cNvPicPr preferRelativeResize="0"/>
          <p:nvPr/>
        </p:nvPicPr>
        <p:blipFill>
          <a:blip r:embed="rId4">
            <a:alphaModFix/>
          </a:blip>
          <a:stretch>
            <a:fillRect/>
          </a:stretch>
        </p:blipFill>
        <p:spPr>
          <a:xfrm>
            <a:off x="156975" y="60775"/>
            <a:ext cx="881375"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g2fb907eb57a_0_38"/>
          <p:cNvSpPr txBox="1"/>
          <p:nvPr>
            <p:ph type="title"/>
          </p:nvPr>
        </p:nvSpPr>
        <p:spPr>
          <a:xfrm>
            <a:off x="1048225" y="152300"/>
            <a:ext cx="76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Data Observation and Cohort Filtering</a:t>
            </a:r>
            <a:endParaRPr b="1" sz="100"/>
          </a:p>
        </p:txBody>
      </p:sp>
      <p:pic>
        <p:nvPicPr>
          <p:cNvPr id="84" name="Google Shape;84;g2fb907eb57a_0_3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85" name="Google Shape;85;g2fb907eb57a_0_38"/>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86" name="Google Shape;86;g2fb907eb57a_0_38"/>
          <p:cNvSpPr txBox="1"/>
          <p:nvPr>
            <p:ph idx="2" type="body"/>
          </p:nvPr>
        </p:nvSpPr>
        <p:spPr>
          <a:xfrm>
            <a:off x="4692125" y="837125"/>
            <a:ext cx="4224600" cy="4096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a:solidFill>
                  <a:schemeClr val="dk1"/>
                </a:solidFill>
              </a:rPr>
              <a:t>Travel Tide currently consists of around 1.6m users.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Suggested by Elena, we include users with more than 7 sessions since Jan 4, 2023.This led to 5998 eligible users.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 of a total of 5,998 users, we found that booked a total of 16,702 trips, with an average of 3 trips per user.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majority of our users fall into the middle-aged bracket (b/w 36 and 55 years)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total of 95% of booking are done by women.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55% users are unmarried &amp; 67% users dont have children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our customers originate from either the USA or Canada</a:t>
            </a:r>
            <a:endParaRPr>
              <a:solidFill>
                <a:schemeClr val="dk1"/>
              </a:solidFill>
            </a:endParaRPr>
          </a:p>
          <a:p>
            <a:pPr indent="0" lvl="0" marL="457200" rtl="0" algn="l">
              <a:lnSpc>
                <a:spcPct val="105000"/>
              </a:lnSpc>
              <a:spcBef>
                <a:spcPts val="1200"/>
              </a:spcBef>
              <a:spcAft>
                <a:spcPts val="0"/>
              </a:spcAft>
              <a:buNone/>
            </a:pPr>
            <a:r>
              <a:t/>
            </a:r>
            <a:endParaRPr/>
          </a:p>
        </p:txBody>
      </p:sp>
      <p:pic>
        <p:nvPicPr>
          <p:cNvPr id="87" name="Google Shape;87;g2fb907eb57a_0_38"/>
          <p:cNvPicPr preferRelativeResize="0"/>
          <p:nvPr/>
        </p:nvPicPr>
        <p:blipFill>
          <a:blip r:embed="rId5">
            <a:alphaModFix/>
          </a:blip>
          <a:stretch>
            <a:fillRect/>
          </a:stretch>
        </p:blipFill>
        <p:spPr>
          <a:xfrm>
            <a:off x="156975" y="1492338"/>
            <a:ext cx="4463350" cy="22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g2fb907eb57a_0_47"/>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Perk Distribution among Customers</a:t>
            </a:r>
            <a:endParaRPr b="1" sz="100"/>
          </a:p>
        </p:txBody>
      </p:sp>
      <p:pic>
        <p:nvPicPr>
          <p:cNvPr id="93" name="Google Shape;93;g2fb907eb57a_0_47"/>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94" name="Google Shape;94;g2fb907eb57a_0_47"/>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95" name="Google Shape;95;g2fb907eb57a_0_47"/>
          <p:cNvPicPr preferRelativeResize="0"/>
          <p:nvPr/>
        </p:nvPicPr>
        <p:blipFill>
          <a:blip r:embed="rId5">
            <a:alphaModFix/>
          </a:blip>
          <a:stretch>
            <a:fillRect/>
          </a:stretch>
        </p:blipFill>
        <p:spPr>
          <a:xfrm>
            <a:off x="156975" y="1529087"/>
            <a:ext cx="4334525" cy="2225912"/>
          </a:xfrm>
          <a:prstGeom prst="rect">
            <a:avLst/>
          </a:prstGeom>
          <a:noFill/>
          <a:ln>
            <a:noFill/>
          </a:ln>
        </p:spPr>
      </p:pic>
      <p:pic>
        <p:nvPicPr>
          <p:cNvPr id="96" name="Google Shape;96;g2fb907eb57a_0_47"/>
          <p:cNvPicPr preferRelativeResize="0"/>
          <p:nvPr/>
        </p:nvPicPr>
        <p:blipFill>
          <a:blip r:embed="rId6">
            <a:alphaModFix/>
          </a:blip>
          <a:stretch>
            <a:fillRect/>
          </a:stretch>
        </p:blipFill>
        <p:spPr>
          <a:xfrm>
            <a:off x="4643900" y="944724"/>
            <a:ext cx="4347698" cy="3473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g2fb907eb57a_0_56"/>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02" name="Google Shape;102;g2fb907eb57a_0_56"/>
          <p:cNvSpPr txBox="1"/>
          <p:nvPr>
            <p:ph idx="1" type="body"/>
          </p:nvPr>
        </p:nvSpPr>
        <p:spPr>
          <a:xfrm>
            <a:off x="2137100" y="837125"/>
            <a:ext cx="6743400" cy="1818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solidFill>
                  <a:srgbClr val="000000"/>
                </a:solidFill>
              </a:rPr>
              <a:t>Flexible Flyers</a:t>
            </a:r>
            <a:r>
              <a:rPr b="1" lang="en" sz="6400" u="sng"/>
              <a:t>: </a:t>
            </a:r>
            <a:r>
              <a:rPr b="1" lang="en" sz="6400" u="sng"/>
              <a:t>Free Cancellation Perk (3.6%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Cancellation Rate: 0.67– Extremely high cancellation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KM Flown: 8803.38 – Significant travel distance.</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Given the extremely high cancellation rate and frequent long-distance travel, this segment values flexibility. Offering free cancellation would directly address their high cancellation tendencies and reduce booking hesitancy.</a:t>
            </a:r>
            <a:endParaRPr b="1" sz="5600">
              <a:solidFill>
                <a:srgbClr val="434343"/>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03" name="Google Shape;103;g2fb907eb57a_0_5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04" name="Google Shape;104;g2fb907eb57a_0_56"/>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05" name="Google Shape;105;g2fb907eb57a_0_56"/>
          <p:cNvSpPr txBox="1"/>
          <p:nvPr>
            <p:ph idx="1" type="body"/>
          </p:nvPr>
        </p:nvSpPr>
        <p:spPr>
          <a:xfrm>
            <a:off x="2137100" y="2704575"/>
            <a:ext cx="6919800" cy="194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solidFill>
                  <a:srgbClr val="000000"/>
                </a:solidFill>
              </a:rPr>
              <a:t>Bargain Hunters</a:t>
            </a:r>
            <a:r>
              <a:rPr b="1" lang="en" sz="6400" u="sng"/>
              <a:t>: Exclusive Discounts Perk </a:t>
            </a:r>
            <a:r>
              <a:rPr b="1" lang="en" sz="6400" u="sng"/>
              <a:t>(14.8%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Flight Discount Amount: 0.28,</a:t>
            </a:r>
            <a:r>
              <a:rPr lang="en" sz="5600">
                <a:solidFill>
                  <a:schemeClr val="dk1"/>
                </a:solidFill>
              </a:rPr>
              <a:t>Mean Hotel Discount Amount: 0.16</a:t>
            </a:r>
            <a:r>
              <a:rPr lang="en" sz="5600">
                <a:solidFill>
                  <a:schemeClr val="dk1"/>
                </a:solidFill>
              </a:rPr>
              <a:t> – High flight and hotel discounts. High responsiveness to discounts.</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This segment is fairly balanced in spending across flights and hotels, with a moderate booking rate. Offering exclusive discounts can further incentivize bookings, especially since they already respond to discounts. They are price-conscious but don’t require flexibility like free cancellation.</a:t>
            </a:r>
            <a:endParaRPr b="1" sz="5600">
              <a:solidFill>
                <a:srgbClr val="434343"/>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06" name="Google Shape;106;g2fb907eb57a_0_56"/>
          <p:cNvPicPr preferRelativeResize="0"/>
          <p:nvPr/>
        </p:nvPicPr>
        <p:blipFill>
          <a:blip r:embed="rId5">
            <a:alphaModFix/>
          </a:blip>
          <a:stretch>
            <a:fillRect/>
          </a:stretch>
        </p:blipFill>
        <p:spPr>
          <a:xfrm>
            <a:off x="156975" y="1122625"/>
            <a:ext cx="1832300" cy="1200050"/>
          </a:xfrm>
          <a:prstGeom prst="rect">
            <a:avLst/>
          </a:prstGeom>
          <a:noFill/>
          <a:ln>
            <a:noFill/>
          </a:ln>
        </p:spPr>
      </p:pic>
      <p:pic>
        <p:nvPicPr>
          <p:cNvPr id="107" name="Google Shape;107;g2fb907eb57a_0_56"/>
          <p:cNvPicPr preferRelativeResize="0"/>
          <p:nvPr/>
        </p:nvPicPr>
        <p:blipFill>
          <a:blip r:embed="rId6">
            <a:alphaModFix/>
          </a:blip>
          <a:stretch>
            <a:fillRect/>
          </a:stretch>
        </p:blipFill>
        <p:spPr>
          <a:xfrm>
            <a:off x="156975" y="2985379"/>
            <a:ext cx="1832300" cy="12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2fb907eb57a_0_173"/>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13" name="Google Shape;113;g2fb907eb57a_0_173"/>
          <p:cNvSpPr txBox="1"/>
          <p:nvPr>
            <p:ph idx="1" type="body"/>
          </p:nvPr>
        </p:nvSpPr>
        <p:spPr>
          <a:xfrm>
            <a:off x="1835250" y="837125"/>
            <a:ext cx="7221900" cy="228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solidFill>
                  <a:srgbClr val="000000"/>
                </a:solidFill>
              </a:rPr>
              <a:t>Elite Travellers</a:t>
            </a:r>
            <a:r>
              <a:rPr b="1" lang="en" sz="6400" u="sng">
                <a:solidFill>
                  <a:srgbClr val="000000"/>
                </a:solidFill>
              </a:rPr>
              <a:t>:</a:t>
            </a:r>
            <a:r>
              <a:rPr b="1" lang="en" sz="6400" u="sng"/>
              <a:t> Free Hotel Night With Flight </a:t>
            </a:r>
            <a:r>
              <a:rPr b="1" lang="en" sz="6400" u="sng"/>
              <a:t>(25.54%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0.45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2.70 – High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4202.35 High Overall Spending</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Given their significant hotel expenditure and low cancellation rate, offering "One Free Hotel Night with Flight" would be highly attractive and would entice them to also book flights through the platform, increasing their engagement and possibly cross-selling flight services., enhancing overall engagement and satisfaction.</a:t>
            </a:r>
            <a:endParaRPr b="1" sz="5600">
              <a:solidFill>
                <a:srgbClr val="434343"/>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14" name="Google Shape;114;g2fb907eb57a_0_173"/>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15" name="Google Shape;115;g2fb907eb57a_0_173"/>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16" name="Google Shape;116;g2fb907eb57a_0_173"/>
          <p:cNvSpPr txBox="1"/>
          <p:nvPr>
            <p:ph idx="1" type="body"/>
          </p:nvPr>
        </p:nvSpPr>
        <p:spPr>
          <a:xfrm>
            <a:off x="1907675" y="2973025"/>
            <a:ext cx="7149300" cy="172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6400" u="sng">
                <a:solidFill>
                  <a:srgbClr val="000000"/>
                </a:solidFill>
              </a:rPr>
              <a:t>Family Travellers</a:t>
            </a:r>
            <a:r>
              <a:rPr b="1" lang="en" sz="6400" u="sng"/>
              <a:t>: Free Checked Bag </a:t>
            </a:r>
            <a:r>
              <a:rPr b="1" lang="en" sz="6400" u="sng"/>
              <a:t>(20.24%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0.46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Avg. Bag Checked: 1.67 – Frequently checks bags.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Trips: 3.76- High number of trips, more flight-oriented.</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As the largest and most active segment with frequent flights, offering a free checked bag can enhance their travel experience, encouraging continued loyalty and potentially increasing flight bookings.</a:t>
            </a:r>
            <a:endParaRPr b="1" sz="5600">
              <a:solidFill>
                <a:srgbClr val="434343"/>
              </a:solidFill>
            </a:endParaRPr>
          </a:p>
          <a:p>
            <a:pPr indent="-244475" lvl="0" marL="457200" rtl="0" algn="l">
              <a:spcBef>
                <a:spcPts val="0"/>
              </a:spcBef>
              <a:spcAft>
                <a:spcPts val="0"/>
              </a:spcAft>
              <a:buClr>
                <a:schemeClr val="dk1"/>
              </a:buClr>
              <a:buSzPct val="100000"/>
              <a:buChar char="●"/>
            </a:pPr>
            <a:r>
              <a:t/>
            </a:r>
            <a:endParaRPr sz="10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17" name="Google Shape;117;g2fb907eb57a_0_173"/>
          <p:cNvPicPr preferRelativeResize="0"/>
          <p:nvPr/>
        </p:nvPicPr>
        <p:blipFill>
          <a:blip r:embed="rId5">
            <a:alphaModFix/>
          </a:blip>
          <a:stretch>
            <a:fillRect/>
          </a:stretch>
        </p:blipFill>
        <p:spPr>
          <a:xfrm>
            <a:off x="152400" y="1098725"/>
            <a:ext cx="1525875" cy="1424451"/>
          </a:xfrm>
          <a:prstGeom prst="rect">
            <a:avLst/>
          </a:prstGeom>
          <a:noFill/>
          <a:ln>
            <a:noFill/>
          </a:ln>
        </p:spPr>
      </p:pic>
      <p:pic>
        <p:nvPicPr>
          <p:cNvPr id="118" name="Google Shape;118;g2fb907eb57a_0_173"/>
          <p:cNvPicPr preferRelativeResize="0"/>
          <p:nvPr/>
        </p:nvPicPr>
        <p:blipFill>
          <a:blip r:embed="rId6">
            <a:alphaModFix/>
          </a:blip>
          <a:stretch>
            <a:fillRect/>
          </a:stretch>
        </p:blipFill>
        <p:spPr>
          <a:xfrm>
            <a:off x="59150" y="2973025"/>
            <a:ext cx="1619124" cy="142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g2fb907eb57a_0_190"/>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24" name="Google Shape;124;g2fb907eb57a_0_190"/>
          <p:cNvSpPr txBox="1"/>
          <p:nvPr>
            <p:ph idx="1" type="body"/>
          </p:nvPr>
        </p:nvSpPr>
        <p:spPr>
          <a:xfrm>
            <a:off x="2137100" y="797500"/>
            <a:ext cx="6743400" cy="2414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6400" u="sng">
                <a:solidFill>
                  <a:srgbClr val="000000"/>
                </a:solidFill>
              </a:rPr>
              <a:t>Dreamers &amp; Budget Travellers</a:t>
            </a:r>
            <a:r>
              <a:rPr b="1" lang="en" sz="6400" u="sng"/>
              <a:t>: Free Hotel Meal </a:t>
            </a:r>
            <a:r>
              <a:rPr b="1" lang="en" sz="6400" u="sng"/>
              <a:t>(35.81% Customers)</a:t>
            </a:r>
            <a:endParaRPr b="1" sz="6400" u="sng"/>
          </a:p>
          <a:p>
            <a:pPr indent="-317500" lvl="0" marL="457200" rtl="0" algn="l">
              <a:spcBef>
                <a:spcPts val="1200"/>
              </a:spcBef>
              <a:spcAft>
                <a:spcPts val="0"/>
              </a:spcAft>
              <a:buClr>
                <a:schemeClr val="dk1"/>
              </a:buClr>
              <a:buSzPct val="100000"/>
              <a:buChar char="●"/>
            </a:pPr>
            <a:r>
              <a:rPr lang="en" sz="5600">
                <a:solidFill>
                  <a:schemeClr val="dk1"/>
                </a:solidFill>
              </a:rPr>
              <a:t>Mean Booking Rate: 0.25 – Moderate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1.89 – Moderate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1051.54- Low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Roughly about 9% of customers who are active but not booked yet with TT.</a:t>
            </a:r>
            <a:endParaRPr sz="5600">
              <a:solidFill>
                <a:schemeClr val="dk1"/>
              </a:solidFill>
            </a:endParaRPr>
          </a:p>
          <a:p>
            <a:pPr indent="-317500" lvl="0" marL="457200" rtl="0" algn="l">
              <a:spcBef>
                <a:spcPts val="0"/>
              </a:spcBef>
              <a:spcAft>
                <a:spcPts val="0"/>
              </a:spcAft>
              <a:buClr>
                <a:srgbClr val="434343"/>
              </a:buClr>
              <a:buSzPct val="100000"/>
              <a:buChar char="●"/>
            </a:pPr>
            <a:r>
              <a:rPr b="1" lang="en" sz="5600">
                <a:solidFill>
                  <a:srgbClr val="434343"/>
                </a:solidFill>
              </a:rPr>
              <a:t>This segment spends less and books less frequently. Given their balanced travel behavior offering a free hotel meal would add value to their bookings, encouraging them to engage more without requiring them to spend a large amount. The current dreamers could be our future potential customers.</a:t>
            </a:r>
            <a:endParaRPr b="1" sz="5600">
              <a:solidFill>
                <a:srgbClr val="434343"/>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25" name="Google Shape;125;g2fb907eb57a_0_19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26" name="Google Shape;126;g2fb907eb57a_0_190"/>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27" name="Google Shape;127;g2fb907eb57a_0_190"/>
          <p:cNvSpPr txBox="1"/>
          <p:nvPr>
            <p:ph idx="1" type="body"/>
          </p:nvPr>
        </p:nvSpPr>
        <p:spPr>
          <a:xfrm>
            <a:off x="156975" y="2923100"/>
            <a:ext cx="8987100" cy="160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7200" u="sng">
                <a:solidFill>
                  <a:srgbClr val="1155CC"/>
                </a:solidFill>
              </a:rPr>
              <a:t>Benefits</a:t>
            </a:r>
            <a:endParaRPr b="1" sz="7200" u="sng">
              <a:solidFill>
                <a:srgbClr val="1155CC"/>
              </a:solidFill>
            </a:endParaRPr>
          </a:p>
          <a:p>
            <a:pPr indent="-318660" lvl="0" marL="457200" rtl="0" algn="l">
              <a:spcBef>
                <a:spcPts val="1200"/>
              </a:spcBef>
              <a:spcAft>
                <a:spcPts val="0"/>
              </a:spcAft>
              <a:buClr>
                <a:srgbClr val="1155CC"/>
              </a:buClr>
              <a:buSzPct val="100000"/>
              <a:buChar char="●"/>
            </a:pPr>
            <a:r>
              <a:rPr lang="en" sz="5673">
                <a:solidFill>
                  <a:srgbClr val="1155CC"/>
                </a:solidFill>
              </a:rPr>
              <a:t>In summary, the perks have been assigned based on each group's specific travel behaviours, spending patterns, and potential needs for flexibility or additional benefits.</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Directly addresses current customer behaviour’s and preferences.</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Enhances customer satisfaction by offering relevant perks and loyalty within each segment.</a:t>
            </a:r>
            <a:endParaRPr sz="5673">
              <a:solidFill>
                <a:srgbClr val="1155CC"/>
              </a:solidFill>
            </a:endParaRPr>
          </a:p>
          <a:p>
            <a:pPr indent="-318660" lvl="0" marL="457200" rtl="0" algn="l">
              <a:spcBef>
                <a:spcPts val="0"/>
              </a:spcBef>
              <a:spcAft>
                <a:spcPts val="0"/>
              </a:spcAft>
              <a:buClr>
                <a:srgbClr val="1155CC"/>
              </a:buClr>
              <a:buSzPct val="100000"/>
              <a:buChar char="●"/>
            </a:pPr>
            <a:r>
              <a:rPr lang="en" sz="5673">
                <a:solidFill>
                  <a:srgbClr val="1155CC"/>
                </a:solidFill>
              </a:rPr>
              <a:t>Encourages continued engagement based on existing usage patterns.</a:t>
            </a:r>
            <a:endParaRPr sz="5673">
              <a:solidFill>
                <a:srgbClr val="1155CC"/>
              </a:solidFill>
            </a:endParaRPr>
          </a:p>
          <a:p>
            <a:pPr indent="0" lvl="0" marL="457200" rtl="0" algn="l">
              <a:spcBef>
                <a:spcPts val="1200"/>
              </a:spcBef>
              <a:spcAft>
                <a:spcPts val="1200"/>
              </a:spcAft>
              <a:buNone/>
            </a:pPr>
            <a:r>
              <a:t/>
            </a:r>
            <a:endParaRPr sz="1597">
              <a:solidFill>
                <a:schemeClr val="dk1"/>
              </a:solidFill>
            </a:endParaRPr>
          </a:p>
        </p:txBody>
      </p:sp>
      <p:pic>
        <p:nvPicPr>
          <p:cNvPr id="128" name="Google Shape;128;g2fb907eb57a_0_190"/>
          <p:cNvPicPr preferRelativeResize="0"/>
          <p:nvPr/>
        </p:nvPicPr>
        <p:blipFill>
          <a:blip r:embed="rId5">
            <a:alphaModFix/>
          </a:blip>
          <a:stretch>
            <a:fillRect/>
          </a:stretch>
        </p:blipFill>
        <p:spPr>
          <a:xfrm>
            <a:off x="265625" y="1036175"/>
            <a:ext cx="1666200" cy="153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g2fb907eb57a_0_94"/>
          <p:cNvSpPr txBox="1"/>
          <p:nvPr>
            <p:ph type="title"/>
          </p:nvPr>
        </p:nvSpPr>
        <p:spPr>
          <a:xfrm>
            <a:off x="1049700" y="112125"/>
            <a:ext cx="7772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Insights at a Glance</a:t>
            </a:r>
            <a:endParaRPr b="1" sz="100"/>
          </a:p>
        </p:txBody>
      </p:sp>
      <p:pic>
        <p:nvPicPr>
          <p:cNvPr id="134" name="Google Shape;134;g2fb907eb57a_0_94"/>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35" name="Google Shape;135;g2fb907eb57a_0_94"/>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136" name="Google Shape;136;g2fb907eb57a_0_94"/>
          <p:cNvPicPr preferRelativeResize="0"/>
          <p:nvPr/>
        </p:nvPicPr>
        <p:blipFill>
          <a:blip r:embed="rId5">
            <a:alphaModFix/>
          </a:blip>
          <a:stretch>
            <a:fillRect/>
          </a:stretch>
        </p:blipFill>
        <p:spPr>
          <a:xfrm>
            <a:off x="671800" y="963200"/>
            <a:ext cx="7662776" cy="345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