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htkzH80A9nfagy9yIWkVYfq8y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Welcome everyone, today we will be presenting the performance analysis of unicorn, an e-commerce platform, covering the period from 2015 - 2018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50">
                <a:solidFill>
                  <a:schemeClr val="dk1"/>
                </a:solidFill>
              </a:rPr>
              <a:t>"Lastly, I'd like to acknowledge our project team: Akilan, Leela, Rama, Tsai, and Vani, for their dedication and hard work in this comprehensive analysis."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Our Project objectives are threefold: to analyse the sales data, identify strengths and weaknesses in business operations, and highlight opportunity	for growth and profitability. 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50">
                <a:solidFill>
                  <a:schemeClr val="dk1"/>
                </a:solidFill>
              </a:rPr>
              <a:t>Our approach includes exploring data with SQL, performing data cleaning using Google sheets and using Tableau for exploratory and Data Analysis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50">
                <a:solidFill>
                  <a:schemeClr val="dk1"/>
                </a:solidFill>
              </a:rPr>
              <a:t>Total sales for 2018 reached $757,467, reflecting a growth of 0.37% from the previous year. Sales showed consistent growth across all quarters with a significant spike in Q4. Technology led in sales by category, while the Corporate segment dominated by sales segment.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50">
                <a:solidFill>
                  <a:schemeClr val="dk1"/>
                </a:solidFill>
              </a:rPr>
              <a:t>The total profit for 2018 was $77,296, which is slightly down from the previous year, showing a negative growth rate of -0.06%. Profits also showed an upward trend throughout the quarters, with the highest in Q4. It’s essential to analyze the impact of different shipping methods on profit margins.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50">
                <a:solidFill>
                  <a:schemeClr val="dk1"/>
                </a:solidFill>
              </a:rPr>
              <a:t>The number of orders in 2018 increased to 3,312 from 2,587 in the previous year, indicating a growth rate of 0.28%. Orders have consistently grown each quarter, peaking in Q4. Top products include advanced copiers and electric binding systems.</a:t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</a:rPr>
              <a:t>"Western Region, particularly major States, show the highest sales and orders, indicating strong market penetration. Conversely, ess densely populated areas show lower sales figures, presenting an opportunity for targeted marketing."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50">
                <a:solidFill>
                  <a:schemeClr val="dk1"/>
                </a:solidFill>
              </a:rPr>
              <a:t>"Most customers preferred Standard Class shipping over others. Analyzing shipping data can help optimize logistics, enhance customer satisfaction, manage costs effectively, and drive better business outcomes</a:t>
            </a:r>
            <a:r>
              <a:rPr lang="en" sz="1650">
                <a:solidFill>
                  <a:schemeClr val="dk1"/>
                </a:solidFill>
              </a:rPr>
              <a:t>"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50">
                <a:solidFill>
                  <a:schemeClr val="dk1"/>
                </a:solidFill>
              </a:rPr>
              <a:t>"Our recommendations include conducting a thorough review of operational costs, implementing targeted marketing campaigns, introducing new products or enhancing existing ones, strengthening customer engagement initiatives, and leveraging data analytics for informed decision-making</a:t>
            </a:r>
            <a:endParaRPr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50">
                <a:solidFill>
                  <a:schemeClr val="dk1"/>
                </a:solidFill>
              </a:rPr>
              <a:t>"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s://public.tableau.com/app/profile/akilan.sivanandham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2-e9ogGx7hnqI-nJNZ64DBGsFeUUztzvB4DvOUYmy1U/edit?usp=sharing" TargetMode="External"/><Relationship Id="rId10" Type="http://schemas.openxmlformats.org/officeDocument/2006/relationships/hyperlink" Target="https://docs.google.com/presentation/d/1JRWkx2KTinWwg7PV-V23WCsFHsymyf3dRrKuYLhYHjU/edit?usp=sharing" TargetMode="External"/><Relationship Id="rId13" Type="http://schemas.openxmlformats.org/officeDocument/2006/relationships/hyperlink" Target="http://www.linkedin.com/in/leelareddy" TargetMode="External"/><Relationship Id="rId12" Type="http://schemas.openxmlformats.org/officeDocument/2006/relationships/hyperlink" Target="https://www.linkedin.com/in/akilan-sivanandham-249715198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s://public.tableau.com/app/profile/akilan.sivanandham/viz/UnicornCasestudy/Dashboard1" TargetMode="External"/><Relationship Id="rId15" Type="http://schemas.openxmlformats.org/officeDocument/2006/relationships/hyperlink" Target="http://www.linkedin.com/in/tsaishiou" TargetMode="External"/><Relationship Id="rId14" Type="http://schemas.openxmlformats.org/officeDocument/2006/relationships/hyperlink" Target="https://www.linkedin.com/in/rama-al-homsi-75016a243/" TargetMode="External"/><Relationship Id="rId17" Type="http://schemas.openxmlformats.org/officeDocument/2006/relationships/image" Target="../media/image16.png"/><Relationship Id="rId16" Type="http://schemas.openxmlformats.org/officeDocument/2006/relationships/hyperlink" Target="https://www.linkedin.com/in/vanisaxena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colab.research.google.com/drive/1Ebu13M1Up_KwCoDMXab00XqjIwkdnN-A#scrollTo=tk7ZOCcy-Us2" TargetMode="External"/><Relationship Id="rId7" Type="http://schemas.openxmlformats.org/officeDocument/2006/relationships/hyperlink" Target="https://docs.google.com/spreadsheets/d/1lfc9lwgI-C83O8k84I-vzDwVEqW47RwEiGT8AmcIW4Q/edit?usp=sharing" TargetMode="External"/><Relationship Id="rId8" Type="http://schemas.openxmlformats.org/officeDocument/2006/relationships/hyperlink" Target="https://public.tableau.com/views/UnicornPerformance/UnicornPerformaceMatrix?:language=en-US&amp;:sid=&amp;:redirect=auth&amp;:display_count=n&amp;:origin=viz_share_li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8640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Arial"/>
              <a:buNone/>
            </a:pPr>
            <a:r>
              <a:rPr b="0" i="0" lang="en" sz="3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Unicorn Performance Analysis 2015- 2018</a:t>
            </a:r>
            <a:endParaRPr b="0" i="0" sz="3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175" y="878000"/>
            <a:ext cx="2583526" cy="3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3893000" y="958800"/>
            <a:ext cx="453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 : Masterschool March’ 24 Project Team: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Akilan </a:t>
            </a:r>
            <a:r>
              <a:rPr b="0" i="0" lang="en" sz="14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Sivanandham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Leela Yathapu, Rama al Homsi, Tsai-Shiou and Vani Prasad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833200" y="1909200"/>
            <a:ext cx="521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Welcome to our comprehensive analysis of Unicorn, a family-owned e-commerce platform that has steady growth over the past two decades with a diverse range of products: books, office supplies, clothing, electronics, furniture, household items.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presentation covers the comprehensive analysis using sales data from 2015 to 2018.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611000" y="340575"/>
            <a:ext cx="836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50"/>
              <a:t>   Project Team</a:t>
            </a:r>
            <a:endParaRPr sz="3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9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50"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75" y="23612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0"/>
          <p:cNvCxnSpPr/>
          <p:nvPr/>
        </p:nvCxnSpPr>
        <p:spPr>
          <a:xfrm flipH="1" rot="10800000">
            <a:off x="1178375" y="1007525"/>
            <a:ext cx="19740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1" name="Google Shape;15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735" y="1858900"/>
            <a:ext cx="43524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/>
        </p:nvSpPr>
        <p:spPr>
          <a:xfrm>
            <a:off x="1366550" y="1294388"/>
            <a:ext cx="68541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b="1" i="0" lang="en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Project Links:   </a:t>
            </a:r>
            <a:r>
              <a:rPr b="0" i="0" lang="en" sz="1300" u="sng" cap="none" strike="noStrike">
                <a:solidFill>
                  <a:schemeClr val="hlink"/>
                </a:solidFill>
                <a:latin typeface="Poppins Medium"/>
                <a:ea typeface="Poppins Medium"/>
                <a:cs typeface="Poppins Medium"/>
                <a:sym typeface="Poppins Medium"/>
                <a:hlinkClick r:id="rId6"/>
              </a:rPr>
              <a:t>SQL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300" u="sng" cap="none" strike="noStrike">
                <a:solidFill>
                  <a:srgbClr val="1155CC"/>
                </a:solidFill>
                <a:latin typeface="Poppins Medium"/>
                <a:ea typeface="Poppins Medium"/>
                <a:cs typeface="Poppins Medium"/>
                <a:sym typeface="Poppins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Spreadsheet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300" u="sng" cap="none" strike="noStrike">
                <a:solidFill>
                  <a:schemeClr val="hlink"/>
                </a:solidFill>
                <a:latin typeface="Poppins Medium"/>
                <a:ea typeface="Poppins Medium"/>
                <a:cs typeface="Poppins Medium"/>
                <a:sym typeface="Poppins Medium"/>
                <a:hlinkClick r:id="rId8"/>
              </a:rPr>
              <a:t>Tableau1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300" u="sng" cap="none" strike="noStrike">
                <a:solidFill>
                  <a:srgbClr val="1155CC"/>
                </a:solidFill>
                <a:latin typeface="Poppins Medium"/>
                <a:ea typeface="Poppins Medium"/>
                <a:cs typeface="Poppins Medium"/>
                <a:sym typeface="Poppins Medium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Tableau2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r>
              <a:rPr b="0" i="0" lang="en" sz="1300" u="sng" cap="none" strike="noStrike">
                <a:solidFill>
                  <a:srgbClr val="1155CC"/>
                </a:solidFill>
                <a:latin typeface="Poppins Medium"/>
                <a:ea typeface="Poppins Medium"/>
                <a:cs typeface="Poppins Medium"/>
                <a:sym typeface="Poppins Medium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</a:t>
            </a:r>
            <a:r>
              <a:rPr b="0" i="0" lang="en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</a:t>
            </a:r>
            <a:r>
              <a:rPr b="0" i="0" lang="en" sz="1300" u="sng" cap="none" strike="noStrike">
                <a:solidFill>
                  <a:schemeClr val="hlink"/>
                </a:solidFill>
                <a:latin typeface="Poppins Medium"/>
                <a:ea typeface="Poppins Medium"/>
                <a:cs typeface="Poppins Medium"/>
                <a:sym typeface="Poppins Medium"/>
                <a:hlinkClick r:id="rId11"/>
              </a:rPr>
              <a:t>Executive Summary</a:t>
            </a:r>
            <a:br>
              <a:rPr b="0" i="0" lang="en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br>
              <a:rPr b="0" i="0" lang="en" sz="1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</a:t>
            </a:r>
            <a:r>
              <a:rPr b="1" i="0" lang="en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eam Members:   </a:t>
            </a:r>
            <a:r>
              <a:rPr b="0" i="0" lang="en" sz="1300" u="sng" cap="none" strike="noStrike">
                <a:solidFill>
                  <a:srgbClr val="1155CC"/>
                </a:solidFill>
                <a:latin typeface="Poppins Medium"/>
                <a:ea typeface="Poppins Medium"/>
                <a:cs typeface="Poppins Medium"/>
                <a:sym typeface="Poppins Medium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Akilan Sivanandham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300" u="sng" cap="none" strike="noStrike">
                <a:solidFill>
                  <a:srgbClr val="1155CC"/>
                </a:solidFill>
                <a:latin typeface="Poppins Medium"/>
                <a:ea typeface="Poppins Medium"/>
                <a:cs typeface="Poppins Medium"/>
                <a:sym typeface="Poppins Medium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Leela Yathapu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r>
              <a:rPr b="0" i="0" lang="en" sz="1300" u="sng" cap="none" strike="noStrike">
                <a:solidFill>
                  <a:srgbClr val="1155CC"/>
                </a:solidFill>
                <a:latin typeface="Poppins Medium"/>
                <a:ea typeface="Poppins Medium"/>
                <a:cs typeface="Poppins Medium"/>
                <a:sym typeface="Poppins Medium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Rama Al homsi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300" u="sng" cap="none" strike="noStrike">
                <a:solidFill>
                  <a:srgbClr val="1155CC"/>
                </a:solidFill>
                <a:latin typeface="Poppins Medium"/>
                <a:ea typeface="Poppins Medium"/>
                <a:cs typeface="Poppins Medium"/>
                <a:sym typeface="Poppins Medium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Tsai-Shiou Hsieh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300" u="sng" cap="none" strike="noStrike">
                <a:solidFill>
                  <a:srgbClr val="1155CC"/>
                </a:solidFill>
                <a:highlight>
                  <a:srgbClr val="F8F8F8"/>
                </a:highlight>
                <a:latin typeface="Poppins Medium"/>
                <a:ea typeface="Poppins Medium"/>
                <a:cs typeface="Poppins Medium"/>
                <a:sym typeface="Poppins Medium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Vani Prasad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77000" y="2309213"/>
            <a:ext cx="520700" cy="3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46675" y="340575"/>
            <a:ext cx="8129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50"/>
              <a:t> Key Insights </a:t>
            </a:r>
            <a:endParaRPr sz="3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50"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920750" y="1687052"/>
            <a:ext cx="72129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5250">
                <a:solidFill>
                  <a:schemeClr val="dk1"/>
                </a:solidFill>
              </a:rPr>
              <a:t>Q&amp;A</a:t>
            </a:r>
            <a:endParaRPr sz="52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80">
              <a:solidFill>
                <a:schemeClr val="dk1"/>
              </a:solidFill>
            </a:endParaRPr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25" y="34057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1"/>
          <p:cNvCxnSpPr/>
          <p:nvPr/>
        </p:nvCxnSpPr>
        <p:spPr>
          <a:xfrm flipH="1" rot="10800000">
            <a:off x="1178375" y="1021925"/>
            <a:ext cx="20100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140150" y="34057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50">
                <a:solidFill>
                  <a:srgbClr val="41464D"/>
                </a:solidFill>
              </a:rPr>
              <a:t>Project Objectives</a:t>
            </a:r>
            <a:endParaRPr sz="100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1482250" y="1520250"/>
            <a:ext cx="73500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64D"/>
              </a:buClr>
              <a:buSzPts val="3050"/>
              <a:buChar char="●"/>
            </a:pPr>
            <a:r>
              <a:rPr lang="en" sz="3050">
                <a:solidFill>
                  <a:srgbClr val="41464D"/>
                </a:solidFill>
              </a:rPr>
              <a:t>Analyse Sales Data</a:t>
            </a:r>
            <a:endParaRPr sz="3050">
              <a:solidFill>
                <a:srgbClr val="41464D"/>
              </a:solidFill>
            </a:endParaRPr>
          </a:p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64D"/>
              </a:buClr>
              <a:buSzPts val="3050"/>
              <a:buChar char="●"/>
            </a:pPr>
            <a:r>
              <a:rPr lang="en" sz="3050">
                <a:solidFill>
                  <a:srgbClr val="41464D"/>
                </a:solidFill>
              </a:rPr>
              <a:t>Identify Strengths and weakness</a:t>
            </a:r>
            <a:endParaRPr sz="3050">
              <a:solidFill>
                <a:srgbClr val="41464D"/>
              </a:solidFill>
            </a:endParaRPr>
          </a:p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64D"/>
              </a:buClr>
              <a:buSzPts val="3050"/>
              <a:buChar char="●"/>
            </a:pPr>
            <a:r>
              <a:rPr lang="en" sz="3050">
                <a:solidFill>
                  <a:srgbClr val="41464D"/>
                </a:solidFill>
              </a:rPr>
              <a:t>Highlight the growth and opportunities.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612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1140150" y="34057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50">
                <a:solidFill>
                  <a:srgbClr val="41464D"/>
                </a:solidFill>
              </a:rPr>
              <a:t>Approach</a:t>
            </a:r>
            <a:endParaRPr sz="3350">
              <a:solidFill>
                <a:srgbClr val="41464D"/>
              </a:solidFill>
            </a:endParaRPr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1482250" y="1520250"/>
            <a:ext cx="73500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64D"/>
              </a:buClr>
              <a:buSzPts val="3050"/>
              <a:buChar char="●"/>
            </a:pPr>
            <a:r>
              <a:rPr lang="en" sz="3050">
                <a:solidFill>
                  <a:srgbClr val="41464D"/>
                </a:solidFill>
              </a:rPr>
              <a:t>Explore with SQL</a:t>
            </a:r>
            <a:endParaRPr sz="3050">
              <a:solidFill>
                <a:srgbClr val="41464D"/>
              </a:solidFill>
            </a:endParaRPr>
          </a:p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64D"/>
              </a:buClr>
              <a:buSzPts val="3050"/>
              <a:buChar char="●"/>
            </a:pPr>
            <a:r>
              <a:rPr lang="en" sz="3050">
                <a:solidFill>
                  <a:srgbClr val="41464D"/>
                </a:solidFill>
              </a:rPr>
              <a:t>Data cleaning using google Sheets</a:t>
            </a:r>
            <a:endParaRPr sz="3050">
              <a:solidFill>
                <a:srgbClr val="41464D"/>
              </a:solidFill>
            </a:endParaRPr>
          </a:p>
          <a:p>
            <a:pPr indent="-422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64D"/>
              </a:buClr>
              <a:buSzPts val="3050"/>
              <a:buChar char="●"/>
            </a:pPr>
            <a:r>
              <a:rPr lang="en" sz="3050">
                <a:solidFill>
                  <a:srgbClr val="41464D"/>
                </a:solidFill>
              </a:rPr>
              <a:t>Gaining insight with Tableau</a:t>
            </a:r>
            <a:endParaRPr sz="3050">
              <a:solidFill>
                <a:srgbClr val="41464D"/>
              </a:solidFill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612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1140150" y="34057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50"/>
              <a:t> Key Insights - Sales Performance</a:t>
            </a:r>
            <a:endParaRPr sz="3350">
              <a:solidFill>
                <a:srgbClr val="41464D"/>
              </a:solidFill>
            </a:endParaRPr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4476750" y="1178100"/>
            <a:ext cx="46674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Total Sales (2018): $757,467 (Growth: 0.37%)</a:t>
            </a:r>
            <a:endParaRPr sz="280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Quarterly Sales Growth with Q4 spike</a:t>
            </a:r>
            <a:endParaRPr sz="280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Profits changes by category and segment:</a:t>
            </a:r>
            <a:endParaRPr sz="280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2800">
                <a:solidFill>
                  <a:srgbClr val="38761D"/>
                </a:solidFill>
              </a:rPr>
              <a:t>Technology</a:t>
            </a:r>
            <a:r>
              <a:rPr b="1" lang="en" sz="2800">
                <a:solidFill>
                  <a:schemeClr val="dk1"/>
                </a:solidFill>
              </a:rPr>
              <a:t> </a:t>
            </a:r>
            <a:r>
              <a:rPr lang="en" sz="2800">
                <a:solidFill>
                  <a:schemeClr val="dk1"/>
                </a:solidFill>
              </a:rPr>
              <a:t>increased profits, while </a:t>
            </a:r>
            <a:r>
              <a:rPr lang="en" sz="2800">
                <a:solidFill>
                  <a:srgbClr val="FF0000"/>
                </a:solidFill>
              </a:rPr>
              <a:t>furniture</a:t>
            </a:r>
            <a:r>
              <a:rPr lang="en" sz="2800">
                <a:solidFill>
                  <a:schemeClr val="dk1"/>
                </a:solidFill>
              </a:rPr>
              <a:t> and </a:t>
            </a:r>
            <a:r>
              <a:rPr lang="en" sz="2800">
                <a:solidFill>
                  <a:srgbClr val="FF0000"/>
                </a:solidFill>
                <a:highlight>
                  <a:srgbClr val="F8F8F8"/>
                </a:highlight>
              </a:rPr>
              <a:t>office supplies</a:t>
            </a:r>
            <a:r>
              <a:rPr lang="en" sz="2800">
                <a:solidFill>
                  <a:schemeClr val="dk1"/>
                </a:solidFill>
              </a:rPr>
              <a:t> declined in profits.</a:t>
            </a:r>
            <a:endParaRPr sz="280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2800">
                <a:solidFill>
                  <a:schemeClr val="dk1"/>
                </a:solidFill>
                <a:highlight>
                  <a:srgbClr val="F8F8F8"/>
                </a:highlight>
              </a:rPr>
              <a:t>Profits from </a:t>
            </a:r>
            <a:r>
              <a:rPr lang="en" sz="2800">
                <a:solidFill>
                  <a:srgbClr val="FF0000"/>
                </a:solidFill>
                <a:highlight>
                  <a:srgbClr val="F8F8F8"/>
                </a:highlight>
              </a:rPr>
              <a:t>consumers </a:t>
            </a:r>
            <a:r>
              <a:rPr lang="en" sz="2800">
                <a:solidFill>
                  <a:schemeClr val="dk1"/>
                </a:solidFill>
                <a:highlight>
                  <a:srgbClr val="F8F8F8"/>
                </a:highlight>
              </a:rPr>
              <a:t>declined 20% from 2017 - 2018</a:t>
            </a:r>
            <a:endParaRPr sz="2800">
              <a:solidFill>
                <a:schemeClr val="dk1"/>
              </a:solidFill>
              <a:highlight>
                <a:srgbClr val="F8F8F8"/>
              </a:highlight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612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475" y="2543625"/>
            <a:ext cx="1961811" cy="17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1050" y="2543625"/>
            <a:ext cx="1810925" cy="1782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4"/>
          <p:cNvCxnSpPr/>
          <p:nvPr/>
        </p:nvCxnSpPr>
        <p:spPr>
          <a:xfrm>
            <a:off x="1844100" y="1010925"/>
            <a:ext cx="53991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475" y="1079875"/>
            <a:ext cx="3877501" cy="14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1140150" y="34057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50"/>
              <a:t> Key Insights - Profit Performance</a:t>
            </a:r>
            <a:endParaRPr sz="3350">
              <a:solidFill>
                <a:srgbClr val="41464D"/>
              </a:solidFill>
            </a:endParaRPr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4572000" y="1520250"/>
            <a:ext cx="42600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64D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Total Profit (2018): $77,296 (Negative Growth: -0.06%)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64D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Quarterly Profit Trends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64D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Profit by Shipping Method</a:t>
            </a:r>
            <a:endParaRPr sz="1950">
              <a:solidFill>
                <a:schemeClr val="dk1"/>
              </a:solidFill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612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725" y="2721725"/>
            <a:ext cx="1845625" cy="16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43725" y="2721725"/>
            <a:ext cx="1999925" cy="163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5"/>
          <p:cNvCxnSpPr/>
          <p:nvPr/>
        </p:nvCxnSpPr>
        <p:spPr>
          <a:xfrm flipH="1" rot="10800000">
            <a:off x="1833000" y="1030600"/>
            <a:ext cx="59877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" name="Google Shape;9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775" y="1134513"/>
            <a:ext cx="3829900" cy="152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1140150" y="340575"/>
            <a:ext cx="7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50"/>
              <a:t> Key Insights - Order Performance</a:t>
            </a:r>
            <a:endParaRPr sz="3350">
              <a:solidFill>
                <a:srgbClr val="41464D"/>
              </a:solidFill>
            </a:endParaRPr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4572000" y="1520250"/>
            <a:ext cx="42600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Total Orders (2018): 3,312 (Growth: 0.28%)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Quarterly Orders Growth with Q4 peak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Top Products by Sales</a:t>
            </a:r>
            <a:endParaRPr sz="1950">
              <a:solidFill>
                <a:schemeClr val="dk1"/>
              </a:solidFill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612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550" y="2670275"/>
            <a:ext cx="1910275" cy="17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43750" y="2684325"/>
            <a:ext cx="1910275" cy="173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6"/>
          <p:cNvCxnSpPr/>
          <p:nvPr/>
        </p:nvCxnSpPr>
        <p:spPr>
          <a:xfrm flipH="1" rot="10800000">
            <a:off x="1599725" y="999763"/>
            <a:ext cx="5754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700" y="1096900"/>
            <a:ext cx="3869700" cy="14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771625" y="340575"/>
            <a:ext cx="792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50"/>
              <a:t> Key Insights - Geographical Distribution</a:t>
            </a:r>
            <a:endParaRPr sz="3350">
              <a:solidFill>
                <a:srgbClr val="41464D"/>
              </a:solidFill>
            </a:endParaRPr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1479975" y="1167975"/>
            <a:ext cx="51174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High-Performing Regions: West &amp; South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Low-Performing Regions: Central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Regional Sales Comparison </a:t>
            </a:r>
            <a:endParaRPr sz="19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50">
              <a:solidFill>
                <a:schemeClr val="dk1"/>
              </a:solidFill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75" y="23612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7"/>
          <p:cNvCxnSpPr/>
          <p:nvPr/>
        </p:nvCxnSpPr>
        <p:spPr>
          <a:xfrm flipH="1" rot="10800000">
            <a:off x="1388625" y="999825"/>
            <a:ext cx="68211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" name="Google Shape;12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625" y="2656350"/>
            <a:ext cx="3879701" cy="19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79750" y="2656350"/>
            <a:ext cx="4187874" cy="19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611000" y="340575"/>
            <a:ext cx="836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50"/>
              <a:t> Key Insights - Impact of Shipping Methods</a:t>
            </a:r>
            <a:endParaRPr sz="3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50"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1039450" y="1390175"/>
            <a:ext cx="60741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Preferred Shipping Methods: Standard Class</a:t>
            </a:r>
            <a:endParaRPr sz="850">
              <a:solidFill>
                <a:schemeClr val="dk1"/>
              </a:solidFill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 sz="1950">
                <a:solidFill>
                  <a:schemeClr val="dk1"/>
                </a:solidFill>
              </a:rPr>
              <a:t>Analysis of Shipping Data for Optimization</a:t>
            </a:r>
            <a:endParaRPr sz="19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75" y="23612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8"/>
          <p:cNvCxnSpPr/>
          <p:nvPr/>
        </p:nvCxnSpPr>
        <p:spPr>
          <a:xfrm flipH="1" rot="10800000">
            <a:off x="1178375" y="1021925"/>
            <a:ext cx="7342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9650" y="2636075"/>
            <a:ext cx="2453175" cy="1742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54500" y="2636075"/>
            <a:ext cx="2766075" cy="17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0" y="2571750"/>
            <a:ext cx="2453176" cy="173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611000" y="340575"/>
            <a:ext cx="836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50"/>
              <a:t> Key Insights - Recommendations</a:t>
            </a:r>
            <a:endParaRPr sz="3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350"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542750" y="1084613"/>
            <a:ext cx="85017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Further analyze the </a:t>
            </a:r>
            <a:r>
              <a:rPr b="1" lang="en">
                <a:solidFill>
                  <a:schemeClr val="dk1"/>
                </a:solidFill>
              </a:rPr>
              <a:t>profitability </a:t>
            </a:r>
            <a:r>
              <a:rPr lang="en">
                <a:solidFill>
                  <a:schemeClr val="dk1"/>
                </a:solidFill>
              </a:rPr>
              <a:t>in furniture and office supplies, refine product selections in the two categories.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Identify the root cause of profit drop in the consumers segment by conducting market research.</a:t>
            </a:r>
            <a:endParaRPr b="1">
              <a:solidFill>
                <a:srgbClr val="2A2823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Strengthen </a:t>
            </a:r>
            <a:r>
              <a:rPr b="1" lang="en">
                <a:solidFill>
                  <a:schemeClr val="dk1"/>
                </a:solidFill>
              </a:rPr>
              <a:t>customer engagement initiatives</a:t>
            </a:r>
            <a:r>
              <a:rPr lang="en">
                <a:solidFill>
                  <a:schemeClr val="dk1"/>
                </a:solidFill>
              </a:rPr>
              <a:t>, particularly for the Corporate and Home Office segments, to boost repeat purchases and customer loyalty.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Implementing </a:t>
            </a:r>
            <a:r>
              <a:rPr b="1" lang="en">
                <a:solidFill>
                  <a:schemeClr val="dk1"/>
                </a:solidFill>
              </a:rPr>
              <a:t>targeted marketing campaigns,</a:t>
            </a:r>
            <a:r>
              <a:rPr lang="en">
                <a:solidFill>
                  <a:schemeClr val="dk1"/>
                </a:solidFill>
              </a:rPr>
              <a:t> introducing new products or enhancing existing ones.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">
                <a:solidFill>
                  <a:schemeClr val="dk1"/>
                </a:solidFill>
              </a:rPr>
              <a:t>Leverage data analytics to continually monitor performance, identify trends, and make informed decisions to support business growth.</a:t>
            </a:r>
            <a:endParaRPr sz="1950">
              <a:solidFill>
                <a:srgbClr val="2A282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2A282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75" y="236125"/>
            <a:ext cx="626549" cy="78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18500"/>
            <a:ext cx="2343725" cy="72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9"/>
          <p:cNvCxnSpPr/>
          <p:nvPr/>
        </p:nvCxnSpPr>
        <p:spPr>
          <a:xfrm flipH="1" rot="10800000">
            <a:off x="1178375" y="1021925"/>
            <a:ext cx="5609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