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390" r:id="rId2"/>
    <p:sldId id="330" r:id="rId3"/>
    <p:sldId id="379" r:id="rId4"/>
    <p:sldId id="364" r:id="rId5"/>
    <p:sldId id="391" r:id="rId6"/>
    <p:sldId id="392" r:id="rId7"/>
    <p:sldId id="393" r:id="rId8"/>
    <p:sldId id="394" r:id="rId9"/>
    <p:sldId id="395" r:id="rId10"/>
    <p:sldId id="396" r:id="rId11"/>
    <p:sldId id="397" r:id="rId12"/>
    <p:sldId id="398" r:id="rId13"/>
    <p:sldId id="380" r:id="rId14"/>
    <p:sldId id="409" r:id="rId15"/>
    <p:sldId id="405" r:id="rId16"/>
    <p:sldId id="406" r:id="rId17"/>
    <p:sldId id="407" r:id="rId18"/>
    <p:sldId id="408" r:id="rId19"/>
    <p:sldId id="399" r:id="rId20"/>
    <p:sldId id="400" r:id="rId21"/>
    <p:sldId id="401" r:id="rId22"/>
    <p:sldId id="4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433" autoAdjust="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55912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877568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85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250469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717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582885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934451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42233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74679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20-05-2023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2783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92944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20-05-2023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17424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20-05-2023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91630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20-05-2023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7875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8534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
        <p:nvSpPr>
          <p:cNvPr id="5" name="Date Placeholder 4"/>
          <p:cNvSpPr>
            <a:spLocks noGrp="1"/>
          </p:cNvSpPr>
          <p:nvPr>
            <p:ph type="dt" sz="half" idx="10"/>
          </p:nvPr>
        </p:nvSpPr>
        <p:spPr/>
        <p:txBody>
          <a:bodyPr/>
          <a:lstStyle/>
          <a:p>
            <a:fld id="{6B05A87C-D702-403A-A729-4774D55BBBF3}" type="datetimeFigureOut">
              <a:rPr lang="en-IN" smtClean="0"/>
              <a:t>20-05-2023</a:t>
            </a:fld>
            <a:endParaRPr lang="en-IN"/>
          </a:p>
        </p:txBody>
      </p:sp>
    </p:spTree>
    <p:extLst>
      <p:ext uri="{BB962C8B-B14F-4D97-AF65-F5344CB8AC3E}">
        <p14:creationId xmlns:p14="http://schemas.microsoft.com/office/powerpoint/2010/main" val="901028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05A87C-D702-403A-A729-4774D55BBBF3}" type="datetimeFigureOut">
              <a:rPr lang="en-IN" smtClean="0"/>
              <a:t>20-05-2023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9688714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pPr>
            <a:r>
              <a:rPr lang="en-US" sz="3600" u="sng" dirty="0">
                <a:solidFill>
                  <a:schemeClr val="tx1"/>
                </a:solidFill>
                <a:latin typeface="Times New Roman" panose="02020603050405020304" pitchFamily="18" charset="0"/>
                <a:cs typeface="Times New Roman" panose="02020603050405020304" pitchFamily="18" charset="0"/>
              </a:rPr>
              <a:t>ANALYZING SOCIAL MEDIA DATA THROUGH DATA MINING</a:t>
            </a:r>
          </a:p>
        </p:txBody>
      </p:sp>
      <p:sp>
        <p:nvSpPr>
          <p:cNvPr id="5" name="Rounded Rectangle 1"/>
          <p:cNvSpPr>
            <a:spLocks noChangeArrowheads="1"/>
          </p:cNvSpPr>
          <p:nvPr/>
        </p:nvSpPr>
        <p:spPr bwMode="auto">
          <a:xfrm>
            <a:off x="581428" y="30586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7074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1986168" y="778491"/>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803104" y="1588152"/>
            <a:ext cx="10481480" cy="336656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EXISTING METHOD</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The increasing growth of machine learning, computer techniques divided into traditional methods and machine learning methods. This section describes the related works of classification of a Analysing social media data through data mining Using Machine Learning Model Detection and how machine learning methods are better than traditional methods. The existing method in this project have a certain flow is used for model development Decision Tree and Naïve bias are used algorithms in existing system. But it requires large memory and result is not accurate.</a:t>
            </a:r>
          </a:p>
          <a:p>
            <a:pPr algn="just">
              <a:lnSpc>
                <a:spcPct val="150000"/>
              </a:lnSpc>
            </a:pPr>
            <a:r>
              <a:rPr lang="en-IN"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E4843DE-2C3D-4A28-B1A6-D0085E9E13B1}"/>
              </a:ext>
            </a:extLst>
          </p:cNvPr>
          <p:cNvSpPr txBox="1"/>
          <p:nvPr/>
        </p:nvSpPr>
        <p:spPr>
          <a:xfrm>
            <a:off x="803104" y="4546552"/>
            <a:ext cx="6653771" cy="1754326"/>
          </a:xfrm>
          <a:prstGeom prst="rect">
            <a:avLst/>
          </a:prstGeom>
          <a:noFill/>
        </p:spPr>
        <p:txBody>
          <a:bodyPr wrap="square" anchor="ctr">
            <a:spAutoFit/>
          </a:bodyPr>
          <a:lstStyle/>
          <a:p>
            <a:pPr algn="just">
              <a:lnSpc>
                <a:spcPct val="150000"/>
              </a:lnSpc>
            </a:pPr>
            <a:r>
              <a:rPr lang="en-US" b="1" dirty="0">
                <a:latin typeface="Times New Roman" panose="02020603050405020304" pitchFamily="18" charset="0"/>
                <a:cs typeface="Times New Roman" panose="02020603050405020304" pitchFamily="18" charset="0"/>
              </a:rPr>
              <a:t>Disadvantages:</a:t>
            </a:r>
          </a:p>
          <a:p>
            <a:pPr algn="just">
              <a:lnSpc>
                <a:spcPct val="150000"/>
              </a:lnSpc>
            </a:pPr>
            <a:r>
              <a:rPr lang="en-US" dirty="0">
                <a:latin typeface="Times New Roman" panose="02020603050405020304" pitchFamily="18" charset="0"/>
                <a:cs typeface="Times New Roman" panose="02020603050405020304" pitchFamily="18" charset="0"/>
              </a:rPr>
              <a:t>1. Accuracy low</a:t>
            </a:r>
          </a:p>
          <a:p>
            <a:pPr algn="just">
              <a:lnSpc>
                <a:spcPct val="150000"/>
              </a:lnSpc>
            </a:pPr>
            <a:r>
              <a:rPr lang="en-US" dirty="0">
                <a:latin typeface="Times New Roman" panose="02020603050405020304" pitchFamily="18" charset="0"/>
                <a:cs typeface="Times New Roman" panose="02020603050405020304" pitchFamily="18" charset="0"/>
              </a:rPr>
              <a:t>2. Requires more time</a:t>
            </a:r>
          </a:p>
          <a:p>
            <a:pPr algn="just">
              <a:lnSpc>
                <a:spcPct val="150000"/>
              </a:lnSpc>
            </a:pPr>
            <a:r>
              <a:rPr lang="en-US" dirty="0">
                <a:latin typeface="Times New Roman" panose="02020603050405020304" pitchFamily="18" charset="0"/>
                <a:cs typeface="Times New Roman" panose="02020603050405020304" pitchFamily="18" charset="0"/>
              </a:rPr>
              <a:t>3. Difficult to handle </a:t>
            </a:r>
          </a:p>
        </p:txBody>
      </p:sp>
    </p:spTree>
    <p:extLst>
      <p:ext uri="{BB962C8B-B14F-4D97-AF65-F5344CB8AC3E}">
        <p14:creationId xmlns:p14="http://schemas.microsoft.com/office/powerpoint/2010/main" val="250252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1227266" y="266274"/>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791571" y="1297143"/>
            <a:ext cx="10764326" cy="212006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Many machine learning algorithms are available for prediction and diagnosis a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social media data through data mining Some of the machine learning algorithm are Decision Tree, Random Forest. We used proposed </a:t>
            </a: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social media data through data mining  In this stage we have first implement  Random Forest Classifier algorithm on these dataset and the implement algorithm individual then we are implement Voting Ensemble algorithm for combine these results and an compute the final accuracy.</a:t>
            </a:r>
          </a:p>
        </p:txBody>
      </p:sp>
      <p:sp>
        <p:nvSpPr>
          <p:cNvPr id="6" name="TextBox 5">
            <a:extLst>
              <a:ext uri="{FF2B5EF4-FFF2-40B4-BE49-F238E27FC236}">
                <a16:creationId xmlns:a16="http://schemas.microsoft.com/office/drawing/2014/main" id="{404ED934-6AFC-418C-B067-0274905E09CD}"/>
              </a:ext>
            </a:extLst>
          </p:cNvPr>
          <p:cNvSpPr txBox="1"/>
          <p:nvPr/>
        </p:nvSpPr>
        <p:spPr>
          <a:xfrm>
            <a:off x="920359" y="3610394"/>
            <a:ext cx="6736440" cy="3370153"/>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Advantages</a:t>
            </a:r>
            <a:r>
              <a:rPr lang="en-IN"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Easy to use</a:t>
            </a:r>
          </a:p>
          <a:p>
            <a:pPr lvl="0">
              <a:lnSpc>
                <a:spcPct val="150000"/>
              </a:lnSpc>
            </a:pPr>
            <a:endParaRPr lang="en-US" dirty="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60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58059" y="137962"/>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5" name="Picture 4"/>
          <p:cNvPicPr/>
          <p:nvPr/>
        </p:nvPicPr>
        <p:blipFill>
          <a:blip r:embed="rId2"/>
          <a:stretch>
            <a:fillRect/>
          </a:stretch>
        </p:blipFill>
        <p:spPr>
          <a:xfrm>
            <a:off x="3094454" y="1029441"/>
            <a:ext cx="5429885" cy="5096510"/>
          </a:xfrm>
          <a:prstGeom prst="rect">
            <a:avLst/>
          </a:prstGeom>
        </p:spPr>
      </p:pic>
    </p:spTree>
    <p:extLst>
      <p:ext uri="{BB962C8B-B14F-4D97-AF65-F5344CB8AC3E}">
        <p14:creationId xmlns:p14="http://schemas.microsoft.com/office/powerpoint/2010/main" val="1019686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5D791-999A-9AE1-6797-CA7CA11C7328}"/>
              </a:ext>
            </a:extLst>
          </p:cNvPr>
          <p:cNvSpPr txBox="1"/>
          <p:nvPr/>
        </p:nvSpPr>
        <p:spPr>
          <a:xfrm>
            <a:off x="1011382" y="1055547"/>
            <a:ext cx="9601200" cy="4093428"/>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APPLICATIONS</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Brand Reputation Management: By analyzing social media data and classifying text as positive, negative, or neutral, businesses can monitor their brand reputation in real-time. They can identify and address negative sentiment or customer complaints promptly, allowing them to take appropriate actions to mitigate any potential damage to their brand image.</a:t>
            </a: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Customer Feedback Analysis: Social media platforms serve as a valuable source of customer feedback. Analyzing social media text using machine learning algorithms can help businesses gain insights into customer opinions, sentiments, and preferences. This information can be used to improve products, services, and customer experiences.</a:t>
            </a:r>
          </a:p>
        </p:txBody>
      </p:sp>
    </p:spTree>
    <p:extLst>
      <p:ext uri="{BB962C8B-B14F-4D97-AF65-F5344CB8AC3E}">
        <p14:creationId xmlns:p14="http://schemas.microsoft.com/office/powerpoint/2010/main" val="239890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013" y="518331"/>
            <a:ext cx="7589949" cy="5638980"/>
          </a:xfrm>
          <a:prstGeom prst="rect">
            <a:avLst/>
          </a:prstGeom>
        </p:spPr>
        <p:txBody>
          <a:bodyPr wrap="square">
            <a:spAutoFit/>
          </a:bodyPr>
          <a:lstStyle/>
          <a:p>
            <a:pPr>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Hardware and Software Requirements </a:t>
            </a:r>
          </a:p>
          <a:p>
            <a:pPr>
              <a:lnSpc>
                <a:spcPct val="150000"/>
              </a:lnSpc>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H/W Configuration: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Processor    - I3/Intel Processor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Hard Disk    -160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RAM	       - 8 GB</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S/W Configuration: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Operating System       :   Windows 7/8/10	.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Server side Script       :   HTML, CSS &amp; JS.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IDE		            :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Pycharm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Libraries Used            :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IO, OS, Django,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keras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Technology                 :    Python 3.6+.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861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8" y="369553"/>
            <a:ext cx="11320528" cy="5391669"/>
          </a:xfrm>
          <a:prstGeom prst="rect">
            <a:avLst/>
          </a:prstGeom>
        </p:spPr>
        <p:txBody>
          <a:bodyPr wrap="square">
            <a:spAutoFit/>
          </a:bodyPr>
          <a:lstStyle/>
          <a:p>
            <a:pPr algn="ctr">
              <a:lnSpc>
                <a:spcPct val="150000"/>
              </a:lnSpc>
              <a:spcBef>
                <a:spcPts val="1200"/>
              </a:spcBef>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MODULES: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Clr>
                <a:srgbClr val="000000"/>
              </a:buClr>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User</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50000"/>
              </a:lnSpc>
              <a:spcAft>
                <a:spcPts val="1000"/>
              </a:spcAft>
              <a:buFont typeface="+mj-lt"/>
              <a:buAutoNum type="arabicPeriod"/>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Register</a:t>
            </a:r>
            <a:r>
              <a:rPr lang="en-IN"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Users can register for the </a:t>
            </a:r>
            <a:r>
              <a:rPr lang="en-IN" dirty="0">
                <a:latin typeface="Times New Roman" panose="02020603050405020304" pitchFamily="18" charset="0"/>
                <a:ea typeface="Calibri" panose="020F0502020204030204" pitchFamily="34" charset="0"/>
                <a:cs typeface="Times New Roman" panose="02020603050405020304" pitchFamily="18" charset="0"/>
              </a:rPr>
              <a:t>Social media web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application here</a:t>
            </a: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50000"/>
              </a:lnSpc>
              <a:spcAft>
                <a:spcPts val="1000"/>
              </a:spcAft>
              <a:buFont typeface="+mj-lt"/>
              <a:buAutoNum type="arabicPeriod"/>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registering, the user can access his portal.</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1.3 </a:t>
            </a:r>
            <a:r>
              <a:rPr lang="en-IN" b="1" dirty="0">
                <a:latin typeface="Times New Roman" panose="02020603050405020304" pitchFamily="18" charset="0"/>
                <a:ea typeface="Calibri" panose="020F0502020204030204" pitchFamily="34" charset="0"/>
                <a:cs typeface="Times New Roman" panose="02020603050405020304" pitchFamily="18" charset="0"/>
              </a:rPr>
              <a:t>Upload:</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Upload dataset which is downloaded from the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kaggle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mj-lt"/>
              <a:buAutoNum type="arabicPeriod"/>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View Data:</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View data before preprocessing</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922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408" y="428884"/>
            <a:ext cx="9985421" cy="6495368"/>
          </a:xfrm>
          <a:prstGeom prst="rect">
            <a:avLst/>
          </a:prstGeom>
        </p:spPr>
        <p:txBody>
          <a:bodyPr wrap="square">
            <a:spAutoFit/>
          </a:bodyPr>
          <a:lstStyle/>
          <a:p>
            <a:pPr marL="742950" lvl="1" indent="-285750">
              <a:lnSpc>
                <a:spcPct val="107000"/>
              </a:lnSpc>
              <a:spcAft>
                <a:spcPts val="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View preprocessing: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View data after preprocessing (cleaned dataset)</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nSpc>
                <a:spcPct val="115000"/>
              </a:lnSpc>
              <a:spcAft>
                <a:spcPts val="1000"/>
              </a:spcAft>
              <a:buFont typeface="+mj-lt"/>
              <a:buAutoNum type="arabicPeriod"/>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Input :</a:t>
            </a:r>
          </a:p>
          <a:p>
            <a:pPr lvl="1">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User will give the input</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nSpc>
                <a:spcPct val="115000"/>
              </a:lnSpc>
              <a:spcAft>
                <a:spcPts val="1000"/>
              </a:spcAft>
              <a:buFont typeface="+mj-lt"/>
              <a:buAutoNum type="arabicPeriod"/>
            </a:pPr>
            <a:endPar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1">
              <a:lnSpc>
                <a:spcPct val="115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Result History:</a:t>
            </a:r>
          </a:p>
          <a:p>
            <a:pPr lvl="1">
              <a:lnSpc>
                <a:spcPct val="115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After giving the inputs, model will predict the result which it was set according to performance, it will predict that the Social media text is positive, negative, or neutral. </a:t>
            </a:r>
          </a:p>
          <a:p>
            <a:pPr marL="400050">
              <a:lnSpc>
                <a:spcPct val="107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marL="400050">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Take Dataset:</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dataset for the </a:t>
            </a:r>
            <a:r>
              <a:rPr lang="en-IN" dirty="0">
                <a:latin typeface="Times New Roman" panose="02020603050405020304" pitchFamily="18" charset="0"/>
                <a:ea typeface="Calibri" panose="020F0502020204030204" pitchFamily="34" charset="0"/>
                <a:cs typeface="Times New Roman" panose="02020603050405020304" pitchFamily="18" charset="0"/>
              </a:rPr>
              <a:t>Twitter </a:t>
            </a:r>
            <a:r>
              <a:rPr lang="en-US" dirty="0">
                <a:latin typeface="Times New Roman" panose="02020603050405020304" pitchFamily="18" charset="0"/>
                <a:ea typeface="Calibri" panose="020F0502020204030204" pitchFamily="34" charset="0"/>
                <a:cs typeface="Times New Roman" panose="02020603050405020304" pitchFamily="18" charset="0"/>
              </a:rPr>
              <a:t>is collected from the </a:t>
            </a:r>
            <a:r>
              <a:rPr lang="en-US" dirty="0" err="1">
                <a:latin typeface="Times New Roman" panose="02020603050405020304" pitchFamily="18" charset="0"/>
                <a:ea typeface="Calibri" panose="020F0502020204030204" pitchFamily="34" charset="0"/>
                <a:cs typeface="Times New Roman" panose="02020603050405020304" pitchFamily="18" charset="0"/>
              </a:rPr>
              <a:t>kaggle</a:t>
            </a:r>
            <a:r>
              <a:rPr lang="en-US" dirty="0">
                <a:latin typeface="Times New Roman" panose="02020603050405020304" pitchFamily="18" charset="0"/>
                <a:ea typeface="Calibri" panose="020F0502020204030204" pitchFamily="34" charset="0"/>
                <a:cs typeface="Times New Roman" panose="02020603050405020304" pitchFamily="18" charset="0"/>
              </a:rPr>
              <a:t> website (kaggle.com).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size of overall dataset is 19.9 MB.</a:t>
            </a:r>
          </a:p>
          <a:p>
            <a:pPr marL="457200" algn="just">
              <a:lnSpc>
                <a:spcPct val="150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2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550" y="409924"/>
            <a:ext cx="10109917" cy="5663089"/>
          </a:xfrm>
          <a:prstGeom prst="rect">
            <a:avLst/>
          </a:prstGeom>
        </p:spPr>
        <p:txBody>
          <a:bodyPr wrap="square">
            <a:spAutoFit/>
          </a:bodyPr>
          <a:lstStyle/>
          <a:p>
            <a:pPr>
              <a:lnSpc>
                <a:spcPct val="150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In preprocessing first of all we will check whether there is any Nan values.</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If any Nan values is present we will fill the Nan values with different </a:t>
            </a:r>
            <a:r>
              <a:rPr lang="en-IN" dirty="0" err="1">
                <a:latin typeface="Times New Roman" panose="02020603050405020304" pitchFamily="18" charset="0"/>
                <a:ea typeface="Calibri" panose="020F0502020204030204" pitchFamily="34" charset="0"/>
                <a:cs typeface="Times New Roman" panose="02020603050405020304" pitchFamily="18" charset="0"/>
              </a:rPr>
              <a:t>fillna</a:t>
            </a:r>
            <a:r>
              <a:rPr lang="en-IN" dirty="0">
                <a:latin typeface="Times New Roman" panose="02020603050405020304" pitchFamily="18" charset="0"/>
                <a:ea typeface="Calibri" panose="020F0502020204030204" pitchFamily="34" charset="0"/>
                <a:cs typeface="Times New Roman" panose="02020603050405020304" pitchFamily="18" charset="0"/>
              </a:rPr>
              <a:t> techniques like </a:t>
            </a:r>
            <a:r>
              <a:rPr lang="en-IN" dirty="0" err="1">
                <a:latin typeface="Times New Roman" panose="02020603050405020304" pitchFamily="18" charset="0"/>
                <a:ea typeface="Calibri" panose="020F0502020204030204" pitchFamily="34" charset="0"/>
                <a:cs typeface="Times New Roman" panose="02020603050405020304" pitchFamily="18" charset="0"/>
              </a:rPr>
              <a:t>bfill</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ffill</a:t>
            </a:r>
            <a:r>
              <a:rPr lang="en-IN" dirty="0">
                <a:latin typeface="Times New Roman" panose="02020603050405020304" pitchFamily="18" charset="0"/>
                <a:ea typeface="Calibri" panose="020F0502020204030204" pitchFamily="34" charset="0"/>
                <a:cs typeface="Times New Roman" panose="02020603050405020304" pitchFamily="18" charset="0"/>
              </a:rPr>
              <a:t>, mode, and mean.</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Here we used the </a:t>
            </a:r>
            <a:r>
              <a:rPr lang="en-IN" dirty="0" err="1">
                <a:latin typeface="Times New Roman" panose="02020603050405020304" pitchFamily="18" charset="0"/>
                <a:ea typeface="Calibri" panose="020F0502020204030204" pitchFamily="34" charset="0"/>
                <a:cs typeface="Times New Roman" panose="02020603050405020304" pitchFamily="18" charset="0"/>
              </a:rPr>
              <a:t>ffill</a:t>
            </a:r>
            <a:r>
              <a:rPr lang="en-IN" dirty="0">
                <a:latin typeface="Times New Roman" panose="02020603050405020304" pitchFamily="18" charset="0"/>
                <a:ea typeface="Calibri" panose="020F0502020204030204" pitchFamily="34" charset="0"/>
                <a:cs typeface="Times New Roman" panose="02020603050405020304" pitchFamily="18" charset="0"/>
              </a:rPr>
              <a:t> (front fill) technique on our project.</a:t>
            </a:r>
          </a:p>
          <a:p>
            <a:pPr marL="342900" lvl="0" indent="-342900">
              <a:lnSpc>
                <a:spcPct val="150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And apply the NLP concepts.</a:t>
            </a:r>
          </a:p>
          <a:p>
            <a:pPr lvl="0">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Training the data:</a:t>
            </a:r>
          </a:p>
          <a:p>
            <a:pPr lvl="0">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Irrespective of the algorithm we select the training is the same for every algorithm.</a:t>
            </a:r>
          </a:p>
          <a:p>
            <a:pPr lvl="0">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Given a dataset we split the data into two parts training and testing, the reason behind doing this is to test our model/algorithm performance just like the exams for a student the testing is also exam for the model.</a:t>
            </a:r>
          </a:p>
          <a:p>
            <a:pPr lvl="0">
              <a:lnSpc>
                <a:spcPct val="150000"/>
              </a:lnSpc>
              <a:spcAft>
                <a:spcPts val="10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673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8419"/>
            <a:ext cx="11887200" cy="6324808"/>
          </a:xfrm>
          <a:prstGeom prst="rect">
            <a:avLst/>
          </a:prstGeom>
        </p:spPr>
        <p:txBody>
          <a:bodyPr wrap="square">
            <a:spAutoFit/>
          </a:bodyPr>
          <a:lstStyle/>
          <a:p>
            <a:pPr marL="400050"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We can split data into anything we want but it is just good practice to split the data such that the training has more data than the testing data, we generally split the </a:t>
            </a:r>
            <a:r>
              <a:rPr lang="en-IN" dirty="0" err="1">
                <a:latin typeface="Times New Roman" panose="02020603050405020304" pitchFamily="18" charset="0"/>
                <a:ea typeface="Calibri" panose="020F0502020204030204" pitchFamily="34" charset="0"/>
                <a:cs typeface="Times New Roman" panose="02020603050405020304" pitchFamily="18" charset="0"/>
              </a:rPr>
              <a:t>data.And</a:t>
            </a:r>
            <a:r>
              <a:rPr lang="en-IN" dirty="0">
                <a:latin typeface="Times New Roman" panose="02020603050405020304" pitchFamily="18" charset="0"/>
                <a:ea typeface="Calibri" panose="020F0502020204030204" pitchFamily="34" charset="0"/>
                <a:cs typeface="Times New Roman" panose="02020603050405020304" pitchFamily="18" charset="0"/>
              </a:rPr>
              <a:t> for training and testing there are two variables X and Y in each of them, the X is the features that we use to predict the Y target and same for the testing </a:t>
            </a:r>
            <a:r>
              <a:rPr lang="en-IN" dirty="0" err="1">
                <a:latin typeface="Times New Roman" panose="02020603050405020304" pitchFamily="18" charset="0"/>
                <a:ea typeface="Calibri" panose="020F0502020204030204" pitchFamily="34" charset="0"/>
                <a:cs typeface="Times New Roman" panose="02020603050405020304" pitchFamily="18" charset="0"/>
              </a:rPr>
              <a:t>also.</a:t>
            </a:r>
            <a:r>
              <a:rPr lang="en-IN" dirty="0" err="1">
                <a:latin typeface="Times New Roman" panose="02020603050405020304" pitchFamily="18" charset="0"/>
                <a:ea typeface="Calibri" panose="020F0502020204030204" pitchFamily="34" charset="0"/>
              </a:rPr>
              <a:t>Then</a:t>
            </a:r>
            <a:r>
              <a:rPr lang="en-IN" dirty="0">
                <a:latin typeface="Times New Roman" panose="02020603050405020304" pitchFamily="18" charset="0"/>
                <a:ea typeface="Calibri" panose="020F0502020204030204" pitchFamily="34" charset="0"/>
              </a:rPr>
              <a:t> we call the .fit ( ) method on any given algorithm which takes two parameters i.e., X and Y for calculating the math and after that when we call the .predict ( ) giving our testing X as parameter and checking it with the accuracy score giving the testing Y and predicted X as the two parameters will get our accuracy score and same steps , these are just checking for how good our model performed on a given dataset</a:t>
            </a:r>
          </a:p>
          <a:p>
            <a:pPr marL="400050" algn="just">
              <a:lnSpc>
                <a:spcPct val="150000"/>
              </a:lnSpc>
              <a:spcAft>
                <a:spcPts val="0"/>
              </a:spcAft>
            </a:pPr>
            <a:r>
              <a:rPr lang="en-US" dirty="0">
                <a:latin typeface="Times New Roman" panose="02020603050405020304" pitchFamily="18" charset="0"/>
              </a:rPr>
              <a:t>We are using</a:t>
            </a:r>
          </a:p>
          <a:p>
            <a:pPr marL="400050" algn="just">
              <a:lnSpc>
                <a:spcPct val="150000"/>
              </a:lnSpc>
              <a:spcAft>
                <a:spcPts val="0"/>
              </a:spcAft>
            </a:pPr>
            <a:r>
              <a:rPr lang="en-US" b="1" dirty="0" err="1">
                <a:latin typeface="Times New Roman" panose="02020603050405020304" pitchFamily="18" charset="0"/>
              </a:rPr>
              <a:t>RandomForestClassifier</a:t>
            </a:r>
            <a:r>
              <a:rPr lang="en-US" b="1" dirty="0">
                <a:latin typeface="Times New Roman" panose="02020603050405020304" pitchFamily="18" charset="0"/>
              </a:rPr>
              <a:t>: </a:t>
            </a:r>
            <a:r>
              <a:rPr lang="en-US" dirty="0">
                <a:latin typeface="Times New Roman" panose="02020603050405020304" pitchFamily="18" charset="0"/>
              </a:rPr>
              <a:t>In </a:t>
            </a:r>
            <a:r>
              <a:rPr lang="en-US" dirty="0" err="1">
                <a:latin typeface="Times New Roman" panose="02020603050405020304" pitchFamily="18" charset="0"/>
              </a:rPr>
              <a:t>RandomForestClassifier</a:t>
            </a:r>
            <a:r>
              <a:rPr lang="en-US" dirty="0">
                <a:latin typeface="Times New Roman" panose="02020603050405020304" pitchFamily="18" charset="0"/>
              </a:rPr>
              <a:t>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r>
              <a:rPr lang="en-US" b="1" dirty="0">
                <a:latin typeface="Times New Roman" panose="02020603050405020304" pitchFamily="18" charset="0"/>
              </a:rPr>
              <a:t>DecisionTreeClassifier: </a:t>
            </a:r>
            <a:r>
              <a:rPr lang="en-US" dirty="0">
                <a:latin typeface="Times New Roman" panose="02020603050405020304" pitchFamily="18" charset="0"/>
              </a:rPr>
              <a:t>In DecisionTreeClassifier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r>
              <a:rPr lang="en-US" b="1" dirty="0" err="1">
                <a:latin typeface="Times New Roman" panose="02020603050405020304" pitchFamily="18" charset="0"/>
              </a:rPr>
              <a:t>GaussianNB</a:t>
            </a:r>
            <a:r>
              <a:rPr lang="en-US" dirty="0">
                <a:latin typeface="Times New Roman" panose="02020603050405020304" pitchFamily="18" charset="0"/>
              </a:rPr>
              <a:t>: In </a:t>
            </a:r>
            <a:r>
              <a:rPr lang="en-US" dirty="0" err="1">
                <a:latin typeface="Times New Roman" panose="02020603050405020304" pitchFamily="18" charset="0"/>
              </a:rPr>
              <a:t>GaussianNB</a:t>
            </a:r>
            <a:r>
              <a:rPr lang="en-US" dirty="0">
                <a:latin typeface="Times New Roman" panose="02020603050405020304" pitchFamily="18" charset="0"/>
              </a:rPr>
              <a:t> we are fitting the </a:t>
            </a:r>
            <a:r>
              <a:rPr lang="en-US" dirty="0" err="1">
                <a:latin typeface="Times New Roman" panose="02020603050405020304" pitchFamily="18" charset="0"/>
              </a:rPr>
              <a:t>X_train</a:t>
            </a:r>
            <a:r>
              <a:rPr lang="en-US" dirty="0">
                <a:latin typeface="Times New Roman" panose="02020603050405020304" pitchFamily="18" charset="0"/>
              </a:rPr>
              <a:t> and </a:t>
            </a:r>
            <a:r>
              <a:rPr lang="en-US" dirty="0" err="1">
                <a:latin typeface="Times New Roman" panose="02020603050405020304" pitchFamily="18" charset="0"/>
              </a:rPr>
              <a:t>Y_train</a:t>
            </a:r>
            <a:r>
              <a:rPr lang="en-US" dirty="0">
                <a:latin typeface="Times New Roman" panose="02020603050405020304" pitchFamily="18" charset="0"/>
              </a:rPr>
              <a:t> in our model .Based on this we are testing the data which is fitted based on that we get the accuracy.</a:t>
            </a:r>
          </a:p>
          <a:p>
            <a:pPr marL="400050" algn="just">
              <a:lnSpc>
                <a:spcPct val="150000"/>
              </a:lnSpc>
              <a:spcAft>
                <a:spcPts val="0"/>
              </a:spcAft>
            </a:pPr>
            <a:endParaRPr lang="en-US" dirty="0">
              <a:latin typeface="Times New Roman" panose="02020603050405020304" pitchFamily="18" charset="0"/>
            </a:endParaRPr>
          </a:p>
        </p:txBody>
      </p:sp>
    </p:spTree>
    <p:extLst>
      <p:ext uri="{BB962C8B-B14F-4D97-AF65-F5344CB8AC3E}">
        <p14:creationId xmlns:p14="http://schemas.microsoft.com/office/powerpoint/2010/main" val="93934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3" name="Rectangle 2"/>
          <p:cNvSpPr/>
          <p:nvPr/>
        </p:nvSpPr>
        <p:spPr>
          <a:xfrm>
            <a:off x="368492" y="513086"/>
            <a:ext cx="11013058" cy="4567917"/>
          </a:xfrm>
          <a:prstGeom prst="rect">
            <a:avLst/>
          </a:prstGeom>
        </p:spPr>
        <p:txBody>
          <a:bodyPr wrap="square">
            <a:spAutoFit/>
          </a:bodyPr>
          <a:lstStyle/>
          <a:p>
            <a:pPr>
              <a:lnSpc>
                <a:spcPts val="2475"/>
              </a:lnSpc>
            </a:pPr>
            <a:r>
              <a:rPr lang="en-IN" sz="2000" b="1" dirty="0">
                <a:latin typeface="Times New Roman" panose="02020603050405020304" pitchFamily="18" charset="0"/>
                <a:ea typeface="Times New Roman" panose="02020603050405020304" pitchFamily="18" charset="0"/>
              </a:rPr>
              <a:t>1. Random Forest:</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5806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246643" y="689113"/>
            <a:ext cx="8911687" cy="5972059"/>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Hardware and Software Requirements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966" y="353683"/>
            <a:ext cx="10305691"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Features of a Random Forest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It’s more accurate than the decision tree algorithm.</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provides an effective way of handling missing data.</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can produce a reasonable prediction without hyper-parameter tuning.</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It solves the issue of over fitting in decision trees.</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	In every random forest tree, a subset of features is selected randomly at the node’s splitting point.</a:t>
            </a:r>
            <a:endParaRPr lang="en-US" dirty="0">
              <a:latin typeface="Times New Roman" panose="02020603050405020304" pitchFamily="18" charset="0"/>
              <a:ea typeface="Times New Roman" panose="02020603050405020304" pitchFamily="18" charset="0"/>
            </a:endParaRPr>
          </a:p>
        </p:txBody>
      </p:sp>
      <p:sp>
        <p:nvSpPr>
          <p:cNvPr id="5" name="Rectangle 4"/>
          <p:cNvSpPr/>
          <p:nvPr/>
        </p:nvSpPr>
        <p:spPr>
          <a:xfrm>
            <a:off x="554966" y="3160737"/>
            <a:ext cx="10806023" cy="2585323"/>
          </a:xfrm>
          <a:prstGeom prst="rect">
            <a:avLst/>
          </a:prstGeom>
        </p:spPr>
        <p:txBody>
          <a:bodyPr wrap="square">
            <a:spAutoFit/>
          </a:bodyPr>
          <a:lstStyle/>
          <a:p>
            <a:pPr algn="just">
              <a:lnSpc>
                <a:spcPct val="150000"/>
              </a:lnSpc>
            </a:pPr>
            <a:r>
              <a:rPr lang="en-IN" dirty="0">
                <a:latin typeface="Times New Roman" panose="02020603050405020304" pitchFamily="18" charset="0"/>
                <a:ea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endParaRPr lang="en-US" dirty="0">
              <a:latin typeface="Times New Roman" panose="02020603050405020304" pitchFamily="18" charset="0"/>
              <a:ea typeface="Times New Roman" panose="02020603050405020304" pitchFamily="18" charset="0"/>
            </a:endParaRPr>
          </a:p>
          <a:p>
            <a:pPr algn="just">
              <a:lnSpc>
                <a:spcPct val="150000"/>
              </a:lnSpc>
            </a:pPr>
            <a:r>
              <a:rPr lang="en-IN" dirty="0">
                <a:latin typeface="Times New Roman" panose="02020603050405020304" pitchFamily="18" charset="0"/>
                <a:ea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7396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1" y="0"/>
            <a:ext cx="11197085" cy="6709529"/>
          </a:xfrm>
          <a:prstGeom prst="rect">
            <a:avLst/>
          </a:prstGeom>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rPr>
              <a:t>2.Decision Tree</a:t>
            </a:r>
            <a:endParaRPr lang="en-US" dirty="0">
              <a:latin typeface="Times New Roman" panose="02020603050405020304" pitchFamily="18" charset="0"/>
              <a:ea typeface="Calibri" panose="020F0502020204030204" pitchFamily="34" charset="0"/>
            </a:endParaRPr>
          </a:p>
          <a:p>
            <a:pPr algn="just">
              <a:lnSpc>
                <a:spcPct val="150000"/>
              </a:lnSpc>
              <a:spcAft>
                <a:spcPts val="1000"/>
              </a:spcAft>
            </a:pPr>
            <a:r>
              <a:rPr lang="en-US" dirty="0">
                <a:latin typeface="Times New Roman" panose="02020603050405020304" pitchFamily="18" charset="0"/>
                <a:ea typeface="Calibri" panose="020F0502020204030204" pitchFamily="34"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p>
          <a:p>
            <a:pPr algn="just">
              <a:lnSpc>
                <a:spcPct val="150000"/>
              </a:lnSpc>
              <a:spcAft>
                <a:spcPts val="1000"/>
              </a:spcAft>
            </a:pPr>
            <a:r>
              <a:rPr lang="en-US" dirty="0">
                <a:latin typeface="Times New Roman" panose="02020603050405020304" pitchFamily="18" charset="0"/>
                <a:ea typeface="Calibri" panose="020F0502020204030204" pitchFamily="34"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p>
          <a:p>
            <a:pPr algn="just">
              <a:lnSpc>
                <a:spcPct val="150000"/>
              </a:lnSpc>
              <a:spcAft>
                <a:spcPts val="1000"/>
              </a:spcAft>
            </a:pPr>
            <a:r>
              <a:rPr lang="en-US" dirty="0">
                <a:latin typeface="Times New Roman" panose="02020603050405020304" pitchFamily="18" charset="0"/>
                <a:ea typeface="Calibri" panose="020F0502020204030204" pitchFamily="34"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endParaRPr lang="en-US"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13157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02" y="210344"/>
            <a:ext cx="11297728" cy="1467068"/>
          </a:xfrm>
          <a:prstGeom prst="rect">
            <a:avLst/>
          </a:prstGeom>
        </p:spPr>
        <p:txBody>
          <a:bodyPr wrap="square">
            <a:spAutoFit/>
          </a:bodyPr>
          <a:lstStyle/>
          <a:p>
            <a:pPr algn="just">
              <a:lnSpc>
                <a:spcPct val="150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3.NAIVE BAYES: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A Naive Bayes classifier is a probabilistic machine learning model that’s used for classification task. The crux of the classifier is based on the Bayes theorem.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4325913" y="1677412"/>
            <a:ext cx="3583305" cy="758190"/>
          </a:xfrm>
          <a:prstGeom prst="rect">
            <a:avLst/>
          </a:prstGeom>
        </p:spPr>
      </p:pic>
      <p:sp>
        <p:nvSpPr>
          <p:cNvPr id="4" name="Rectangle 3"/>
          <p:cNvSpPr/>
          <p:nvPr/>
        </p:nvSpPr>
        <p:spPr>
          <a:xfrm>
            <a:off x="388188" y="2706007"/>
            <a:ext cx="11148204" cy="4216539"/>
          </a:xfrm>
          <a:prstGeom prst="rect">
            <a:avLst/>
          </a:prstGeom>
        </p:spPr>
        <p:txBody>
          <a:bodyPr wrap="square">
            <a:spAutoFit/>
          </a:bodyPr>
          <a:lstStyle/>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Using Bayes theorem, we can find the probability of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happening, given that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has occurred. Here, </a:t>
            </a:r>
            <a:r>
              <a:rPr lang="en-IN" b="1" dirty="0">
                <a:latin typeface="Times New Roman" panose="02020603050405020304" pitchFamily="18" charset="0"/>
                <a:ea typeface="Calibri" panose="020F0502020204030204" pitchFamily="34" charset="0"/>
                <a:cs typeface="Times New Roman" panose="02020603050405020304" pitchFamily="18" charset="0"/>
              </a:rPr>
              <a:t>B</a:t>
            </a:r>
            <a:r>
              <a:rPr lang="en-IN" dirty="0">
                <a:latin typeface="Times New Roman" panose="02020603050405020304" pitchFamily="18" charset="0"/>
                <a:ea typeface="Calibri" panose="020F0502020204030204" pitchFamily="34" charset="0"/>
                <a:cs typeface="Times New Roman" panose="02020603050405020304" pitchFamily="18" charset="0"/>
              </a:rPr>
              <a:t> is the evidence and </a:t>
            </a:r>
            <a:r>
              <a:rPr lang="en-IN" b="1" dirty="0">
                <a:latin typeface="Times New Roman" panose="02020603050405020304" pitchFamily="18" charset="0"/>
                <a:ea typeface="Calibri" panose="020F0502020204030204" pitchFamily="34" charset="0"/>
                <a:cs typeface="Times New Roman" panose="02020603050405020304" pitchFamily="18" charset="0"/>
              </a:rPr>
              <a:t>A</a:t>
            </a:r>
            <a:r>
              <a:rPr lang="en-IN" dirty="0">
                <a:latin typeface="Times New Roman" panose="02020603050405020304" pitchFamily="18" charset="0"/>
                <a:ea typeface="Calibri" panose="020F0502020204030204" pitchFamily="34" charset="0"/>
                <a:cs typeface="Times New Roman" panose="02020603050405020304" pitchFamily="18" charset="0"/>
              </a:rPr>
              <a:t> is the hypothesis. The assumption made here is that the predictors/features are independent. That is presence of one particular feature does not affect the other. Hence it is called naive.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Let’s understand it using an example. Below I have a training data set of weather and corresponding target variable ‘Play’ (suggesting possibilities of playing). Now, we need to classify whether players will play or not based on weather condition. Let’s follow the below steps to perform it.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1: Convert the data set into a frequency table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Step 2: Create Likelihood table by finding the probabilities like Overcast probability = 0.29 and probability of playing is 0.64.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471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363681" y="389863"/>
            <a:ext cx="10664536" cy="4937634"/>
          </a:xfrm>
          <a:prstGeom prst="rect">
            <a:avLst/>
          </a:prstGeom>
          <a:noFill/>
        </p:spPr>
        <p:txBody>
          <a:bodyPr wrap="square">
            <a:spAutoFit/>
          </a:bodyPr>
          <a:lstStyle/>
          <a:p>
            <a:pPr algn="ct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project is to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analyse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social media data using data mining to determine whether social media text input can be classified as positive, negative, or neutral using Decision Tree, Random Forest, Naive Bias, and NLP machine learning approaches.</a:t>
            </a: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FUTURE SCOPES</a:t>
            </a: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future scope of this project involves expanding the analysis to incorporate more social media platforms, integrating sentiment analysis with real-time monitoring, exploring deep learning techniques for improved classification accuracy, and developing applications for brand reputation management and targeted marketing.</a:t>
            </a:r>
            <a:endParaRPr lang="en-IN" sz="2000"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3012171"/>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is to analyze social media data using data mining and NLP machine learning approaches to classify social media text as positive, negative, or neutral. The goal is to determine the effectiveness of Decision Tree, Random Forest, and Naive Bayes algorithms for sentiment analysis in social media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0728" y="180304"/>
            <a:ext cx="3330054" cy="582949"/>
          </a:xfrm>
        </p:spPr>
        <p:txBody>
          <a:bodyPr>
            <a:normAutofit fontScale="90000"/>
          </a:bodyPr>
          <a:lstStyle/>
          <a:p>
            <a:pPr algn="ctr"/>
            <a:r>
              <a:rPr lang="en-US" sz="2700" b="1" dirty="0">
                <a:solidFill>
                  <a:schemeClr val="tx1"/>
                </a:solidFill>
                <a:latin typeface="Times New Roman" panose="02020603050405020304" pitchFamily="18" charset="0"/>
                <a:cs typeface="Times New Roman" panose="02020603050405020304" pitchFamily="18" charset="0"/>
              </a:rPr>
              <a:t>ABSTRACT </a:t>
            </a:r>
            <a:r>
              <a:rPr lang="en-US" sz="3600" b="1" dirty="0">
                <a:solidFill>
                  <a:schemeClr val="tx1"/>
                </a:solidFill>
                <a:latin typeface="Times New Roman" panose="02020603050405020304" pitchFamily="18" charset="0"/>
                <a:cs typeface="Times New Roman" panose="02020603050405020304" pitchFamily="18" charset="0"/>
              </a:rPr>
              <a:t> </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511726" y="1051327"/>
            <a:ext cx="11130775" cy="5444054"/>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Nowadays, people from all around the world use social media sites to share information. Twitter for example is a platform in which users send, read posts known as ‘tweets’ and interact with different communities. Users share their daily lives, post their opinions on everything such as brands and places. Companies can benefit from this massive platform by collecting data related to opinions on them. The aim of this paper is to present a model that can perform sentiment analysis of real data collected from Twitter. Data in Twitter is highly unstructured which makes it difficult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However, our proposed model is different from prior work in this field because it combined the use of supervised and unsupervised machine learning algorithms. The process of performing sentiment analysis as follows: Tweet extracted directly from Twitter API, then cleaning and discovery of data performed. After that the data were fed into several models for the purpose of training. Each tweet extracted classified based on its sentiment whether it is a positive, negative or neutral. Data were collected on two subjects McDonalds and KFC to show which restaurant has more popularity. Different machine learning algorithms were used. The result from these models were tested using various testing metrics like cross validation and f-score. Moreover, our model demonstrates strong performance on mining texts extracted directly from Twitter.</a:t>
            </a:r>
          </a:p>
        </p:txBody>
      </p:sp>
    </p:spTree>
    <p:extLst>
      <p:ext uri="{BB962C8B-B14F-4D97-AF65-F5344CB8AC3E}">
        <p14:creationId xmlns:p14="http://schemas.microsoft.com/office/powerpoint/2010/main" val="118526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16129" y="467810"/>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INTRODUCTION</a:t>
            </a:r>
          </a:p>
        </p:txBody>
      </p:sp>
      <p:sp>
        <p:nvSpPr>
          <p:cNvPr id="3" name="Rectangle 2"/>
          <p:cNvSpPr/>
          <p:nvPr/>
        </p:nvSpPr>
        <p:spPr>
          <a:xfrm>
            <a:off x="474912" y="1385249"/>
            <a:ext cx="10755465"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online social media such as Twitter, Facebook, and Instagram allow users to communicate with the whole world. Write their own opinions about products or share their moments, even influence politics and companies. Twitter for example, almost every huge company have an account on Twitter to know about their customers feedback about their services or products. Sentiment analysis, known as opinion mining, for classifying specific words into positive or negative. In this paper, we used sentiment analysis to classify specific English tweets about two restaurants. our research was determining which one better than other, in specific we examined weather specific tweets is positive, negative, neutral.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In  gives a focus on analyzing tweets in written English language, belong to different telecommunication companies, for performing opinion mining on it, they used a supervised machine learning algorithms for classification. Moreover, they used measure how important word is to a specific tweet. develops sentiment analysis approach embedded in public tweets comments. </a:t>
            </a:r>
          </a:p>
        </p:txBody>
      </p:sp>
    </p:spTree>
    <p:extLst>
      <p:ext uri="{BB962C8B-B14F-4D97-AF65-F5344CB8AC3E}">
        <p14:creationId xmlns:p14="http://schemas.microsoft.com/office/powerpoint/2010/main" val="407228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20930"/>
            <a:ext cx="11221793" cy="6740307"/>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 and Twitter for example is a platform in which users send, read posts known as ‘tweets’ and interact with different communities. Users share their daily lives, post their opinions on everything such as brands and places. Companies can benefit from this massive platform by collecting data related to opinions on them. The aim of this paper is to present a model that can perform sentiment analysis of real data collected from Twitter. Data in Twitter is highly unstructured which makes it difficult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However, our proposed model is different from prior work in this field because it combined the use of supervised and unsupervised machine learning algorithms. The process of performing sentiment analysis as follows: Tweet extracted directly from Twitter API, then cleaning and discovery of data performed. After that the data were fed into several models for the purpose of training. Each tweet extracted classified based on its sentiment whether it is a positive, negative or neutral. Data were collected on two subjects McDonalds and KFC to show which restaurant has more popularity. Different machine learning algorithms were used. The result from these models were tested using various testing metrics like cross validation and f-score. Moreover, our model demonstrates strong performance on mining texts extracted directly from Twitter. They used supervised machine learning algorithms such as  Decision Tree, Random Forest  and Naïve Bayes, and they used NLP to see the effect of several terms weighting functions on the accuracy. In  applies NLP in twitter dataset, they used natural language analysis for Arabic language text. Researchers in  present a sentiment analysis for corpus such as tweets, </a:t>
            </a:r>
          </a:p>
          <a:p>
            <a:pPr algn="just">
              <a:lnSpc>
                <a:spcPct val="150000"/>
              </a:lnSpc>
            </a:pPr>
            <a:endParaRPr lang="en-IN" dirty="0"/>
          </a:p>
        </p:txBody>
      </p:sp>
    </p:spTree>
    <p:extLst>
      <p:ext uri="{BB962C8B-B14F-4D97-AF65-F5344CB8AC3E}">
        <p14:creationId xmlns:p14="http://schemas.microsoft.com/office/powerpoint/2010/main" val="360433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1B5DA1-3539-48F6-8C44-316AF97CA330}"/>
              </a:ext>
            </a:extLst>
          </p:cNvPr>
          <p:cNvSpPr>
            <a:spLocks noGrp="1"/>
          </p:cNvSpPr>
          <p:nvPr>
            <p:ph type="title"/>
          </p:nvPr>
        </p:nvSpPr>
        <p:spPr>
          <a:xfrm>
            <a:off x="527067" y="0"/>
            <a:ext cx="10515600" cy="1210456"/>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5" name="Table 4"/>
          <p:cNvGraphicFramePr>
            <a:graphicFrameLocks noGrp="1"/>
          </p:cNvGraphicFramePr>
          <p:nvPr/>
        </p:nvGraphicFramePr>
        <p:xfrm>
          <a:off x="527067" y="605228"/>
          <a:ext cx="11526593" cy="6035040"/>
        </p:xfrm>
        <a:graphic>
          <a:graphicData uri="http://schemas.openxmlformats.org/drawingml/2006/table">
            <a:tbl>
              <a:tblPr firstRow="1" bandRow="1">
                <a:tableStyleId>{5C22544A-7EE6-4342-B048-85BDC9FD1C3A}</a:tableStyleId>
              </a:tblPr>
              <a:tblGrid>
                <a:gridCol w="625035">
                  <a:extLst>
                    <a:ext uri="{9D8B030D-6E8A-4147-A177-3AD203B41FA5}">
                      <a16:colId xmlns:a16="http://schemas.microsoft.com/office/drawing/2014/main" val="20000"/>
                    </a:ext>
                  </a:extLst>
                </a:gridCol>
                <a:gridCol w="3985601">
                  <a:extLst>
                    <a:ext uri="{9D8B030D-6E8A-4147-A177-3AD203B41FA5}">
                      <a16:colId xmlns:a16="http://schemas.microsoft.com/office/drawing/2014/main" val="20001"/>
                    </a:ext>
                  </a:extLst>
                </a:gridCol>
                <a:gridCol w="2125015">
                  <a:extLst>
                    <a:ext uri="{9D8B030D-6E8A-4147-A177-3AD203B41FA5}">
                      <a16:colId xmlns:a16="http://schemas.microsoft.com/office/drawing/2014/main" val="20002"/>
                    </a:ext>
                  </a:extLst>
                </a:gridCol>
                <a:gridCol w="2253803">
                  <a:extLst>
                    <a:ext uri="{9D8B030D-6E8A-4147-A177-3AD203B41FA5}">
                      <a16:colId xmlns:a16="http://schemas.microsoft.com/office/drawing/2014/main" val="20003"/>
                    </a:ext>
                  </a:extLst>
                </a:gridCol>
                <a:gridCol w="2537139">
                  <a:extLst>
                    <a:ext uri="{9D8B030D-6E8A-4147-A177-3AD203B41FA5}">
                      <a16:colId xmlns:a16="http://schemas.microsoft.com/office/drawing/2014/main" val="20004"/>
                    </a:ext>
                  </a:extLst>
                </a:gridCol>
              </a:tblGrid>
              <a:tr h="568226">
                <a:tc>
                  <a:txBody>
                    <a:bodyPr/>
                    <a:lstStyle/>
                    <a:p>
                      <a:pPr algn="ctr"/>
                      <a:r>
                        <a:rPr lang="en-US" dirty="0"/>
                        <a:t>S.</a:t>
                      </a:r>
                    </a:p>
                    <a:p>
                      <a:pPr algn="ctr"/>
                      <a:r>
                        <a:rPr lang="en-US" dirty="0"/>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Outcomes </a:t>
                      </a:r>
                      <a:endParaRPr lang="en-IN" dirty="0"/>
                    </a:p>
                  </a:txBody>
                  <a:tcPr/>
                </a:tc>
                <a:extLst>
                  <a:ext uri="{0D108BD9-81ED-4DB2-BD59-A6C34878D82A}">
                    <a16:rowId xmlns:a16="http://schemas.microsoft.com/office/drawing/2014/main" val="10000"/>
                  </a:ext>
                </a:extLst>
              </a:tr>
              <a:tr h="3003483">
                <a:tc>
                  <a:txBody>
                    <a:bodyPr/>
                    <a:lstStyle/>
                    <a:p>
                      <a:pPr algn="ctr"/>
                      <a:r>
                        <a:rPr lang="en-US" dirty="0"/>
                        <a:t>1</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Karlapudi Naga Manasa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analysis of twitter data using Machine</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learning algorithms</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thispaper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we discussed sentiment analysis of English-language tweets from Saudi Arabian telecommunications companies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Mobily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STC,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Zain.Positive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negative, and neutral classifications were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theconsidered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2906">
                <a:tc>
                  <a:txBody>
                    <a:bodyPr/>
                    <a:lstStyle/>
                    <a:p>
                      <a:pPr algn="ctr"/>
                      <a:r>
                        <a:rPr lang="en-US" dirty="0"/>
                        <a:t>2</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2016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kern="1200" dirty="0">
                          <a:solidFill>
                            <a:schemeClr val="dk1"/>
                          </a:solidFill>
                          <a:effectLst/>
                          <a:latin typeface="Times New Roman" panose="02020603050405020304" pitchFamily="18" charset="0"/>
                          <a:ea typeface="+mn-ea"/>
                          <a:cs typeface="Times New Roman" panose="02020603050405020304" pitchFamily="18" charset="0"/>
                        </a:rPr>
                        <a:t>Vishal A. </a:t>
                      </a:r>
                      <a:r>
                        <a:rPr lang="en-IN" sz="1800" b="0" kern="1200" dirty="0" err="1">
                          <a:solidFill>
                            <a:schemeClr val="dk1"/>
                          </a:solidFill>
                          <a:effectLst/>
                          <a:latin typeface="Times New Roman" panose="02020603050405020304" pitchFamily="18" charset="0"/>
                          <a:ea typeface="+mn-ea"/>
                          <a:cs typeface="Times New Roman" panose="02020603050405020304" pitchFamily="18" charset="0"/>
                        </a:rPr>
                        <a:t>Kharde</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Analysis of Twitter Data: A Survey of</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Techniques</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research, we present an overview and comparative analysis of the existing methods for opinion mining, including lexicon-based and machine learning approaches,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315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8126" y="218940"/>
          <a:ext cx="11526593" cy="6478203"/>
        </p:xfrm>
        <a:graphic>
          <a:graphicData uri="http://schemas.openxmlformats.org/drawingml/2006/table">
            <a:tbl>
              <a:tblPr firstRow="1" bandRow="1">
                <a:tableStyleId>{5C22544A-7EE6-4342-B048-85BDC9FD1C3A}</a:tableStyleId>
              </a:tblPr>
              <a:tblGrid>
                <a:gridCol w="625035">
                  <a:extLst>
                    <a:ext uri="{9D8B030D-6E8A-4147-A177-3AD203B41FA5}">
                      <a16:colId xmlns:a16="http://schemas.microsoft.com/office/drawing/2014/main" val="20000"/>
                    </a:ext>
                  </a:extLst>
                </a:gridCol>
                <a:gridCol w="3664597">
                  <a:extLst>
                    <a:ext uri="{9D8B030D-6E8A-4147-A177-3AD203B41FA5}">
                      <a16:colId xmlns:a16="http://schemas.microsoft.com/office/drawing/2014/main" val="20001"/>
                    </a:ext>
                  </a:extLst>
                </a:gridCol>
                <a:gridCol w="2099256">
                  <a:extLst>
                    <a:ext uri="{9D8B030D-6E8A-4147-A177-3AD203B41FA5}">
                      <a16:colId xmlns:a16="http://schemas.microsoft.com/office/drawing/2014/main" val="20002"/>
                    </a:ext>
                  </a:extLst>
                </a:gridCol>
                <a:gridCol w="2331076">
                  <a:extLst>
                    <a:ext uri="{9D8B030D-6E8A-4147-A177-3AD203B41FA5}">
                      <a16:colId xmlns:a16="http://schemas.microsoft.com/office/drawing/2014/main" val="20003"/>
                    </a:ext>
                  </a:extLst>
                </a:gridCol>
                <a:gridCol w="2806629">
                  <a:extLst>
                    <a:ext uri="{9D8B030D-6E8A-4147-A177-3AD203B41FA5}">
                      <a16:colId xmlns:a16="http://schemas.microsoft.com/office/drawing/2014/main" val="20004"/>
                    </a:ext>
                  </a:extLst>
                </a:gridCol>
              </a:tblGrid>
              <a:tr h="601366">
                <a:tc>
                  <a:txBody>
                    <a:bodyPr/>
                    <a:lstStyle/>
                    <a:p>
                      <a:pPr algn="ctr"/>
                      <a:r>
                        <a:rPr lang="en-US" dirty="0"/>
                        <a:t>S.</a:t>
                      </a:r>
                    </a:p>
                    <a:p>
                      <a:pPr algn="ctr"/>
                      <a:r>
                        <a:rPr lang="en-US" dirty="0"/>
                        <a:t>No</a:t>
                      </a:r>
                      <a:endParaRPr lang="en-IN" dirty="0"/>
                    </a:p>
                  </a:txBody>
                  <a:tcPr/>
                </a:tc>
                <a:tc>
                  <a:txBody>
                    <a:bodyPr/>
                    <a:lstStyle/>
                    <a:p>
                      <a:pPr algn="ctr"/>
                      <a:r>
                        <a:rPr lang="en-US" dirty="0"/>
                        <a:t>Journal</a:t>
                      </a:r>
                      <a:r>
                        <a:rPr lang="en-US" baseline="0" dirty="0"/>
                        <a:t> Type with year</a:t>
                      </a:r>
                      <a:endParaRPr lang="en-IN" dirty="0"/>
                    </a:p>
                  </a:txBody>
                  <a:tcPr/>
                </a:tc>
                <a:tc>
                  <a:txBody>
                    <a:bodyPr/>
                    <a:lstStyle/>
                    <a:p>
                      <a:pPr algn="ctr"/>
                      <a:r>
                        <a:rPr lang="en-US" dirty="0"/>
                        <a:t>Authors</a:t>
                      </a:r>
                      <a:endParaRPr lang="en-IN" dirty="0"/>
                    </a:p>
                  </a:txBody>
                  <a:tcPr/>
                </a:tc>
                <a:tc>
                  <a:txBody>
                    <a:bodyPr/>
                    <a:lstStyle/>
                    <a:p>
                      <a:pPr algn="ctr"/>
                      <a:r>
                        <a:rPr lang="en-US" dirty="0"/>
                        <a:t>Title</a:t>
                      </a:r>
                      <a:endParaRPr lang="en-IN" dirty="0"/>
                    </a:p>
                  </a:txBody>
                  <a:tcPr/>
                </a:tc>
                <a:tc>
                  <a:txBody>
                    <a:bodyPr/>
                    <a:lstStyle/>
                    <a:p>
                      <a:pPr algn="ctr"/>
                      <a:r>
                        <a:rPr lang="en-US" dirty="0"/>
                        <a:t>Outcomes </a:t>
                      </a:r>
                      <a:endParaRPr lang="en-IN" dirty="0"/>
                    </a:p>
                  </a:txBody>
                  <a:tcPr/>
                </a:tc>
                <a:extLst>
                  <a:ext uri="{0D108BD9-81ED-4DB2-BD59-A6C34878D82A}">
                    <a16:rowId xmlns:a16="http://schemas.microsoft.com/office/drawing/2014/main" val="10000"/>
                  </a:ext>
                </a:extLst>
              </a:tr>
              <a:tr h="3003483">
                <a:tc>
                  <a:txBody>
                    <a:bodyPr/>
                    <a:lstStyle/>
                    <a:p>
                      <a:pPr algn="ctr"/>
                      <a:r>
                        <a:rPr lang="en-US" dirty="0"/>
                        <a:t>3</a:t>
                      </a:r>
                      <a:endParaRPr lang="en-IN" dirty="0"/>
                    </a:p>
                  </a:txBody>
                  <a:tcPr/>
                </a:tc>
                <a:tc>
                  <a:txBody>
                    <a:bodyPr/>
                    <a:lstStyle/>
                    <a:p>
                      <a:pPr algn="ct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Ali Mustafa Qamar, Suliman 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Sentiment Classification of Twitter Data Belonging</a:t>
                      </a:r>
                    </a:p>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to Saudi Arabian Telecommunication Companies</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In this article, we present a comprehensive and comparative analysis of the existing methodologies for opinion mining, including lexicon-based and machine learning approaches, cross-domain techniques, and assessment metrics.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272906">
                <a:tc>
                  <a:txBody>
                    <a:bodyPr/>
                    <a:lstStyle/>
                    <a:p>
                      <a:pPr algn="ctr"/>
                      <a:r>
                        <a:rPr lang="en-US" dirty="0"/>
                        <a:t>4</a:t>
                      </a: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IEEE,</a:t>
                      </a:r>
                      <a:r>
                        <a:rPr lang="en-IN" sz="1800" b="1" kern="1200" dirty="0">
                          <a:solidFill>
                            <a:schemeClr val="dk1"/>
                          </a:solidFill>
                          <a:effectLst/>
                          <a:latin typeface="Times New Roman" panose="02020603050405020304" pitchFamily="18" charset="0"/>
                          <a:ea typeface="+mn-ea"/>
                          <a:cs typeface="Times New Roman" panose="02020603050405020304" pitchFamily="18" charset="0"/>
                        </a:rPr>
                        <a:t> 2021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pt-BR" sz="1800" b="0" kern="1200" dirty="0">
                          <a:solidFill>
                            <a:schemeClr val="dk1"/>
                          </a:solidFill>
                          <a:effectLst/>
                          <a:latin typeface="Times New Roman" panose="02020603050405020304" pitchFamily="18" charset="0"/>
                          <a:ea typeface="+mn-ea"/>
                          <a:cs typeface="Times New Roman" panose="02020603050405020304" pitchFamily="18" charset="0"/>
                        </a:rPr>
                        <a:t>Belgacem Brahimi a, Mohamed Touahria</a:t>
                      </a:r>
                      <a:endParaRPr lang="en-IN" b="0" dirty="0">
                        <a:latin typeface="Times New Roman" panose="02020603050405020304" pitchFamily="18" charset="0"/>
                        <a:cs typeface="Times New Roman" panose="02020603050405020304" pitchFamily="18" charset="0"/>
                      </a:endParaRPr>
                    </a:p>
                  </a:txBody>
                  <a:tcPr/>
                </a:tc>
                <a:tc>
                  <a:txBody>
                    <a:bodyPr/>
                    <a:lstStyle/>
                    <a:p>
                      <a:pPr algn="l"/>
                      <a:r>
                        <a:rPr lang="en-US" sz="1800" b="0" kern="1200" dirty="0">
                          <a:solidFill>
                            <a:schemeClr val="dk1"/>
                          </a:solidFill>
                          <a:effectLst/>
                          <a:latin typeface="Times New Roman" panose="02020603050405020304" pitchFamily="18" charset="0"/>
                          <a:ea typeface="+mn-ea"/>
                          <a:cs typeface="Times New Roman" panose="02020603050405020304" pitchFamily="18" charset="0"/>
                        </a:rPr>
                        <a:t>Improving sentiment analysis in Arabic: A combined approach</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a:t>
                      </a:r>
                      <a:r>
                        <a:rPr lang="en-US" sz="1800"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discussed how to categories movie reviews written in Arabic based on their emotional content. This work contributes by offering strategies for obtaining pertinent perspectives in order to enhance review classification outcomes.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91211467"/>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555</TotalTime>
  <Words>2890</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Symbol</vt:lpstr>
      <vt:lpstr>Times New Roman</vt:lpstr>
      <vt:lpstr>Trebuchet MS</vt:lpstr>
      <vt:lpstr>Wingdings</vt:lpstr>
      <vt:lpstr>Wingdings 3</vt:lpstr>
      <vt:lpstr>Facet</vt:lpstr>
      <vt:lpstr>PowerPoint Presentation</vt:lpstr>
      <vt:lpstr>INDEX </vt:lpstr>
      <vt:lpstr>PowerPoint Presentation</vt:lpstr>
      <vt:lpstr>PowerPoint Presentation</vt:lpstr>
      <vt:lpstr>ABSTRACT  </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RAKESH GODAPATTI</cp:lastModifiedBy>
  <cp:revision>130</cp:revision>
  <dcterms:created xsi:type="dcterms:W3CDTF">2022-08-17T10:37:24Z</dcterms:created>
  <dcterms:modified xsi:type="dcterms:W3CDTF">2023-05-20T10:07:19Z</dcterms:modified>
</cp:coreProperties>
</file>