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embeddedFontLst>
    <p:embeddedFont>
      <p:font typeface="Overlock"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NnfkiqTV9mElIIrbmQ/NRx9Hb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A7121F-A89A-42DE-81C3-1F172D8D5BCB}">
  <a:tblStyle styleId="{1DA7121F-A89A-42DE-81C3-1F172D8D5BCB}" styleName="Table_0">
    <a:wholeTbl>
      <a:tcTxStyle b="off" i="off">
        <a:font>
          <a:latin typeface="Calibri"/>
          <a:ea typeface="Calibri"/>
          <a:cs typeface="Calibri"/>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000000">
              <a:alpha val="20000"/>
            </a:srgbClr>
          </a:solidFill>
        </a:fill>
      </a:tcStyle>
    </a:wholeTbl>
    <a:band1H>
      <a:tcTxStyle/>
      <a:tcStyle>
        <a:tcBdr/>
      </a:tcStyle>
    </a:band1H>
    <a:band2H>
      <a:tcTxStyle b="off" i="off"/>
      <a:tcStyle>
        <a:tcBdr/>
        <a:fill>
          <a:solidFill>
            <a:srgbClr val="FFFFFF"/>
          </a:solidFill>
        </a:fill>
      </a:tcStyle>
    </a:band2H>
    <a:band1V>
      <a:tcTxStyle/>
      <a:tcStyle>
        <a:tcBdr/>
      </a:tcStyle>
    </a:band1V>
    <a:band2V>
      <a:tcTxStyle/>
      <a:tcStyle>
        <a:tcBdr/>
      </a:tcStyle>
    </a:band2V>
    <a:lastCol>
      <a:tcTxStyle/>
      <a:tcStyle>
        <a:tcBdr/>
      </a:tcStyle>
    </a:lastCol>
    <a:firstCol>
      <a:tcTxStyle b="on" i="off">
        <a:font>
          <a:latin typeface="Calibri"/>
          <a:ea typeface="Calibri"/>
          <a:cs typeface="Calibri"/>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508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97" d="100"/>
          <a:sy n="97" d="100"/>
        </p:scale>
        <p:origin x="5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1339403" y="1442433"/>
            <a:ext cx="8993747" cy="945167"/>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800"/>
              <a:buFont typeface="Overlock"/>
              <a:buNone/>
              <a:defRPr sz="4800">
                <a:latin typeface="Overlock"/>
                <a:ea typeface="Overlock"/>
                <a:cs typeface="Overlock"/>
                <a:sym typeface="Overlo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9" name="Google Shape;19;p15"/>
          <p:cNvSpPr txBox="1">
            <a:spLocks noGrp="1"/>
          </p:cNvSpPr>
          <p:nvPr>
            <p:ph type="body" idx="1"/>
          </p:nvPr>
        </p:nvSpPr>
        <p:spPr>
          <a:xfrm>
            <a:off x="1524000" y="3602037"/>
            <a:ext cx="9144000" cy="751022"/>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4000"/>
              <a:buFont typeface="Calibri"/>
              <a:buNone/>
              <a:defRPr sz="4000"/>
            </a:lvl1pPr>
            <a:lvl2pPr marL="914400" lvl="1" indent="-228600" algn="ctr">
              <a:lnSpc>
                <a:spcPct val="90000"/>
              </a:lnSpc>
              <a:spcBef>
                <a:spcPts val="1000"/>
              </a:spcBef>
              <a:spcAft>
                <a:spcPts val="0"/>
              </a:spcAft>
              <a:buClr>
                <a:srgbClr val="000000"/>
              </a:buClr>
              <a:buSzPts val="4000"/>
              <a:buFont typeface="Calibri"/>
              <a:buNone/>
              <a:defRPr sz="4000"/>
            </a:lvl2pPr>
            <a:lvl3pPr marL="1371600" lvl="2" indent="-228600" algn="ctr">
              <a:lnSpc>
                <a:spcPct val="90000"/>
              </a:lnSpc>
              <a:spcBef>
                <a:spcPts val="1000"/>
              </a:spcBef>
              <a:spcAft>
                <a:spcPts val="0"/>
              </a:spcAft>
              <a:buClr>
                <a:srgbClr val="000000"/>
              </a:buClr>
              <a:buSzPts val="4000"/>
              <a:buFont typeface="Calibri"/>
              <a:buNone/>
              <a:defRPr sz="4000"/>
            </a:lvl3pPr>
            <a:lvl4pPr marL="1828800" lvl="3" indent="-228600" algn="ctr">
              <a:lnSpc>
                <a:spcPct val="90000"/>
              </a:lnSpc>
              <a:spcBef>
                <a:spcPts val="1000"/>
              </a:spcBef>
              <a:spcAft>
                <a:spcPts val="0"/>
              </a:spcAft>
              <a:buClr>
                <a:srgbClr val="000000"/>
              </a:buClr>
              <a:buSzPts val="4000"/>
              <a:buFont typeface="Calibri"/>
              <a:buNone/>
              <a:defRPr sz="4000"/>
            </a:lvl4pPr>
            <a:lvl5pPr marL="2286000" lvl="4" indent="-228600" algn="ctr">
              <a:lnSpc>
                <a:spcPct val="90000"/>
              </a:lnSpc>
              <a:spcBef>
                <a:spcPts val="1000"/>
              </a:spcBef>
              <a:spcAft>
                <a:spcPts val="0"/>
              </a:spcAft>
              <a:buClr>
                <a:srgbClr val="000000"/>
              </a:buClr>
              <a:buSzPts val="4000"/>
              <a:buFont typeface="Calibri"/>
              <a:buNone/>
              <a:defRPr sz="40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0" name="Google Shape;20;p15"/>
          <p:cNvSpPr txBox="1">
            <a:spLocks noGrp="1"/>
          </p:cNvSpPr>
          <p:nvPr>
            <p:ph type="sldNum" idx="12"/>
          </p:nvPr>
        </p:nvSpPr>
        <p:spPr>
          <a:xfrm>
            <a:off x="11856134" y="6356350"/>
            <a:ext cx="335867" cy="333088"/>
          </a:xfrm>
          <a:prstGeom prst="rect">
            <a:avLst/>
          </a:prstGeom>
          <a:noFill/>
          <a:ln>
            <a:noFill/>
          </a:ln>
        </p:spPr>
        <p:txBody>
          <a:bodyPr spcFirstLastPara="1" wrap="square" lIns="45700" tIns="45700" rIns="45700" bIns="45700" anchor="t" anchorCtr="0">
            <a:spAutoFit/>
          </a:bodyPr>
          <a:lstStyle>
            <a:lvl1pPr marL="0" marR="0" lvl="0" indent="0" algn="r">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amp; Image" type="tx">
  <p:cSld name="TITLE_AND_BODY">
    <p:spTree>
      <p:nvGrpSpPr>
        <p:cNvPr id="1" name="Shape 21"/>
        <p:cNvGrpSpPr/>
        <p:nvPr/>
      </p:nvGrpSpPr>
      <p:grpSpPr>
        <a:xfrm>
          <a:off x="0" y="0"/>
          <a:ext cx="0" cy="0"/>
          <a:chOff x="0" y="0"/>
          <a:chExt cx="0" cy="0"/>
        </a:xfrm>
      </p:grpSpPr>
      <p:pic>
        <p:nvPicPr>
          <p:cNvPr id="22" name="Google Shape;22;p16" descr="Picture 6"/>
          <p:cNvPicPr preferRelativeResize="0"/>
          <p:nvPr/>
        </p:nvPicPr>
        <p:blipFill rotWithShape="1">
          <a:blip r:embed="rId2">
            <a:alphaModFix/>
          </a:blip>
          <a:srcRect/>
          <a:stretch/>
        </p:blipFill>
        <p:spPr>
          <a:xfrm>
            <a:off x="8704729" y="0"/>
            <a:ext cx="3092319" cy="613301"/>
          </a:xfrm>
          <a:prstGeom prst="rect">
            <a:avLst/>
          </a:prstGeom>
          <a:noFill/>
          <a:ln>
            <a:noFill/>
          </a:ln>
        </p:spPr>
      </p:pic>
      <p:grpSp>
        <p:nvGrpSpPr>
          <p:cNvPr id="23" name="Google Shape;23;p16"/>
          <p:cNvGrpSpPr/>
          <p:nvPr/>
        </p:nvGrpSpPr>
        <p:grpSpPr>
          <a:xfrm>
            <a:off x="-2" y="6765416"/>
            <a:ext cx="12195881" cy="92587"/>
            <a:chOff x="-1" y="-1"/>
            <a:chExt cx="12195879" cy="92585"/>
          </a:xfrm>
        </p:grpSpPr>
        <p:sp>
          <p:nvSpPr>
            <p:cNvPr id="24" name="Google Shape;24;p16"/>
            <p:cNvSpPr/>
            <p:nvPr/>
          </p:nvSpPr>
          <p:spPr>
            <a:xfrm>
              <a:off x="-1" y="0"/>
              <a:ext cx="2975020" cy="92584"/>
            </a:xfrm>
            <a:prstGeom prst="rect">
              <a:avLst/>
            </a:prstGeom>
            <a:solidFill>
              <a:srgbClr val="40589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 name="Google Shape;25;p16"/>
            <p:cNvSpPr/>
            <p:nvPr/>
          </p:nvSpPr>
          <p:spPr>
            <a:xfrm>
              <a:off x="2975018" y="0"/>
              <a:ext cx="3159619" cy="92584"/>
            </a:xfrm>
            <a:prstGeom prst="rect">
              <a:avLst/>
            </a:prstGeom>
            <a:solidFill>
              <a:srgbClr val="0080B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 name="Google Shape;26;p16"/>
            <p:cNvSpPr/>
            <p:nvPr/>
          </p:nvSpPr>
          <p:spPr>
            <a:xfrm>
              <a:off x="6134637" y="-1"/>
              <a:ext cx="2975021" cy="92584"/>
            </a:xfrm>
            <a:prstGeom prst="rect">
              <a:avLst/>
            </a:prstGeom>
            <a:solidFill>
              <a:srgbClr val="00A7B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 name="Google Shape;27;p16"/>
            <p:cNvSpPr/>
            <p:nvPr/>
          </p:nvSpPr>
          <p:spPr>
            <a:xfrm>
              <a:off x="9109654" y="0"/>
              <a:ext cx="3086224" cy="92584"/>
            </a:xfrm>
            <a:prstGeom prst="rect">
              <a:avLst/>
            </a:prstGeom>
            <a:solidFill>
              <a:srgbClr val="00CAAA"/>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pic>
        <p:nvPicPr>
          <p:cNvPr id="28" name="Google Shape;28;p16" descr="Picture 12"/>
          <p:cNvPicPr preferRelativeResize="0"/>
          <p:nvPr/>
        </p:nvPicPr>
        <p:blipFill rotWithShape="1">
          <a:blip r:embed="rId3">
            <a:alphaModFix/>
          </a:blip>
          <a:srcRect/>
          <a:stretch/>
        </p:blipFill>
        <p:spPr>
          <a:xfrm>
            <a:off x="-339144" y="5606846"/>
            <a:ext cx="1674459" cy="1674459"/>
          </a:xfrm>
          <a:prstGeom prst="rect">
            <a:avLst/>
          </a:prstGeom>
          <a:noFill/>
          <a:ln>
            <a:noFill/>
          </a:ln>
        </p:spPr>
      </p:pic>
      <p:grpSp>
        <p:nvGrpSpPr>
          <p:cNvPr id="29" name="Google Shape;29;p16"/>
          <p:cNvGrpSpPr/>
          <p:nvPr/>
        </p:nvGrpSpPr>
        <p:grpSpPr>
          <a:xfrm>
            <a:off x="-2" y="779099"/>
            <a:ext cx="6761023" cy="55876"/>
            <a:chOff x="-1" y="-1"/>
            <a:chExt cx="6761021" cy="55875"/>
          </a:xfrm>
        </p:grpSpPr>
        <p:sp>
          <p:nvSpPr>
            <p:cNvPr id="30" name="Google Shape;30;p16"/>
            <p:cNvSpPr/>
            <p:nvPr/>
          </p:nvSpPr>
          <p:spPr>
            <a:xfrm>
              <a:off x="-1" y="-1"/>
              <a:ext cx="1690256" cy="55875"/>
            </a:xfrm>
            <a:prstGeom prst="rect">
              <a:avLst/>
            </a:prstGeom>
            <a:solidFill>
              <a:srgbClr val="40589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 name="Google Shape;31;p16"/>
            <p:cNvSpPr/>
            <p:nvPr/>
          </p:nvSpPr>
          <p:spPr>
            <a:xfrm>
              <a:off x="1690254" y="-1"/>
              <a:ext cx="1690256" cy="55875"/>
            </a:xfrm>
            <a:prstGeom prst="rect">
              <a:avLst/>
            </a:prstGeom>
            <a:solidFill>
              <a:srgbClr val="0080B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 name="Google Shape;32;p16"/>
            <p:cNvSpPr/>
            <p:nvPr/>
          </p:nvSpPr>
          <p:spPr>
            <a:xfrm>
              <a:off x="3380509" y="-1"/>
              <a:ext cx="1690256" cy="55875"/>
            </a:xfrm>
            <a:prstGeom prst="rect">
              <a:avLst/>
            </a:prstGeom>
            <a:solidFill>
              <a:srgbClr val="00A7B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 name="Google Shape;33;p16"/>
            <p:cNvSpPr/>
            <p:nvPr/>
          </p:nvSpPr>
          <p:spPr>
            <a:xfrm>
              <a:off x="5070764" y="-1"/>
              <a:ext cx="1690256" cy="55875"/>
            </a:xfrm>
            <a:prstGeom prst="rect">
              <a:avLst/>
            </a:prstGeom>
            <a:solidFill>
              <a:srgbClr val="00CAAA"/>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4" name="Google Shape;34;p16"/>
          <p:cNvSpPr txBox="1">
            <a:spLocks noGrp="1"/>
          </p:cNvSpPr>
          <p:nvPr>
            <p:ph type="title"/>
          </p:nvPr>
        </p:nvSpPr>
        <p:spPr>
          <a:xfrm>
            <a:off x="-2" y="0"/>
            <a:ext cx="7650052" cy="77273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500"/>
              <a:buFont typeface="Arial"/>
              <a:buNone/>
              <a:defRPr sz="35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5" name="Google Shape;35;p16"/>
          <p:cNvSpPr txBox="1">
            <a:spLocks noGrp="1"/>
          </p:cNvSpPr>
          <p:nvPr>
            <p:ph type="body" idx="1"/>
          </p:nvPr>
        </p:nvSpPr>
        <p:spPr>
          <a:xfrm>
            <a:off x="300506" y="1077778"/>
            <a:ext cx="7349544" cy="5297264"/>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6" name="Google Shape;36;p16"/>
          <p:cNvSpPr>
            <a:spLocks noGrp="1"/>
          </p:cNvSpPr>
          <p:nvPr>
            <p:ph type="pic" idx="2"/>
          </p:nvPr>
        </p:nvSpPr>
        <p:spPr>
          <a:xfrm>
            <a:off x="7881422" y="1077778"/>
            <a:ext cx="4083051" cy="5297264"/>
          </a:xfrm>
          <a:prstGeom prst="rect">
            <a:avLst/>
          </a:prstGeom>
          <a:noFill/>
          <a:ln>
            <a:noFill/>
          </a:ln>
        </p:spPr>
      </p:sp>
      <p:sp>
        <p:nvSpPr>
          <p:cNvPr id="37" name="Google Shape;37;p16"/>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a:lvl1pPr>
            <a:lvl2pPr marL="0" marR="0" lvl="1" indent="0" algn="r">
              <a:lnSpc>
                <a:spcPct val="100000"/>
              </a:lnSpc>
              <a:spcBef>
                <a:spcPts val="0"/>
              </a:spcBef>
              <a:spcAft>
                <a:spcPts val="0"/>
              </a:spcAft>
              <a:buClr>
                <a:srgbClr val="000000"/>
              </a:buClr>
              <a:buSzPts val="1200"/>
              <a:buFont typeface="Calibri"/>
              <a:buNone/>
              <a:defRPr sz="1200"/>
            </a:lvl2pPr>
            <a:lvl3pPr marL="0" marR="0" lvl="2" indent="0" algn="r">
              <a:lnSpc>
                <a:spcPct val="100000"/>
              </a:lnSpc>
              <a:spcBef>
                <a:spcPts val="0"/>
              </a:spcBef>
              <a:spcAft>
                <a:spcPts val="0"/>
              </a:spcAft>
              <a:buClr>
                <a:srgbClr val="000000"/>
              </a:buClr>
              <a:buSzPts val="1200"/>
              <a:buFont typeface="Calibri"/>
              <a:buNone/>
              <a:defRPr sz="1200"/>
            </a:lvl3pPr>
            <a:lvl4pPr marL="0" marR="0" lvl="3" indent="0" algn="r">
              <a:lnSpc>
                <a:spcPct val="100000"/>
              </a:lnSpc>
              <a:spcBef>
                <a:spcPts val="0"/>
              </a:spcBef>
              <a:spcAft>
                <a:spcPts val="0"/>
              </a:spcAft>
              <a:buClr>
                <a:srgbClr val="000000"/>
              </a:buClr>
              <a:buSzPts val="1200"/>
              <a:buFont typeface="Calibri"/>
              <a:buNone/>
              <a:defRPr sz="1200"/>
            </a:lvl4pPr>
            <a:lvl5pPr marL="0" marR="0" lvl="4" indent="0" algn="r">
              <a:lnSpc>
                <a:spcPct val="100000"/>
              </a:lnSpc>
              <a:spcBef>
                <a:spcPts val="0"/>
              </a:spcBef>
              <a:spcAft>
                <a:spcPts val="0"/>
              </a:spcAft>
              <a:buClr>
                <a:srgbClr val="000000"/>
              </a:buClr>
              <a:buSzPts val="1200"/>
              <a:buFont typeface="Calibri"/>
              <a:buNone/>
              <a:defRPr sz="1200"/>
            </a:lvl5pPr>
            <a:lvl6pPr marL="0" marR="0" lvl="5" indent="0" algn="r">
              <a:lnSpc>
                <a:spcPct val="100000"/>
              </a:lnSpc>
              <a:spcBef>
                <a:spcPts val="0"/>
              </a:spcBef>
              <a:spcAft>
                <a:spcPts val="0"/>
              </a:spcAft>
              <a:buClr>
                <a:srgbClr val="000000"/>
              </a:buClr>
              <a:buSzPts val="1200"/>
              <a:buFont typeface="Calibri"/>
              <a:buNone/>
              <a:defRPr sz="1200"/>
            </a:lvl6pPr>
            <a:lvl7pPr marL="0" marR="0" lvl="6" indent="0" algn="r">
              <a:lnSpc>
                <a:spcPct val="100000"/>
              </a:lnSpc>
              <a:spcBef>
                <a:spcPts val="0"/>
              </a:spcBef>
              <a:spcAft>
                <a:spcPts val="0"/>
              </a:spcAft>
              <a:buClr>
                <a:srgbClr val="000000"/>
              </a:buClr>
              <a:buSzPts val="1200"/>
              <a:buFont typeface="Calibri"/>
              <a:buNone/>
              <a:defRPr sz="1200"/>
            </a:lvl7pPr>
            <a:lvl8pPr marL="0" marR="0" lvl="7" indent="0" algn="r">
              <a:lnSpc>
                <a:spcPct val="100000"/>
              </a:lnSpc>
              <a:spcBef>
                <a:spcPts val="0"/>
              </a:spcBef>
              <a:spcAft>
                <a:spcPts val="0"/>
              </a:spcAft>
              <a:buClr>
                <a:srgbClr val="000000"/>
              </a:buClr>
              <a:buSzPts val="1200"/>
              <a:buFont typeface="Calibri"/>
              <a:buNone/>
              <a:defRPr sz="1200"/>
            </a:lvl8pPr>
            <a:lvl9pPr marL="0" marR="0" lvl="8" indent="0" algn="r">
              <a:lnSpc>
                <a:spcPct val="100000"/>
              </a:lnSpc>
              <a:spcBef>
                <a:spcPts val="0"/>
              </a:spcBef>
              <a:spcAft>
                <a:spcPts val="0"/>
              </a:spcAft>
              <a:buClr>
                <a:srgbClr val="000000"/>
              </a:buClr>
              <a:buSzPts val="1200"/>
              <a:buFont typeface="Calibri"/>
              <a:buNone/>
              <a:defRPr sz="1200"/>
            </a:lvl9pPr>
          </a:lstStyle>
          <a:p>
            <a:pPr marL="0" lvl="0" indent="0" algn="r" rtl="0">
              <a:spcBef>
                <a:spcPts val="0"/>
              </a:spcBef>
              <a:spcAft>
                <a:spcPts val="0"/>
              </a:spcAft>
              <a:buNone/>
            </a:pPr>
            <a:fld id="{00000000-1234-1234-1234-123412341234}" type="slidenum">
              <a:rPr lang="en-US"/>
              <a:t>‹#›</a:t>
            </a:fld>
            <a:endParaRPr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Title Slide">
  <p:cSld name="Content Title Slide">
    <p:spTree>
      <p:nvGrpSpPr>
        <p:cNvPr id="1" name="Shape 38"/>
        <p:cNvGrpSpPr/>
        <p:nvPr/>
      </p:nvGrpSpPr>
      <p:grpSpPr>
        <a:xfrm>
          <a:off x="0" y="0"/>
          <a:ext cx="0" cy="0"/>
          <a:chOff x="0" y="0"/>
          <a:chExt cx="0" cy="0"/>
        </a:xfrm>
      </p:grpSpPr>
      <p:pic>
        <p:nvPicPr>
          <p:cNvPr id="39" name="Google Shape;39;p17" descr="Picture 6"/>
          <p:cNvPicPr preferRelativeResize="0"/>
          <p:nvPr/>
        </p:nvPicPr>
        <p:blipFill rotWithShape="1">
          <a:blip r:embed="rId2">
            <a:alphaModFix/>
          </a:blip>
          <a:srcRect/>
          <a:stretch/>
        </p:blipFill>
        <p:spPr>
          <a:xfrm>
            <a:off x="8704729" y="0"/>
            <a:ext cx="3092319" cy="613301"/>
          </a:xfrm>
          <a:prstGeom prst="rect">
            <a:avLst/>
          </a:prstGeom>
          <a:noFill/>
          <a:ln>
            <a:noFill/>
          </a:ln>
        </p:spPr>
      </p:pic>
      <p:grpSp>
        <p:nvGrpSpPr>
          <p:cNvPr id="40" name="Google Shape;40;p17"/>
          <p:cNvGrpSpPr/>
          <p:nvPr/>
        </p:nvGrpSpPr>
        <p:grpSpPr>
          <a:xfrm>
            <a:off x="-2" y="6765416"/>
            <a:ext cx="12195881" cy="92587"/>
            <a:chOff x="-1" y="-1"/>
            <a:chExt cx="12195879" cy="92585"/>
          </a:xfrm>
        </p:grpSpPr>
        <p:sp>
          <p:nvSpPr>
            <p:cNvPr id="41" name="Google Shape;41;p17"/>
            <p:cNvSpPr/>
            <p:nvPr/>
          </p:nvSpPr>
          <p:spPr>
            <a:xfrm>
              <a:off x="-1" y="0"/>
              <a:ext cx="2975020" cy="92584"/>
            </a:xfrm>
            <a:prstGeom prst="rect">
              <a:avLst/>
            </a:prstGeom>
            <a:solidFill>
              <a:srgbClr val="40589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 name="Google Shape;42;p17"/>
            <p:cNvSpPr/>
            <p:nvPr/>
          </p:nvSpPr>
          <p:spPr>
            <a:xfrm>
              <a:off x="2975018" y="0"/>
              <a:ext cx="3159619" cy="92584"/>
            </a:xfrm>
            <a:prstGeom prst="rect">
              <a:avLst/>
            </a:prstGeom>
            <a:solidFill>
              <a:srgbClr val="0080B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 name="Google Shape;43;p17"/>
            <p:cNvSpPr/>
            <p:nvPr/>
          </p:nvSpPr>
          <p:spPr>
            <a:xfrm>
              <a:off x="6134637" y="-1"/>
              <a:ext cx="2975021" cy="92584"/>
            </a:xfrm>
            <a:prstGeom prst="rect">
              <a:avLst/>
            </a:prstGeom>
            <a:solidFill>
              <a:srgbClr val="00A7B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4" name="Google Shape;44;p17"/>
            <p:cNvSpPr/>
            <p:nvPr/>
          </p:nvSpPr>
          <p:spPr>
            <a:xfrm>
              <a:off x="9109654" y="0"/>
              <a:ext cx="3086224" cy="92584"/>
            </a:xfrm>
            <a:prstGeom prst="rect">
              <a:avLst/>
            </a:prstGeom>
            <a:solidFill>
              <a:srgbClr val="00CAAA"/>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pic>
        <p:nvPicPr>
          <p:cNvPr id="45" name="Google Shape;45;p17" descr="Picture 12"/>
          <p:cNvPicPr preferRelativeResize="0"/>
          <p:nvPr/>
        </p:nvPicPr>
        <p:blipFill rotWithShape="1">
          <a:blip r:embed="rId3">
            <a:alphaModFix/>
          </a:blip>
          <a:srcRect/>
          <a:stretch/>
        </p:blipFill>
        <p:spPr>
          <a:xfrm>
            <a:off x="-339144" y="5606846"/>
            <a:ext cx="1674459" cy="1674459"/>
          </a:xfrm>
          <a:prstGeom prst="rect">
            <a:avLst/>
          </a:prstGeom>
          <a:noFill/>
          <a:ln>
            <a:noFill/>
          </a:ln>
        </p:spPr>
      </p:pic>
      <p:grpSp>
        <p:nvGrpSpPr>
          <p:cNvPr id="46" name="Google Shape;46;p17"/>
          <p:cNvGrpSpPr/>
          <p:nvPr/>
        </p:nvGrpSpPr>
        <p:grpSpPr>
          <a:xfrm>
            <a:off x="-2" y="779099"/>
            <a:ext cx="6761023" cy="55876"/>
            <a:chOff x="-1" y="-1"/>
            <a:chExt cx="6761021" cy="55875"/>
          </a:xfrm>
        </p:grpSpPr>
        <p:sp>
          <p:nvSpPr>
            <p:cNvPr id="47" name="Google Shape;47;p17"/>
            <p:cNvSpPr/>
            <p:nvPr/>
          </p:nvSpPr>
          <p:spPr>
            <a:xfrm>
              <a:off x="-1" y="-1"/>
              <a:ext cx="1690256" cy="55875"/>
            </a:xfrm>
            <a:prstGeom prst="rect">
              <a:avLst/>
            </a:prstGeom>
            <a:solidFill>
              <a:srgbClr val="40589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8" name="Google Shape;48;p17"/>
            <p:cNvSpPr/>
            <p:nvPr/>
          </p:nvSpPr>
          <p:spPr>
            <a:xfrm>
              <a:off x="1690254" y="-1"/>
              <a:ext cx="1690256" cy="55875"/>
            </a:xfrm>
            <a:prstGeom prst="rect">
              <a:avLst/>
            </a:prstGeom>
            <a:solidFill>
              <a:srgbClr val="0080B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9" name="Google Shape;49;p17"/>
            <p:cNvSpPr/>
            <p:nvPr/>
          </p:nvSpPr>
          <p:spPr>
            <a:xfrm>
              <a:off x="3380509" y="-1"/>
              <a:ext cx="1690256" cy="55875"/>
            </a:xfrm>
            <a:prstGeom prst="rect">
              <a:avLst/>
            </a:prstGeom>
            <a:solidFill>
              <a:srgbClr val="00A7B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0" name="Google Shape;50;p17"/>
            <p:cNvSpPr/>
            <p:nvPr/>
          </p:nvSpPr>
          <p:spPr>
            <a:xfrm>
              <a:off x="5070764" y="-1"/>
              <a:ext cx="1690256" cy="55875"/>
            </a:xfrm>
            <a:prstGeom prst="rect">
              <a:avLst/>
            </a:prstGeom>
            <a:solidFill>
              <a:srgbClr val="00CAAA"/>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51" name="Google Shape;51;p17"/>
          <p:cNvSpPr txBox="1">
            <a:spLocks noGrp="1"/>
          </p:cNvSpPr>
          <p:nvPr>
            <p:ph type="title"/>
          </p:nvPr>
        </p:nvSpPr>
        <p:spPr>
          <a:xfrm>
            <a:off x="0" y="0"/>
            <a:ext cx="7650051" cy="77273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500"/>
              <a:buFont typeface="Arial"/>
              <a:buNone/>
              <a:defRPr sz="3500" b="1">
                <a:latin typeface="Arial"/>
                <a:ea typeface="Arial"/>
                <a:cs typeface="Arial"/>
                <a:sym typeface="Aria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2" name="Google Shape;52;p17"/>
          <p:cNvSpPr txBox="1">
            <a:spLocks noGrp="1"/>
          </p:cNvSpPr>
          <p:nvPr>
            <p:ph type="body" idx="1"/>
          </p:nvPr>
        </p:nvSpPr>
        <p:spPr>
          <a:xfrm>
            <a:off x="300506" y="1077778"/>
            <a:ext cx="11792756" cy="5304331"/>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3" name="Google Shape;53;p17"/>
          <p:cNvSpPr txBox="1">
            <a:spLocks noGrp="1"/>
          </p:cNvSpPr>
          <p:nvPr>
            <p:ph type="sldNum" idx="12"/>
          </p:nvPr>
        </p:nvSpPr>
        <p:spPr>
          <a:xfrm>
            <a:off x="11733727" y="6382108"/>
            <a:ext cx="335866" cy="333088"/>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8200" y="712854"/>
            <a:ext cx="10515600" cy="1325564"/>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6" name="Google Shape;56;p18"/>
          <p:cNvSpPr txBox="1">
            <a:spLocks noGrp="1"/>
          </p:cNvSpPr>
          <p:nvPr>
            <p:ph type="body" idx="1"/>
          </p:nvPr>
        </p:nvSpPr>
        <p:spPr>
          <a:xfrm>
            <a:off x="838200" y="3078051"/>
            <a:ext cx="10515600" cy="309891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18"/>
          <p:cNvSpPr txBox="1">
            <a:spLocks noGrp="1"/>
          </p:cNvSpPr>
          <p:nvPr>
            <p:ph type="sldNum" idx="12"/>
          </p:nvPr>
        </p:nvSpPr>
        <p:spPr>
          <a:xfrm>
            <a:off x="8610600" y="6356350"/>
            <a:ext cx="335866" cy="333088"/>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lvl="1"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lvl="2"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lvl="3"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lvl="4"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lvl="5"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lvl="6"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lvl="7"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lvl="8" indent="0" algn="l">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4"/>
          <p:cNvSpPr/>
          <p:nvPr/>
        </p:nvSpPr>
        <p:spPr>
          <a:xfrm>
            <a:off x="4291" y="-25759"/>
            <a:ext cx="12187709" cy="3039416"/>
          </a:xfrm>
          <a:prstGeom prst="rect">
            <a:avLst/>
          </a:prstGeom>
          <a:solidFill>
            <a:srgbClr val="F2F2F2"/>
          </a:solidFill>
          <a:ln>
            <a:noFill/>
          </a:ln>
        </p:spPr>
        <p:txBody>
          <a:bodyPr spcFirstLastPara="1" wrap="square" lIns="45700" tIns="45700" rIns="45700" bIns="45700" anchor="b" anchorCtr="0">
            <a:noAutofit/>
          </a:bodyPr>
          <a:lstStyle/>
          <a:p>
            <a:pPr marL="0" marR="0" lvl="0" indent="0" algn="ctr" rtl="0">
              <a:lnSpc>
                <a:spcPct val="90000"/>
              </a:lnSpc>
              <a:spcBef>
                <a:spcPts val="0"/>
              </a:spcBef>
              <a:spcAft>
                <a:spcPts val="0"/>
              </a:spcAft>
              <a:buClr>
                <a:srgbClr val="002060"/>
              </a:buClr>
              <a:buSzPts val="5000"/>
              <a:buFont typeface="Arial"/>
              <a:buNone/>
            </a:pPr>
            <a:endParaRPr sz="5000" b="1" i="0" u="none" strike="noStrike" cap="none">
              <a:solidFill>
                <a:srgbClr val="002060"/>
              </a:solidFill>
              <a:latin typeface="Arial"/>
              <a:ea typeface="Arial"/>
              <a:cs typeface="Arial"/>
              <a:sym typeface="Arial"/>
            </a:endParaRPr>
          </a:p>
        </p:txBody>
      </p:sp>
      <p:pic>
        <p:nvPicPr>
          <p:cNvPr id="7" name="Google Shape;7;p14" descr="Picture 7"/>
          <p:cNvPicPr preferRelativeResize="0"/>
          <p:nvPr/>
        </p:nvPicPr>
        <p:blipFill rotWithShape="1">
          <a:blip r:embed="rId6">
            <a:alphaModFix/>
          </a:blip>
          <a:srcRect/>
          <a:stretch/>
        </p:blipFill>
        <p:spPr>
          <a:xfrm>
            <a:off x="8743960" y="0"/>
            <a:ext cx="3116950" cy="618187"/>
          </a:xfrm>
          <a:prstGeom prst="rect">
            <a:avLst/>
          </a:prstGeom>
          <a:noFill/>
          <a:ln>
            <a:noFill/>
          </a:ln>
        </p:spPr>
      </p:pic>
      <p:grpSp>
        <p:nvGrpSpPr>
          <p:cNvPr id="8" name="Google Shape;8;p14"/>
          <p:cNvGrpSpPr/>
          <p:nvPr/>
        </p:nvGrpSpPr>
        <p:grpSpPr>
          <a:xfrm>
            <a:off x="-2" y="6765414"/>
            <a:ext cx="12195881" cy="92587"/>
            <a:chOff x="-1" y="-1"/>
            <a:chExt cx="12195879" cy="92585"/>
          </a:xfrm>
        </p:grpSpPr>
        <p:sp>
          <p:nvSpPr>
            <p:cNvPr id="9" name="Google Shape;9;p14"/>
            <p:cNvSpPr/>
            <p:nvPr/>
          </p:nvSpPr>
          <p:spPr>
            <a:xfrm>
              <a:off x="-1" y="0"/>
              <a:ext cx="2975020" cy="92584"/>
            </a:xfrm>
            <a:prstGeom prst="rect">
              <a:avLst/>
            </a:prstGeom>
            <a:solidFill>
              <a:srgbClr val="40589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 name="Google Shape;10;p14"/>
            <p:cNvSpPr/>
            <p:nvPr/>
          </p:nvSpPr>
          <p:spPr>
            <a:xfrm>
              <a:off x="2975018" y="0"/>
              <a:ext cx="3159619" cy="92584"/>
            </a:xfrm>
            <a:prstGeom prst="rect">
              <a:avLst/>
            </a:prstGeom>
            <a:solidFill>
              <a:srgbClr val="0080B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 name="Google Shape;11;p14"/>
            <p:cNvSpPr/>
            <p:nvPr/>
          </p:nvSpPr>
          <p:spPr>
            <a:xfrm>
              <a:off x="6134637" y="-1"/>
              <a:ext cx="2975021" cy="92584"/>
            </a:xfrm>
            <a:prstGeom prst="rect">
              <a:avLst/>
            </a:prstGeom>
            <a:solidFill>
              <a:srgbClr val="00A7B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 name="Google Shape;12;p14"/>
            <p:cNvSpPr/>
            <p:nvPr/>
          </p:nvSpPr>
          <p:spPr>
            <a:xfrm>
              <a:off x="9109654" y="0"/>
              <a:ext cx="3086224" cy="92584"/>
            </a:xfrm>
            <a:prstGeom prst="rect">
              <a:avLst/>
            </a:prstGeom>
            <a:solidFill>
              <a:srgbClr val="00CAAA"/>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pic>
        <p:nvPicPr>
          <p:cNvPr id="13" name="Google Shape;13;p14" descr="Picture 13"/>
          <p:cNvPicPr preferRelativeResize="0"/>
          <p:nvPr/>
        </p:nvPicPr>
        <p:blipFill rotWithShape="1">
          <a:blip r:embed="rId7">
            <a:alphaModFix/>
          </a:blip>
          <a:srcRect/>
          <a:stretch/>
        </p:blipFill>
        <p:spPr>
          <a:xfrm>
            <a:off x="-392806" y="-689021"/>
            <a:ext cx="2079939" cy="2079940"/>
          </a:xfrm>
          <a:prstGeom prst="rect">
            <a:avLst/>
          </a:prstGeom>
          <a:noFill/>
          <a:ln>
            <a:noFill/>
          </a:ln>
        </p:spPr>
      </p:pic>
      <p:sp>
        <p:nvSpPr>
          <p:cNvPr id="14" name="Google Shape;14;p14"/>
          <p:cNvSpPr txBox="1">
            <a:spLocks noGrp="1"/>
          </p:cNvSpPr>
          <p:nvPr>
            <p:ph type="title"/>
          </p:nvPr>
        </p:nvSpPr>
        <p:spPr>
          <a:xfrm>
            <a:off x="838200" y="712854"/>
            <a:ext cx="10515600" cy="1325564"/>
          </a:xfrm>
          <a:prstGeom prst="rect">
            <a:avLst/>
          </a:prstGeom>
          <a:noFill/>
          <a:ln>
            <a:noFill/>
          </a:ln>
        </p:spPr>
        <p:txBody>
          <a:bodyPr spcFirstLastPara="1" wrap="square" lIns="45700" tIns="45700" rIns="45700" bIns="45700" anchor="t" anchorCtr="0">
            <a:norm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5" name="Google Shape;15;p14"/>
          <p:cNvSpPr txBox="1">
            <a:spLocks noGrp="1"/>
          </p:cNvSpPr>
          <p:nvPr>
            <p:ph type="body" idx="1"/>
          </p:nvPr>
        </p:nvSpPr>
        <p:spPr>
          <a:xfrm>
            <a:off x="838200" y="3078051"/>
            <a:ext cx="10515600" cy="3098913"/>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6" name="Google Shape;16;p14"/>
          <p:cNvSpPr txBox="1">
            <a:spLocks noGrp="1"/>
          </p:cNvSpPr>
          <p:nvPr>
            <p:ph type="sldNum" idx="12"/>
          </p:nvPr>
        </p:nvSpPr>
        <p:spPr>
          <a:xfrm>
            <a:off x="8610600" y="6356350"/>
            <a:ext cx="335866" cy="333088"/>
          </a:xfrm>
          <a:prstGeom prst="rect">
            <a:avLst/>
          </a:prstGeom>
          <a:noFill/>
          <a:ln>
            <a:noFill/>
          </a:ln>
        </p:spPr>
        <p:txBody>
          <a:bodyPr spcFirstLastPara="1" wrap="square" lIns="45700" tIns="45700" rIns="45700" bIns="45700" anchor="t" anchorCtr="0">
            <a:sp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idx="4294967295"/>
          </p:nvPr>
        </p:nvSpPr>
        <p:spPr>
          <a:xfrm>
            <a:off x="1339403" y="1442433"/>
            <a:ext cx="8993747" cy="945167"/>
          </a:xfrm>
          <a:prstGeom prst="rect">
            <a:avLst/>
          </a:prstGeom>
          <a:noFill/>
          <a:ln>
            <a:noFill/>
          </a:ln>
        </p:spPr>
        <p:txBody>
          <a:bodyPr spcFirstLastPara="1" wrap="square" lIns="45700" tIns="45700" rIns="45700" bIns="45700" anchor="b" anchorCtr="0">
            <a:normAutofit/>
          </a:bodyPr>
          <a:lstStyle/>
          <a:p>
            <a:pPr marL="0" marR="0" lvl="0" indent="0" algn="ctr" rtl="0">
              <a:lnSpc>
                <a:spcPct val="90000"/>
              </a:lnSpc>
              <a:spcBef>
                <a:spcPts val="0"/>
              </a:spcBef>
              <a:spcAft>
                <a:spcPts val="0"/>
              </a:spcAft>
              <a:buClr>
                <a:srgbClr val="000000"/>
              </a:buClr>
              <a:buSzPts val="4512"/>
              <a:buFont typeface="Overlock"/>
              <a:buNone/>
            </a:pPr>
            <a:r>
              <a:rPr lang="en-US" sz="4512" b="0" i="0" u="none" strike="noStrike" cap="none">
                <a:solidFill>
                  <a:srgbClr val="000000"/>
                </a:solidFill>
                <a:latin typeface="Overlock"/>
                <a:ea typeface="Overlock"/>
                <a:cs typeface="Overlock"/>
                <a:sym typeface="Overlock"/>
              </a:rPr>
              <a:t>Department of Artificial Intelligence </a:t>
            </a:r>
            <a:endParaRPr/>
          </a:p>
        </p:txBody>
      </p:sp>
      <p:sp>
        <p:nvSpPr>
          <p:cNvPr id="63" name="Google Shape;63;p1"/>
          <p:cNvSpPr txBox="1">
            <a:spLocks noGrp="1"/>
          </p:cNvSpPr>
          <p:nvPr>
            <p:ph type="subTitle" idx="4294967295"/>
          </p:nvPr>
        </p:nvSpPr>
        <p:spPr>
          <a:xfrm>
            <a:off x="1524000" y="3602037"/>
            <a:ext cx="9144000" cy="751022"/>
          </a:xfrm>
          <a:prstGeom prst="rect">
            <a:avLst/>
          </a:prstGeom>
          <a:noFill/>
          <a:ln>
            <a:noFill/>
          </a:ln>
        </p:spPr>
        <p:txBody>
          <a:bodyPr spcFirstLastPara="1" wrap="square" lIns="45700" tIns="45700" rIns="45700" bIns="45700" anchor="t" anchorCtr="0">
            <a:normAutofit/>
          </a:bodyPr>
          <a:lstStyle/>
          <a:p>
            <a:pPr marL="0" marR="0" lvl="0" indent="0" algn="ctr" rtl="0">
              <a:lnSpc>
                <a:spcPct val="90000"/>
              </a:lnSpc>
              <a:spcBef>
                <a:spcPts val="0"/>
              </a:spcBef>
              <a:spcAft>
                <a:spcPts val="0"/>
              </a:spcAft>
              <a:buClr>
                <a:srgbClr val="000000"/>
              </a:buClr>
              <a:buSzPts val="4000"/>
              <a:buFont typeface="Arial"/>
              <a:buNone/>
            </a:pPr>
            <a:r>
              <a:rPr lang="en-US" sz="4000" dirty="0"/>
              <a:t>Handwritten Math Expression Solver</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12875" y="-38624"/>
            <a:ext cx="7650052" cy="772733"/>
          </a:xfrm>
          <a:prstGeom prst="rect">
            <a:avLst/>
          </a:prstGeom>
          <a:noFill/>
          <a:ln>
            <a:noFill/>
          </a:ln>
        </p:spPr>
        <p:txBody>
          <a:bodyPr spcFirstLastPara="1" wrap="square" lIns="45700" tIns="45700" rIns="45700" bIns="45700" anchor="b" anchorCtr="0">
            <a:normAutofit/>
          </a:bodyPr>
          <a:lstStyle/>
          <a:p>
            <a:pPr marL="0" marR="0" lvl="0" indent="0" algn="ctr" rtl="0">
              <a:lnSpc>
                <a:spcPct val="100000"/>
              </a:lnSpc>
              <a:spcBef>
                <a:spcPts val="0"/>
              </a:spcBef>
              <a:spcAft>
                <a:spcPts val="0"/>
              </a:spcAft>
              <a:buClr>
                <a:srgbClr val="000000"/>
              </a:buClr>
              <a:buSzPts val="3466"/>
              <a:buFont typeface="Arial"/>
              <a:buNone/>
            </a:pPr>
            <a:r>
              <a:rPr lang="en-US" sz="3466"/>
              <a:t>CUSTOMER VALUE PROPOSITION</a:t>
            </a:r>
            <a:endParaRPr/>
          </a:p>
        </p:txBody>
      </p:sp>
      <p:pic>
        <p:nvPicPr>
          <p:cNvPr id="128" name="Google Shape;128;p11" descr="AGV_vUeyd-COFnQYsTXZ8gtK-apuZeuZC8o3Oru8dnvufI0wppzrSdYfmPlNtvpq8SWdYOFYg5a-e5IZzIFm67m1P443ZkpH__8fPmKa67oErjmhiscRrNEfWhKjbtTyV7aA0ueG7e_19UxCJk5oxHWpNQ=s2048.jpg"/>
          <p:cNvPicPr preferRelativeResize="0"/>
          <p:nvPr/>
        </p:nvPicPr>
        <p:blipFill rotWithShape="1">
          <a:blip r:embed="rId3">
            <a:alphaModFix/>
          </a:blip>
          <a:srcRect/>
          <a:stretch/>
        </p:blipFill>
        <p:spPr>
          <a:xfrm>
            <a:off x="293856" y="1387221"/>
            <a:ext cx="6571018" cy="3126790"/>
          </a:xfrm>
          <a:prstGeom prst="rect">
            <a:avLst/>
          </a:prstGeom>
          <a:noFill/>
          <a:ln>
            <a:noFill/>
          </a:ln>
        </p:spPr>
      </p:pic>
      <p:sp>
        <p:nvSpPr>
          <p:cNvPr id="129" name="Google Shape;129;p11"/>
          <p:cNvSpPr txBox="1"/>
          <p:nvPr/>
        </p:nvSpPr>
        <p:spPr>
          <a:xfrm>
            <a:off x="7821492" y="829713"/>
            <a:ext cx="2549586" cy="54365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405890"/>
              </a:buClr>
              <a:buSzPts val="1866"/>
              <a:buFont typeface="Arial"/>
              <a:buNone/>
            </a:pPr>
            <a:r>
              <a:rPr lang="en-US" sz="1866" b="1" i="0" u="none" strike="noStrike" cap="none" dirty="0">
                <a:solidFill>
                  <a:srgbClr val="405890"/>
                </a:solidFill>
                <a:latin typeface="Arial"/>
                <a:ea typeface="Arial"/>
                <a:cs typeface="Arial"/>
                <a:sym typeface="Arial"/>
              </a:rPr>
              <a:t>CUSTOMER PROFILE</a:t>
            </a:r>
            <a:endParaRPr sz="1200" b="0" i="0" u="none" strike="noStrike" cap="none" dirty="0">
              <a:solidFill>
                <a:srgbClr val="405890"/>
              </a:solidFill>
              <a:latin typeface="Arial"/>
              <a:ea typeface="Arial"/>
              <a:cs typeface="Arial"/>
              <a:sym typeface="Arial"/>
            </a:endParaRPr>
          </a:p>
        </p:txBody>
      </p:sp>
      <p:sp>
        <p:nvSpPr>
          <p:cNvPr id="130" name="Google Shape;130;p11"/>
          <p:cNvSpPr txBox="1"/>
          <p:nvPr/>
        </p:nvSpPr>
        <p:spPr>
          <a:xfrm>
            <a:off x="7854645" y="1379166"/>
            <a:ext cx="762904" cy="36308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A7BE"/>
              </a:buClr>
              <a:buSzPts val="1866"/>
              <a:buFont typeface="Arial"/>
              <a:buNone/>
            </a:pPr>
            <a:r>
              <a:rPr lang="en-US" sz="1866" b="1" i="0" u="none" strike="noStrike" cap="none" dirty="0">
                <a:solidFill>
                  <a:srgbClr val="00A7BE"/>
                </a:solidFill>
                <a:latin typeface="Arial"/>
                <a:ea typeface="Arial"/>
                <a:cs typeface="Arial"/>
                <a:sym typeface="Arial"/>
              </a:rPr>
              <a:t>Gains</a:t>
            </a:r>
            <a:endParaRPr dirty="0"/>
          </a:p>
        </p:txBody>
      </p:sp>
      <p:sp>
        <p:nvSpPr>
          <p:cNvPr id="131" name="Google Shape;131;p11"/>
          <p:cNvSpPr txBox="1"/>
          <p:nvPr/>
        </p:nvSpPr>
        <p:spPr>
          <a:xfrm>
            <a:off x="7854645" y="1704486"/>
            <a:ext cx="4264479" cy="923289"/>
          </a:xfrm>
          <a:prstGeom prst="rect">
            <a:avLst/>
          </a:prstGeom>
          <a:noFill/>
          <a:ln>
            <a:noFill/>
          </a:ln>
        </p:spPr>
        <p:txBody>
          <a:bodyPr spcFirstLastPara="1" wrap="square" lIns="45700" tIns="45700" rIns="45700" bIns="45700" anchor="t" anchorCtr="0">
            <a:spAutoFit/>
          </a:bodyPr>
          <a:lstStyle/>
          <a:p>
            <a:pPr marL="285750" marR="0" lvl="0" indent="-285750" algn="l" rtl="0">
              <a:lnSpc>
                <a:spcPct val="100000"/>
              </a:lnSpc>
              <a:spcBef>
                <a:spcPts val="0"/>
              </a:spcBef>
              <a:spcAft>
                <a:spcPts val="0"/>
              </a:spcAft>
              <a:buClr>
                <a:srgbClr val="000000"/>
              </a:buClr>
              <a:buSzPts val="1800"/>
              <a:buFont typeface="Wingdings" panose="05000000000000000000" pitchFamily="2" charset="2"/>
              <a:buChar char="§"/>
            </a:pPr>
            <a:r>
              <a:rPr lang="en-US" sz="1800" dirty="0">
                <a:latin typeface="Calibri"/>
                <a:ea typeface="Calibri"/>
                <a:cs typeface="Calibri"/>
                <a:sym typeface="Calibri"/>
              </a:rPr>
              <a:t>Automation and Efficiency</a:t>
            </a:r>
          </a:p>
          <a:p>
            <a:pPr marL="285750" marR="0" lvl="0" indent="-285750" algn="l" rtl="0">
              <a:lnSpc>
                <a:spcPct val="100000"/>
              </a:lnSpc>
              <a:spcBef>
                <a:spcPts val="0"/>
              </a:spcBef>
              <a:spcAft>
                <a:spcPts val="0"/>
              </a:spcAft>
              <a:buClr>
                <a:srgbClr val="000000"/>
              </a:buClr>
              <a:buSzPts val="1800"/>
              <a:buFont typeface="Wingdings" panose="05000000000000000000" pitchFamily="2" charset="2"/>
              <a:buChar char="§"/>
            </a:pPr>
            <a:r>
              <a:rPr lang="en-US" sz="1800" dirty="0">
                <a:latin typeface="Calibri"/>
                <a:ea typeface="Calibri"/>
                <a:cs typeface="Calibri"/>
                <a:sym typeface="Calibri"/>
              </a:rPr>
              <a:t>Improved Accuracy and Consistency</a:t>
            </a:r>
          </a:p>
          <a:p>
            <a:pPr marL="285750" marR="0" lvl="0" indent="-285750" algn="l" rtl="0">
              <a:lnSpc>
                <a:spcPct val="100000"/>
              </a:lnSpc>
              <a:spcBef>
                <a:spcPts val="0"/>
              </a:spcBef>
              <a:spcAft>
                <a:spcPts val="0"/>
              </a:spcAft>
              <a:buClr>
                <a:srgbClr val="000000"/>
              </a:buClr>
              <a:buSzPts val="1800"/>
              <a:buFont typeface="Wingdings" panose="05000000000000000000" pitchFamily="2" charset="2"/>
              <a:buChar char="§"/>
            </a:pPr>
            <a:r>
              <a:rPr lang="en-US" sz="1800" dirty="0">
                <a:latin typeface="Calibri"/>
                <a:ea typeface="Calibri"/>
                <a:cs typeface="Calibri"/>
                <a:sym typeface="Calibri"/>
              </a:rPr>
              <a:t>Scalability and Integration</a:t>
            </a:r>
            <a:endParaRPr dirty="0"/>
          </a:p>
        </p:txBody>
      </p:sp>
      <p:sp>
        <p:nvSpPr>
          <p:cNvPr id="132" name="Google Shape;132;p11"/>
          <p:cNvSpPr txBox="1"/>
          <p:nvPr/>
        </p:nvSpPr>
        <p:spPr>
          <a:xfrm>
            <a:off x="7821492" y="2590010"/>
            <a:ext cx="736628" cy="36308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A7BE"/>
              </a:buClr>
              <a:buSzPts val="1866"/>
              <a:buFont typeface="Arial"/>
              <a:buNone/>
            </a:pPr>
            <a:r>
              <a:rPr lang="en-US" sz="1866" b="1" i="0" u="none" strike="noStrike" cap="none" dirty="0">
                <a:solidFill>
                  <a:srgbClr val="00A7BE"/>
                </a:solidFill>
                <a:latin typeface="Arial"/>
                <a:ea typeface="Arial"/>
                <a:cs typeface="Arial"/>
                <a:sym typeface="Arial"/>
              </a:rPr>
              <a:t>Pains</a:t>
            </a:r>
            <a:endParaRPr dirty="0"/>
          </a:p>
        </p:txBody>
      </p:sp>
      <p:sp>
        <p:nvSpPr>
          <p:cNvPr id="133" name="Google Shape;133;p11"/>
          <p:cNvSpPr txBox="1"/>
          <p:nvPr/>
        </p:nvSpPr>
        <p:spPr>
          <a:xfrm>
            <a:off x="7854645" y="2913155"/>
            <a:ext cx="4337355" cy="1200288"/>
          </a:xfrm>
          <a:prstGeom prst="rect">
            <a:avLst/>
          </a:prstGeom>
          <a:noFill/>
          <a:ln>
            <a:noFill/>
          </a:ln>
        </p:spPr>
        <p:txBody>
          <a:bodyPr spcFirstLastPara="1" wrap="square" lIns="45700" tIns="45700" rIns="45700" bIns="45700" anchor="t" anchorCtr="0">
            <a:spAutoFit/>
          </a:bodyPr>
          <a:lstStyle/>
          <a:p>
            <a:pPr marL="285750" marR="0" lvl="0" indent="-285750" algn="l" rtl="0">
              <a:lnSpc>
                <a:spcPct val="100000"/>
              </a:lnSpc>
              <a:spcBef>
                <a:spcPts val="0"/>
              </a:spcBef>
              <a:spcAft>
                <a:spcPts val="0"/>
              </a:spcAft>
              <a:buClr>
                <a:srgbClr val="000000"/>
              </a:buClr>
              <a:buSzPts val="1800"/>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Data Dependency and Accuracy issues</a:t>
            </a:r>
          </a:p>
          <a:p>
            <a:pPr marL="285750" marR="0" lvl="0" indent="-285750" algn="l" rtl="0">
              <a:lnSpc>
                <a:spcPct val="100000"/>
              </a:lnSpc>
              <a:spcBef>
                <a:spcPts val="0"/>
              </a:spcBef>
              <a:spcAft>
                <a:spcPts val="0"/>
              </a:spcAft>
              <a:buClr>
                <a:srgbClr val="000000"/>
              </a:buClr>
              <a:buSzPts val="1800"/>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Computational Cost </a:t>
            </a:r>
          </a:p>
          <a:p>
            <a:pPr marL="285750" marR="0" lvl="0" indent="-285750" algn="l" rtl="0">
              <a:lnSpc>
                <a:spcPct val="100000"/>
              </a:lnSpc>
              <a:spcBef>
                <a:spcPts val="0"/>
              </a:spcBef>
              <a:spcAft>
                <a:spcPts val="0"/>
              </a:spcAft>
              <a:buClr>
                <a:srgbClr val="000000"/>
              </a:buClr>
              <a:buSzPts val="1800"/>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Generalization Issues with handwritten input</a:t>
            </a: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134" name="Google Shape;134;p11"/>
          <p:cNvSpPr txBox="1"/>
          <p:nvPr/>
        </p:nvSpPr>
        <p:spPr>
          <a:xfrm>
            <a:off x="5701698" y="4452080"/>
            <a:ext cx="1829819" cy="36308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A7BE"/>
              </a:buClr>
              <a:buSzPts val="1866"/>
              <a:buFont typeface="Arial"/>
              <a:buNone/>
            </a:pPr>
            <a:r>
              <a:rPr lang="en-US" sz="1866" b="1" i="0" u="none" strike="noStrike" cap="none" dirty="0">
                <a:solidFill>
                  <a:srgbClr val="00A7BE"/>
                </a:solidFill>
                <a:latin typeface="Arial"/>
                <a:ea typeface="Arial"/>
                <a:cs typeface="Arial"/>
                <a:sym typeface="Arial"/>
              </a:rPr>
              <a:t>Customer Jobs</a:t>
            </a:r>
            <a:endParaRPr dirty="0"/>
          </a:p>
        </p:txBody>
      </p:sp>
      <p:sp>
        <p:nvSpPr>
          <p:cNvPr id="2" name="TextBox 1">
            <a:extLst>
              <a:ext uri="{FF2B5EF4-FFF2-40B4-BE49-F238E27FC236}">
                <a16:creationId xmlns:a16="http://schemas.microsoft.com/office/drawing/2014/main" id="{A3980A2D-8ABE-85D6-5F60-AC4EBEE5028E}"/>
              </a:ext>
            </a:extLst>
          </p:cNvPr>
          <p:cNvSpPr txBox="1"/>
          <p:nvPr/>
        </p:nvSpPr>
        <p:spPr>
          <a:xfrm>
            <a:off x="5701698" y="4914579"/>
            <a:ext cx="6571018"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 </a:t>
            </a:r>
            <a:r>
              <a:rPr lang="en-US" sz="1600" b="1" dirty="0">
                <a:latin typeface="Calibri" panose="020F0502020204030204" pitchFamily="34" charset="0"/>
                <a:ea typeface="Calibri" panose="020F0502020204030204" pitchFamily="34" charset="0"/>
                <a:cs typeface="Calibri" panose="020F0502020204030204" pitchFamily="34" charset="0"/>
              </a:rPr>
              <a:t>Supporting Accessibility &amp; Inclusion</a:t>
            </a:r>
            <a:r>
              <a:rPr lang="en-US" sz="1600" dirty="0">
                <a:latin typeface="Calibri" panose="020F0502020204030204" pitchFamily="34" charset="0"/>
                <a:ea typeface="Calibri" panose="020F0502020204030204" pitchFamily="34" charset="0"/>
                <a:cs typeface="Calibri" panose="020F0502020204030204" pitchFamily="34" charset="0"/>
              </a:rPr>
              <a:t> – Helping individuals with disabilities (e.g., visually impaired users) by integrating with </a:t>
            </a:r>
            <a:r>
              <a:rPr lang="en-US" sz="16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text-to-speech software</a:t>
            </a:r>
            <a:r>
              <a:rPr lang="en-US" sz="1600" b="1" dirty="0">
                <a:latin typeface="Calibri" panose="020F0502020204030204" pitchFamily="34" charset="0"/>
                <a:ea typeface="Calibri" panose="020F0502020204030204" pitchFamily="34" charset="0"/>
                <a:cs typeface="Calibri" panose="020F0502020204030204" pitchFamily="34" charset="0"/>
              </a:rPr>
              <a:t>.</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Improving E-Learning &amp; Education</a:t>
            </a:r>
            <a:r>
              <a:rPr lang="en-US" sz="1600" dirty="0">
                <a:latin typeface="Calibri" panose="020F0502020204030204" pitchFamily="34" charset="0"/>
                <a:ea typeface="Calibri" panose="020F0502020204030204" pitchFamily="34" charset="0"/>
                <a:cs typeface="Calibri" panose="020F0502020204030204" pitchFamily="34" charset="0"/>
              </a:rPr>
              <a:t> – Teachers and students benefit from </a:t>
            </a:r>
            <a:r>
              <a:rPr lang="en-US" sz="16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faster note-taking, digital assessments, and AI-assisted problem-solving</a:t>
            </a:r>
            <a:r>
              <a:rPr lang="en-US" sz="1600" b="1" dirty="0">
                <a:latin typeface="Calibri" panose="020F0502020204030204" pitchFamily="34" charset="0"/>
                <a:ea typeface="Calibri" panose="020F0502020204030204" pitchFamily="34" charset="0"/>
                <a:cs typeface="Calibri" panose="020F0502020204030204" pitchFamily="34" charset="0"/>
              </a:rPr>
              <a:t>.</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b="1" dirty="0">
                <a:latin typeface="Calibri" panose="020F0502020204030204" pitchFamily="34" charset="0"/>
                <a:ea typeface="Calibri" panose="020F0502020204030204" pitchFamily="34" charset="0"/>
                <a:cs typeface="Calibri" panose="020F0502020204030204" pitchFamily="34" charset="0"/>
              </a:rPr>
              <a:t>Enhancing Competitive Edge</a:t>
            </a:r>
            <a:r>
              <a:rPr lang="en-US" sz="1600" dirty="0">
                <a:latin typeface="Calibri" panose="020F0502020204030204" pitchFamily="34" charset="0"/>
                <a:ea typeface="Calibri" panose="020F0502020204030204" pitchFamily="34" charset="0"/>
                <a:cs typeface="Calibri" panose="020F0502020204030204" pitchFamily="34" charset="0"/>
              </a:rPr>
              <a:t> – Companies integrating this technology can </a:t>
            </a:r>
            <a:r>
              <a:rPr lang="en-US" sz="16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stand out </a:t>
            </a:r>
            <a:r>
              <a:rPr lang="en-US" sz="1600" dirty="0">
                <a:latin typeface="Calibri" panose="020F0502020204030204" pitchFamily="34" charset="0"/>
                <a:ea typeface="Calibri" panose="020F0502020204030204" pitchFamily="34" charset="0"/>
                <a:cs typeface="Calibri" panose="020F0502020204030204" pitchFamily="34" charset="0"/>
              </a:rPr>
              <a:t>in the EdTech and AI-driven OCR industries</a:t>
            </a:r>
            <a:r>
              <a:rPr lang="en-US" sz="1600" dirty="0"/>
              <a: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2"/>
          <p:cNvSpPr txBox="1">
            <a:spLocks noGrp="1"/>
          </p:cNvSpPr>
          <p:nvPr>
            <p:ph type="title"/>
          </p:nvPr>
        </p:nvSpPr>
        <p:spPr>
          <a:xfrm>
            <a:off x="0" y="0"/>
            <a:ext cx="7650051" cy="772732"/>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3500"/>
              <a:buFont typeface="Arial"/>
              <a:buNone/>
            </a:pPr>
            <a:r>
              <a:rPr lang="en-US" sz="3500" b="1">
                <a:latin typeface="Arial"/>
                <a:ea typeface="Arial"/>
                <a:cs typeface="Arial"/>
                <a:sym typeface="Arial"/>
              </a:rPr>
              <a:t>RESULT &amp; CONCLUSION</a:t>
            </a:r>
            <a:endParaRPr/>
          </a:p>
        </p:txBody>
      </p:sp>
      <p:sp>
        <p:nvSpPr>
          <p:cNvPr id="140" name="Google Shape;140;p12"/>
          <p:cNvSpPr txBox="1">
            <a:spLocks noGrp="1"/>
          </p:cNvSpPr>
          <p:nvPr>
            <p:ph type="body" idx="1"/>
          </p:nvPr>
        </p:nvSpPr>
        <p:spPr>
          <a:xfrm>
            <a:off x="300506" y="1077778"/>
            <a:ext cx="11792756" cy="5304331"/>
          </a:xfrm>
          <a:prstGeom prst="rect">
            <a:avLst/>
          </a:prstGeom>
          <a:noFill/>
          <a:ln>
            <a:noFill/>
          </a:ln>
        </p:spPr>
        <p:txBody>
          <a:bodyPr spcFirstLastPara="1" wrap="square" lIns="45700" tIns="45700" rIns="45700" bIns="45700" anchor="ctr" anchorCtr="0">
            <a:normAutofit/>
          </a:bodyPr>
          <a:lstStyle/>
          <a:p>
            <a:pPr algn="l"/>
            <a:r>
              <a:rPr lang="en-US" b="1" dirty="0"/>
              <a:t>Result:</a:t>
            </a:r>
          </a:p>
          <a:p>
            <a:pPr algn="l"/>
            <a:r>
              <a:rPr lang="en-US" dirty="0"/>
              <a:t>The mathematical symbol classification model effectively identifies and classifies symbols with high accuracy. By leveraging a </a:t>
            </a:r>
            <a:r>
              <a:rPr lang="en-US" b="1" dirty="0"/>
              <a:t>CNN-based approach</a:t>
            </a:r>
            <a:r>
              <a:rPr lang="en-US" dirty="0"/>
              <a:t>, it streamlines digitization and automation for mathematical content.</a:t>
            </a:r>
          </a:p>
          <a:p>
            <a:pPr algn="l"/>
            <a:endParaRPr lang="en-US" b="1" dirty="0"/>
          </a:p>
          <a:p>
            <a:pPr algn="l"/>
            <a:endParaRPr lang="en-US" b="1" dirty="0"/>
          </a:p>
          <a:p>
            <a:pPr algn="l"/>
            <a:r>
              <a:rPr lang="en-US" b="1" dirty="0"/>
              <a:t>Conclusion:</a:t>
            </a:r>
          </a:p>
          <a:p>
            <a:pPr algn="l"/>
            <a:r>
              <a:rPr lang="en-US" dirty="0"/>
              <a:t>This solution enhances </a:t>
            </a:r>
            <a:r>
              <a:rPr lang="en-US" b="1" dirty="0"/>
              <a:t>efficiency, accuracy, and accessibility</a:t>
            </a:r>
            <a:r>
              <a:rPr lang="en-US" dirty="0"/>
              <a:t> in fields like </a:t>
            </a:r>
            <a:r>
              <a:rPr lang="en-US" b="1" dirty="0"/>
              <a:t>education, research, and AI-driven applications</a:t>
            </a:r>
            <a:r>
              <a:rPr lang="en-US" dirty="0"/>
              <a:t>. While challenges such as </a:t>
            </a:r>
            <a:r>
              <a:rPr lang="en-US" b="1" dirty="0"/>
              <a:t>handwriting variations</a:t>
            </a:r>
            <a:r>
              <a:rPr lang="en-US" dirty="0"/>
              <a:t> remain, continuous improvements in </a:t>
            </a:r>
            <a:r>
              <a:rPr lang="en-US" b="1" dirty="0"/>
              <a:t>data quality and model optimization</a:t>
            </a:r>
            <a:r>
              <a:rPr lang="en-US" dirty="0"/>
              <a:t> can further boost performance and usability.</a:t>
            </a:r>
          </a:p>
          <a:p>
            <a:pPr marL="0" lvl="0" indent="0" algn="l" rtl="0">
              <a:lnSpc>
                <a:spcPct val="90000"/>
              </a:lnSpc>
              <a:spcBef>
                <a:spcPts val="0"/>
              </a:spcBef>
              <a:spcAft>
                <a:spcPts val="0"/>
              </a:spcAft>
              <a:buClr>
                <a:srgbClr val="000000"/>
              </a:buClr>
              <a:buSzPts val="24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3"/>
          <p:cNvSpPr txBox="1">
            <a:spLocks noGrp="1"/>
          </p:cNvSpPr>
          <p:nvPr>
            <p:ph type="body" idx="1"/>
          </p:nvPr>
        </p:nvSpPr>
        <p:spPr>
          <a:xfrm>
            <a:off x="300506" y="1077778"/>
            <a:ext cx="11792756" cy="5304331"/>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2400"/>
              <a:buNone/>
            </a:pPr>
            <a:r>
              <a:rPr lang="en-US" sz="24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2" y="0"/>
            <a:ext cx="7650052" cy="772732"/>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3500"/>
              <a:buFont typeface="Arial"/>
              <a:buNone/>
            </a:pPr>
            <a:r>
              <a:rPr lang="en-US"/>
              <a:t>TEAM DETAILS</a:t>
            </a:r>
            <a:endParaRPr/>
          </a:p>
        </p:txBody>
      </p:sp>
      <p:graphicFrame>
        <p:nvGraphicFramePr>
          <p:cNvPr id="69" name="Google Shape;69;p2"/>
          <p:cNvGraphicFramePr/>
          <p:nvPr>
            <p:extLst>
              <p:ext uri="{D42A27DB-BD31-4B8C-83A1-F6EECF244321}">
                <p14:modId xmlns:p14="http://schemas.microsoft.com/office/powerpoint/2010/main" val="3120060272"/>
              </p:ext>
            </p:extLst>
          </p:nvPr>
        </p:nvGraphicFramePr>
        <p:xfrm>
          <a:off x="1404257" y="1660433"/>
          <a:ext cx="9758189" cy="3548382"/>
        </p:xfrm>
        <a:graphic>
          <a:graphicData uri="http://schemas.openxmlformats.org/drawingml/2006/table">
            <a:tbl>
              <a:tblPr>
                <a:noFill/>
                <a:tableStyleId>{1DA7121F-A89A-42DE-81C3-1F172D8D5BCB}</a:tableStyleId>
              </a:tblPr>
              <a:tblGrid>
                <a:gridCol w="826270">
                  <a:extLst>
                    <a:ext uri="{9D8B030D-6E8A-4147-A177-3AD203B41FA5}">
                      <a16:colId xmlns:a16="http://schemas.microsoft.com/office/drawing/2014/main" val="20000"/>
                    </a:ext>
                  </a:extLst>
                </a:gridCol>
                <a:gridCol w="2228061">
                  <a:extLst>
                    <a:ext uri="{9D8B030D-6E8A-4147-A177-3AD203B41FA5}">
                      <a16:colId xmlns:a16="http://schemas.microsoft.com/office/drawing/2014/main" val="20001"/>
                    </a:ext>
                  </a:extLst>
                </a:gridCol>
                <a:gridCol w="1883813">
                  <a:extLst>
                    <a:ext uri="{9D8B030D-6E8A-4147-A177-3AD203B41FA5}">
                      <a16:colId xmlns:a16="http://schemas.microsoft.com/office/drawing/2014/main" val="20002"/>
                    </a:ext>
                  </a:extLst>
                </a:gridCol>
                <a:gridCol w="2913257">
                  <a:extLst>
                    <a:ext uri="{9D8B030D-6E8A-4147-A177-3AD203B41FA5}">
                      <a16:colId xmlns:a16="http://schemas.microsoft.com/office/drawing/2014/main" val="20003"/>
                    </a:ext>
                  </a:extLst>
                </a:gridCol>
                <a:gridCol w="1906788">
                  <a:extLst>
                    <a:ext uri="{9D8B030D-6E8A-4147-A177-3AD203B41FA5}">
                      <a16:colId xmlns:a16="http://schemas.microsoft.com/office/drawing/2014/main" val="20004"/>
                    </a:ext>
                  </a:extLst>
                </a:gridCol>
              </a:tblGrid>
              <a:tr h="662955">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S.NO</a:t>
                      </a:r>
                      <a:endParaRPr/>
                    </a:p>
                  </a:txBody>
                  <a:tcPr marL="0" marR="0" marT="0" marB="0" anchor="ctr">
                    <a:solidFill>
                      <a:srgbClr val="FFFFFF"/>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Name</a:t>
                      </a:r>
                      <a:endParaRPr/>
                    </a:p>
                  </a:txBody>
                  <a:tcPr marL="0" marR="0" marT="0" marB="0" anchor="ctr">
                    <a:solidFill>
                      <a:srgbClr val="FFFFFF"/>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Department</a:t>
                      </a:r>
                      <a:endParaRPr/>
                    </a:p>
                  </a:txBody>
                  <a:tcPr marL="0" marR="0" marT="0" marB="0" anchor="ctr">
                    <a:solidFill>
                      <a:srgbClr val="FFFFFF"/>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Contribution ( What part of the project you contributed )</a:t>
                      </a:r>
                      <a:endParaRPr dirty="0"/>
                    </a:p>
                  </a:txBody>
                  <a:tcPr marL="0" marR="0" marT="0" marB="0" anchor="ctr">
                    <a:solidFill>
                      <a:srgbClr val="FFFFFF"/>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Status</a:t>
                      </a:r>
                      <a:endParaRPr dirty="0"/>
                    </a:p>
                  </a:txBody>
                  <a:tcPr marL="0" marR="0" marT="0" marB="0" anchor="ctr">
                    <a:solidFill>
                      <a:srgbClr val="FFFFFF"/>
                    </a:solidFill>
                  </a:tcPr>
                </a:tc>
                <a:extLst>
                  <a:ext uri="{0D108BD9-81ED-4DB2-BD59-A6C34878D82A}">
                    <a16:rowId xmlns:a16="http://schemas.microsoft.com/office/drawing/2014/main" val="10000"/>
                  </a:ext>
                </a:extLst>
              </a:tr>
              <a:tr h="961809">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1</a:t>
                      </a: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b="0" i="0" u="none" strike="noStrike" cap="none" dirty="0">
                          <a:solidFill>
                            <a:schemeClr val="dk1"/>
                          </a:solidFill>
                          <a:latin typeface="Calibri"/>
                          <a:ea typeface="Calibri"/>
                          <a:cs typeface="Calibri"/>
                          <a:sym typeface="Calibri"/>
                        </a:rPr>
                        <a:t>        SOORIYA S</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b="0" i="0" u="none" strike="noStrike" cap="none" dirty="0">
                          <a:solidFill>
                            <a:schemeClr val="dk1"/>
                          </a:solidFill>
                          <a:latin typeface="Calibri"/>
                          <a:ea typeface="Calibri"/>
                          <a:cs typeface="Calibri"/>
                          <a:sym typeface="Calibri"/>
                        </a:rPr>
                        <a:t>              ECE</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b="0" i="0" u="none" strike="noStrike" cap="none" dirty="0">
                          <a:solidFill>
                            <a:schemeClr val="dk1"/>
                          </a:solidFill>
                          <a:latin typeface="Calibri"/>
                          <a:ea typeface="Calibri"/>
                          <a:cs typeface="Calibri"/>
                          <a:sym typeface="Calibri"/>
                        </a:rPr>
                        <a:t>        Front-End and Back-End</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b="0" i="0" u="none" strike="noStrike" cap="none" dirty="0">
                          <a:solidFill>
                            <a:schemeClr val="dk1"/>
                          </a:solidFill>
                          <a:latin typeface="Calibri"/>
                          <a:ea typeface="Calibri"/>
                          <a:cs typeface="Calibri"/>
                          <a:sym typeface="Calibri"/>
                        </a:rPr>
                        <a:t>       Completed</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extLst>
                  <a:ext uri="{0D108BD9-81ED-4DB2-BD59-A6C34878D82A}">
                    <a16:rowId xmlns:a16="http://schemas.microsoft.com/office/drawing/2014/main" val="10001"/>
                  </a:ext>
                </a:extLst>
              </a:tr>
              <a:tr h="961809">
                <a:tc>
                  <a:txBody>
                    <a:bodyPr/>
                    <a:lstStyle/>
                    <a:p>
                      <a:pPr marL="0" marR="0" lvl="0" indent="0" algn="l" rtl="0">
                        <a:lnSpc>
                          <a:spcPct val="100000"/>
                        </a:lnSpc>
                        <a:spcBef>
                          <a:spcPts val="0"/>
                        </a:spcBef>
                        <a:spcAft>
                          <a:spcPts val="0"/>
                        </a:spcAft>
                        <a:buClr>
                          <a:schemeClr val="dk1"/>
                        </a:buClr>
                        <a:buSzPts val="1800"/>
                        <a:buFont typeface="Calibri"/>
                        <a:buNone/>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b="0" i="0" u="none" strike="noStrike" cap="none" dirty="0">
                          <a:solidFill>
                            <a:schemeClr val="dk1"/>
                          </a:solidFill>
                          <a:latin typeface="Calibri"/>
                          <a:ea typeface="Calibri"/>
                          <a:cs typeface="Calibri"/>
                          <a:sym typeface="Calibri"/>
                        </a:rPr>
                        <a:t>      2</a:t>
                      </a: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b="0" i="0" u="none" strike="noStrike" cap="none" dirty="0">
                          <a:solidFill>
                            <a:schemeClr val="dk1"/>
                          </a:solidFill>
                          <a:latin typeface="Calibri"/>
                          <a:ea typeface="Calibri"/>
                          <a:cs typeface="Calibri"/>
                          <a:sym typeface="Calibri"/>
                        </a:rPr>
                        <a:t>       SASITHARAN A</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b="0" i="0" u="none" strike="noStrike" cap="none" dirty="0">
                          <a:solidFill>
                            <a:schemeClr val="dk1"/>
                          </a:solidFill>
                          <a:latin typeface="Calibri"/>
                          <a:ea typeface="Calibri"/>
                          <a:cs typeface="Calibri"/>
                          <a:sym typeface="Calibri"/>
                        </a:rPr>
                        <a:t>              ECE</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ML Model</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Completed</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extLst>
                  <a:ext uri="{0D108BD9-81ED-4DB2-BD59-A6C34878D82A}">
                    <a16:rowId xmlns:a16="http://schemas.microsoft.com/office/drawing/2014/main" val="10002"/>
                  </a:ext>
                </a:extLst>
              </a:tr>
              <a:tr h="961809">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3</a:t>
                      </a: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LEELARAM R</a:t>
                      </a: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b="0" i="0" u="none" strike="noStrike" cap="none" dirty="0">
                          <a:solidFill>
                            <a:schemeClr val="dk1"/>
                          </a:solidFill>
                          <a:latin typeface="Calibri"/>
                          <a:ea typeface="Calibri"/>
                          <a:cs typeface="Calibri"/>
                          <a:sym typeface="Calibri"/>
                        </a:rPr>
                        <a:t>               IT</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endParaRPr lang="en-US"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b="0" i="0" u="none" strike="noStrike" cap="none">
                          <a:solidFill>
                            <a:schemeClr val="dk1"/>
                          </a:solidFill>
                          <a:latin typeface="Calibri"/>
                          <a:ea typeface="Calibri"/>
                          <a:cs typeface="Calibri"/>
                          <a:sym typeface="Calibri"/>
                        </a:rPr>
                        <a:t>                ML Model   </a:t>
                      </a:r>
                      <a:endParaRPr lang="en-IN" sz="1800" b="0" i="0" u="none" strike="noStrike" cap="none" dirty="0">
                        <a:solidFill>
                          <a:schemeClr val="dk1"/>
                        </a:solidFill>
                        <a:latin typeface="Calibri"/>
                        <a:ea typeface="Calibri"/>
                        <a:cs typeface="Calibri"/>
                        <a:sym typeface="Calibri"/>
                      </a:endParaRPr>
                    </a:p>
                  </a:txBody>
                  <a:tcPr marL="0" marR="0" marT="0" marB="0">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Completed</a:t>
                      </a:r>
                      <a:endParaRPr sz="1800" b="0" i="0" u="none" strike="noStrike" cap="none" dirty="0">
                        <a:solidFill>
                          <a:schemeClr val="dk1"/>
                        </a:solidFill>
                        <a:latin typeface="Calibri"/>
                        <a:ea typeface="Calibri"/>
                        <a:cs typeface="Calibri"/>
                        <a:sym typeface="Calibri"/>
                      </a:endParaRPr>
                    </a:p>
                  </a:txBody>
                  <a:tcPr marL="0" marR="0" marT="0" marB="0">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body" idx="1"/>
          </p:nvPr>
        </p:nvSpPr>
        <p:spPr>
          <a:xfrm>
            <a:off x="0" y="798481"/>
            <a:ext cx="12192000" cy="5961547"/>
          </a:xfrm>
          <a:prstGeom prst="rect">
            <a:avLst/>
          </a:prstGeom>
          <a:noFill/>
          <a:ln>
            <a:noFill/>
          </a:ln>
        </p:spPr>
        <p:txBody>
          <a:bodyPr spcFirstLastPara="1" wrap="square" lIns="45700" tIns="45700" rIns="45700" bIns="45700" anchor="ctr" anchorCtr="0">
            <a:normAutofit/>
          </a:bodyPr>
          <a:lstStyle/>
          <a:p>
            <a:pPr marL="0" lvl="0" indent="0" algn="just" rtl="0">
              <a:lnSpc>
                <a:spcPct val="90000"/>
              </a:lnSpc>
              <a:spcBef>
                <a:spcPts val="0"/>
              </a:spcBef>
              <a:spcAft>
                <a:spcPts val="0"/>
              </a:spcAft>
              <a:buClr>
                <a:srgbClr val="000000"/>
              </a:buClr>
              <a:buSzPts val="2400"/>
              <a:buNone/>
            </a:pPr>
            <a:r>
              <a:rPr lang="en-US" sz="2800" dirty="0">
                <a:latin typeface="Times New Roman" panose="02020603050405020304" pitchFamily="18" charset="0"/>
                <a:cs typeface="Times New Roman" panose="02020603050405020304" pitchFamily="18" charset="0"/>
              </a:rPr>
              <a:t>A handwritten math expression solver is a system that can read and solve math problems written by hand. It uses image processing to capture the equation and artificial intelligence to recognize the numbers, symbols, and structure of the problem. Once the equation is understood, the system solves it step by step. This technology is helpful for students learning math and for automating tasks like checking homework or solving equations quickly. It can also assist in real-world applications, such as converting handwritten notes into digital formats. While it’s already effective, improvements are needed to handle different handwriting styles and complex math problems more accurately and efficiently, making it accessible to a wider audience.</a:t>
            </a:r>
            <a:endParaRPr sz="2800" dirty="0">
              <a:latin typeface="Times New Roman" panose="02020603050405020304" pitchFamily="18" charset="0"/>
              <a:cs typeface="Times New Roman" panose="02020603050405020304" pitchFamily="18" charset="0"/>
            </a:endParaRPr>
          </a:p>
        </p:txBody>
      </p:sp>
      <p:sp>
        <p:nvSpPr>
          <p:cNvPr id="75" name="Google Shape;75;p3"/>
          <p:cNvSpPr txBox="1"/>
          <p:nvPr/>
        </p:nvSpPr>
        <p:spPr>
          <a:xfrm>
            <a:off x="193114" y="25748"/>
            <a:ext cx="7650051" cy="772733"/>
          </a:xfrm>
          <a:prstGeom prst="rect">
            <a:avLst/>
          </a:prstGeom>
          <a:noFill/>
          <a:ln>
            <a:noFill/>
          </a:ln>
        </p:spPr>
        <p:txBody>
          <a:bodyPr spcFirstLastPara="1" wrap="square" lIns="45700" tIns="45700" rIns="45700" bIns="45700" anchor="b" anchorCtr="0">
            <a:normAutofit/>
          </a:bodyPr>
          <a:lstStyle/>
          <a:p>
            <a:pPr marL="0" marR="0" lvl="0" indent="0" algn="l" rtl="0">
              <a:lnSpc>
                <a:spcPct val="90000"/>
              </a:lnSpc>
              <a:spcBef>
                <a:spcPts val="0"/>
              </a:spcBef>
              <a:spcAft>
                <a:spcPts val="0"/>
              </a:spcAft>
              <a:buClr>
                <a:srgbClr val="000000"/>
              </a:buClr>
              <a:buSzPts val="3500"/>
              <a:buFont typeface="Arial"/>
              <a:buNone/>
            </a:pPr>
            <a:r>
              <a:rPr lang="en-US" sz="3500" b="1" i="0" u="none" strike="noStrike" cap="none">
                <a:solidFill>
                  <a:srgbClr val="000000"/>
                </a:solidFill>
                <a:latin typeface="Arial"/>
                <a:ea typeface="Arial"/>
                <a:cs typeface="Arial"/>
                <a:sym typeface="Arial"/>
              </a:rPr>
              <a:t>ABSTRACT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0" y="0"/>
            <a:ext cx="7650051" cy="772732"/>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3500"/>
              <a:buFont typeface="Arial"/>
              <a:buNone/>
            </a:pPr>
            <a:r>
              <a:rPr lang="en-US" sz="3500" b="1">
                <a:latin typeface="Arial"/>
                <a:ea typeface="Arial"/>
                <a:cs typeface="Arial"/>
                <a:sym typeface="Arial"/>
              </a:rPr>
              <a:t>OBJECTIVE</a:t>
            </a:r>
            <a:endParaRPr/>
          </a:p>
        </p:txBody>
      </p:sp>
      <p:sp>
        <p:nvSpPr>
          <p:cNvPr id="87" name="Google Shape;87;p5"/>
          <p:cNvSpPr txBox="1">
            <a:spLocks noGrp="1"/>
          </p:cNvSpPr>
          <p:nvPr>
            <p:ph type="body" idx="1"/>
          </p:nvPr>
        </p:nvSpPr>
        <p:spPr>
          <a:xfrm>
            <a:off x="300506" y="1077778"/>
            <a:ext cx="11792756" cy="5304331"/>
          </a:xfrm>
          <a:prstGeom prst="rect">
            <a:avLst/>
          </a:prstGeom>
          <a:noFill/>
          <a:ln>
            <a:noFill/>
          </a:ln>
        </p:spPr>
        <p:txBody>
          <a:bodyPr spcFirstLastPara="1" wrap="square" lIns="45700" tIns="45700" rIns="45700" bIns="45700" anchor="ctr" anchorCtr="0">
            <a:normAutofit fontScale="62500" lnSpcReduction="20000"/>
          </a:bodyPr>
          <a:lstStyle/>
          <a:p>
            <a:pPr marL="342900" lvl="0" indent="-342900" algn="l" rtl="0">
              <a:lnSpc>
                <a:spcPct val="90000"/>
              </a:lnSpc>
              <a:spcBef>
                <a:spcPts val="0"/>
              </a:spcBef>
              <a:spcAft>
                <a:spcPts val="0"/>
              </a:spcAft>
              <a:buClr>
                <a:srgbClr val="000000"/>
              </a:buClr>
              <a:buSzPts val="2400"/>
              <a:buFont typeface="Wingdings" panose="05000000000000000000" pitchFamily="2" charset="2"/>
              <a:buChar char="Ø"/>
            </a:pPr>
            <a:r>
              <a:rPr lang="en-US" sz="2900" dirty="0"/>
              <a:t>Develop a Handwritten Math Expression Solver:</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r>
              <a:rPr lang="en-US" dirty="0"/>
              <a:t>	Create a system that can accurately recognize and solve handwritten mathematical equations.</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endParaRPr lang="en-US" sz="2900"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Ø"/>
            </a:pPr>
            <a:r>
              <a:rPr lang="en-US" sz="2900" dirty="0"/>
              <a:t>Design Symbol Recognition Models: </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r>
              <a:rPr lang="en-US" dirty="0"/>
              <a:t>	Leverage machine learning, particularly deep learning , to identify and classify handwritten math symbols.</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endParaRPr lang="en-US" sz="2900"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Ø"/>
            </a:pPr>
            <a:r>
              <a:rPr lang="en-US" sz="2900" dirty="0"/>
              <a:t>Parse Mathematical Structure:  </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r>
              <a:rPr lang="en-US" dirty="0"/>
              <a:t>	Develop algorithms to analyze and convert recognized symbols into a structured format.</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endParaRPr lang="en-US" sz="2900"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Ø"/>
            </a:pPr>
            <a:r>
              <a:rPr lang="en-US" sz="2900" dirty="0"/>
              <a:t>Compute Solutions:  </a:t>
            </a:r>
          </a:p>
          <a:p>
            <a:pPr marL="0" lvl="0" indent="0" algn="l" rtl="0">
              <a:lnSpc>
                <a:spcPct val="90000"/>
              </a:lnSpc>
              <a:spcBef>
                <a:spcPts val="0"/>
              </a:spcBef>
              <a:spcAft>
                <a:spcPts val="0"/>
              </a:spcAft>
              <a:buClr>
                <a:srgbClr val="000000"/>
              </a:buClr>
              <a:buSzPts val="2400"/>
              <a:buNone/>
            </a:pPr>
            <a:r>
              <a:rPr lang="en-US" dirty="0"/>
              <a:t>   </a:t>
            </a:r>
          </a:p>
          <a:p>
            <a:pPr marL="0" lvl="0" indent="0" algn="l" rtl="0">
              <a:lnSpc>
                <a:spcPct val="90000"/>
              </a:lnSpc>
              <a:spcBef>
                <a:spcPts val="0"/>
              </a:spcBef>
              <a:spcAft>
                <a:spcPts val="0"/>
              </a:spcAft>
              <a:buClr>
                <a:srgbClr val="000000"/>
              </a:buClr>
              <a:buSzPts val="2400"/>
              <a:buNone/>
            </a:pPr>
            <a:r>
              <a:rPr lang="en-US" dirty="0"/>
              <a:t>	Integrate computational logic to evaluate and solve the parsed mathematical expressions.</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endParaRPr lang="en-US"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Ø"/>
            </a:pPr>
            <a:r>
              <a:rPr lang="en-US" sz="2900" dirty="0"/>
              <a:t>Ensure Robustness:  </a:t>
            </a:r>
          </a:p>
          <a:p>
            <a:pPr marL="0" lvl="0" indent="0" algn="l" rtl="0">
              <a:lnSpc>
                <a:spcPct val="90000"/>
              </a:lnSpc>
              <a:spcBef>
                <a:spcPts val="0"/>
              </a:spcBef>
              <a:spcAft>
                <a:spcPts val="0"/>
              </a:spcAft>
              <a:buClr>
                <a:srgbClr val="000000"/>
              </a:buClr>
              <a:buSzPts val="2400"/>
            </a:pPr>
            <a:r>
              <a:rPr lang="en-US" sz="2900" dirty="0"/>
              <a:t>	</a:t>
            </a:r>
          </a:p>
          <a:p>
            <a:pPr marL="0" lvl="0" indent="0" algn="l" rtl="0">
              <a:lnSpc>
                <a:spcPct val="90000"/>
              </a:lnSpc>
              <a:spcBef>
                <a:spcPts val="0"/>
              </a:spcBef>
              <a:spcAft>
                <a:spcPts val="0"/>
              </a:spcAft>
              <a:buClr>
                <a:srgbClr val="000000"/>
              </a:buClr>
              <a:buSzPts val="2400"/>
            </a:pPr>
            <a:r>
              <a:rPr lang="en-US" dirty="0"/>
              <a:t>	Address challenges like varying handwriting styles, ambiguous symbols, and complex notations to improve accuracy.</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endParaRPr lang="en-US"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Ø"/>
            </a:pPr>
            <a:r>
              <a:rPr lang="en-US" sz="2900" dirty="0"/>
              <a:t>Test and Validate: </a:t>
            </a:r>
          </a:p>
          <a:p>
            <a:pPr marL="0" lvl="0" indent="0" algn="l" rtl="0">
              <a:lnSpc>
                <a:spcPct val="90000"/>
              </a:lnSpc>
              <a:spcBef>
                <a:spcPts val="0"/>
              </a:spcBef>
              <a:spcAft>
                <a:spcPts val="0"/>
              </a:spcAft>
              <a:buClr>
                <a:srgbClr val="000000"/>
              </a:buClr>
              <a:buSzPts val="2400"/>
              <a:buNone/>
            </a:pPr>
            <a:endParaRPr lang="en-US" dirty="0"/>
          </a:p>
          <a:p>
            <a:pPr marL="0" lvl="0" indent="0" algn="l" rtl="0">
              <a:lnSpc>
                <a:spcPct val="90000"/>
              </a:lnSpc>
              <a:spcBef>
                <a:spcPts val="0"/>
              </a:spcBef>
              <a:spcAft>
                <a:spcPts val="0"/>
              </a:spcAft>
              <a:buClr>
                <a:srgbClr val="000000"/>
              </a:buClr>
              <a:buSzPts val="2400"/>
              <a:buNone/>
            </a:pPr>
            <a:r>
              <a:rPr lang="en-US" dirty="0"/>
              <a:t>	Evaluate the system's performance on diverse datasets to ensure reliability and scalability.</a:t>
            </a:r>
          </a:p>
          <a:p>
            <a:pPr marL="0" lvl="0" indent="0" algn="l" rtl="0">
              <a:lnSpc>
                <a:spcPct val="90000"/>
              </a:lnSpc>
              <a:spcBef>
                <a:spcPts val="0"/>
              </a:spcBef>
              <a:spcAft>
                <a:spcPts val="0"/>
              </a:spcAft>
              <a:buClr>
                <a:srgbClr val="000000"/>
              </a:buClr>
              <a:buSzPts val="240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0" y="0"/>
            <a:ext cx="7650051" cy="772732"/>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3500"/>
              <a:buFont typeface="Arial"/>
              <a:buNone/>
            </a:pPr>
            <a:r>
              <a:rPr lang="en-US" sz="3500" b="1">
                <a:latin typeface="Arial"/>
                <a:ea typeface="Arial"/>
                <a:cs typeface="Arial"/>
                <a:sym typeface="Arial"/>
              </a:rPr>
              <a:t>FEATURE</a:t>
            </a:r>
            <a:endParaRPr/>
          </a:p>
        </p:txBody>
      </p:sp>
      <p:sp>
        <p:nvSpPr>
          <p:cNvPr id="93" name="Google Shape;93;p6"/>
          <p:cNvSpPr txBox="1">
            <a:spLocks noGrp="1"/>
          </p:cNvSpPr>
          <p:nvPr>
            <p:ph type="body" idx="1"/>
          </p:nvPr>
        </p:nvSpPr>
        <p:spPr>
          <a:xfrm>
            <a:off x="0" y="772732"/>
            <a:ext cx="12192000" cy="5987297"/>
          </a:xfrm>
          <a:prstGeom prst="rect">
            <a:avLst/>
          </a:prstGeom>
          <a:noFill/>
          <a:ln>
            <a:noFill/>
          </a:ln>
        </p:spPr>
        <p:txBody>
          <a:bodyPr spcFirstLastPara="1" wrap="square" lIns="45700" tIns="45700" rIns="45700" bIns="45700" anchor="ctr" anchorCtr="0">
            <a:normAutofit/>
          </a:bodyPr>
          <a:lstStyle/>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r>
              <a:rPr lang="en-US" sz="2400" b="1" dirty="0"/>
              <a:t>Handwriting Recognition (OCR) </a:t>
            </a:r>
            <a:r>
              <a:rPr lang="en-US" sz="2400" dirty="0"/>
              <a:t>– Accurately recognize handwritten numbers, symbols, and operators.</a:t>
            </a:r>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endParaRPr lang="en-US" sz="2400"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r>
              <a:rPr lang="en-US" sz="2400" b="1" dirty="0"/>
              <a:t>Expression Parsing </a:t>
            </a:r>
            <a:r>
              <a:rPr lang="en-US" sz="2400" dirty="0"/>
              <a:t>– Convert handwritten input into a structured mathematical expression.</a:t>
            </a:r>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endParaRPr lang="en-US" sz="2400" b="1"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r>
              <a:rPr lang="en-US" sz="2400" b="1" dirty="0"/>
              <a:t>Equation Solving </a:t>
            </a:r>
            <a:r>
              <a:rPr lang="en-US" sz="2400" dirty="0"/>
              <a:t>– Solve arithmetic, algebraic, and calculus-based expressions.</a:t>
            </a:r>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endParaRPr lang="en-US" sz="2400" b="1"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r>
              <a:rPr lang="en-US" sz="2400" b="1" dirty="0"/>
              <a:t>Multiple</a:t>
            </a:r>
            <a:r>
              <a:rPr lang="en-US" sz="2400" dirty="0"/>
              <a:t> </a:t>
            </a:r>
            <a:r>
              <a:rPr lang="en-US" sz="2400" b="1" dirty="0"/>
              <a:t>Input</a:t>
            </a:r>
            <a:r>
              <a:rPr lang="en-US" sz="2400" dirty="0"/>
              <a:t> </a:t>
            </a:r>
            <a:r>
              <a:rPr lang="en-US" sz="2400" b="1" dirty="0"/>
              <a:t>Methods</a:t>
            </a:r>
            <a:r>
              <a:rPr lang="en-US" sz="2400" dirty="0"/>
              <a:t> – Support touchscreen drawing, stylus input, and image upload for </a:t>
            </a:r>
          </a:p>
          <a:p>
            <a:pPr marL="0" lvl="0" indent="0" algn="l" rtl="0">
              <a:lnSpc>
                <a:spcPct val="90000"/>
              </a:lnSpc>
              <a:spcBef>
                <a:spcPts val="0"/>
              </a:spcBef>
              <a:spcAft>
                <a:spcPts val="0"/>
              </a:spcAft>
              <a:buClr>
                <a:srgbClr val="000000"/>
              </a:buClr>
              <a:buSzPts val="2400"/>
            </a:pPr>
            <a:r>
              <a:rPr lang="en-US" sz="2400" dirty="0"/>
              <a:t>     recognition. </a:t>
            </a:r>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endParaRPr lang="en-US" b="1"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r>
              <a:rPr lang="en-US" b="1" dirty="0"/>
              <a:t>Support for Complex Math</a:t>
            </a:r>
            <a:r>
              <a:rPr lang="en-US" dirty="0"/>
              <a:t> – Handle algebra, trigonometry, calculus, matrices, and differential equations.</a:t>
            </a:r>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endParaRPr lang="en-US" b="1" dirty="0"/>
          </a:p>
          <a:p>
            <a:pPr marL="342900" lvl="0" indent="-342900" algn="l" rtl="0">
              <a:lnSpc>
                <a:spcPct val="90000"/>
              </a:lnSpc>
              <a:spcBef>
                <a:spcPts val="0"/>
              </a:spcBef>
              <a:spcAft>
                <a:spcPts val="0"/>
              </a:spcAft>
              <a:buClr>
                <a:srgbClr val="000000"/>
              </a:buClr>
              <a:buSzPts val="2400"/>
              <a:buFont typeface="Wingdings" panose="05000000000000000000" pitchFamily="2" charset="2"/>
              <a:buChar char="v"/>
            </a:pPr>
            <a:r>
              <a:rPr lang="en-US" b="1" dirty="0"/>
              <a:t>Handwriting Style Adaptation</a:t>
            </a:r>
            <a:r>
              <a:rPr lang="en-US" dirty="0"/>
              <a:t> – Learn and adapt to user-specific handwriting styles over time.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0" y="0"/>
            <a:ext cx="7650052" cy="772733"/>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3500"/>
              <a:buFont typeface="Arial"/>
              <a:buNone/>
            </a:pPr>
            <a:r>
              <a:rPr lang="en-US" sz="3500" b="1">
                <a:latin typeface="Arial"/>
                <a:ea typeface="Arial"/>
                <a:cs typeface="Arial"/>
                <a:sym typeface="Arial"/>
              </a:rPr>
              <a:t>FLOWCHART</a:t>
            </a:r>
            <a:endParaRPr/>
          </a:p>
        </p:txBody>
      </p:sp>
      <p:sp>
        <p:nvSpPr>
          <p:cNvPr id="7" name="Rectangle 1">
            <a:extLst>
              <a:ext uri="{FF2B5EF4-FFF2-40B4-BE49-F238E27FC236}">
                <a16:creationId xmlns:a16="http://schemas.microsoft.com/office/drawing/2014/main" id="{34968BC3-19EB-686C-E693-931C27A4EE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2">
            <a:extLst>
              <a:ext uri="{FF2B5EF4-FFF2-40B4-BE49-F238E27FC236}">
                <a16:creationId xmlns:a16="http://schemas.microsoft.com/office/drawing/2014/main" id="{9B1E8B9A-1223-6ABF-6923-9C6766C6EC3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4" name="Picture 13" descr="A diagram of a flowchart&#10;&#10;AI-generated content may be incorrect.">
            <a:extLst>
              <a:ext uri="{FF2B5EF4-FFF2-40B4-BE49-F238E27FC236}">
                <a16:creationId xmlns:a16="http://schemas.microsoft.com/office/drawing/2014/main" id="{D4229A9D-1DFB-C772-A6A9-7B8E5987D721}"/>
              </a:ext>
            </a:extLst>
          </p:cNvPr>
          <p:cNvPicPr>
            <a:picLocks noChangeAspect="1"/>
          </p:cNvPicPr>
          <p:nvPr/>
        </p:nvPicPr>
        <p:blipFill>
          <a:blip r:embed="rId3"/>
          <a:stretch>
            <a:fillRect/>
          </a:stretch>
        </p:blipFill>
        <p:spPr>
          <a:xfrm>
            <a:off x="3322865" y="0"/>
            <a:ext cx="5478236"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64371" y="12874"/>
            <a:ext cx="7650052" cy="772733"/>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3500"/>
              <a:buFont typeface="Arial"/>
              <a:buNone/>
            </a:pPr>
            <a:r>
              <a:rPr lang="en-US" sz="3500" b="1">
                <a:latin typeface="Arial"/>
                <a:ea typeface="Arial"/>
                <a:cs typeface="Arial"/>
                <a:sym typeface="Arial"/>
              </a:rPr>
              <a:t>TECHNOLOGY USED</a:t>
            </a:r>
            <a:endParaRPr/>
          </a:p>
        </p:txBody>
      </p:sp>
      <p:sp>
        <p:nvSpPr>
          <p:cNvPr id="104" name="Google Shape;104;p8"/>
          <p:cNvSpPr txBox="1"/>
          <p:nvPr/>
        </p:nvSpPr>
        <p:spPr>
          <a:xfrm>
            <a:off x="692512" y="1397688"/>
            <a:ext cx="2859012" cy="415068"/>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500"/>
              <a:buFont typeface="Calibri"/>
              <a:buNone/>
            </a:pPr>
            <a:r>
              <a:rPr lang="en-US" sz="2500" b="1" i="0" u="none" strike="noStrike" cap="none">
                <a:solidFill>
                  <a:srgbClr val="000000"/>
                </a:solidFill>
                <a:latin typeface="Calibri"/>
                <a:ea typeface="Calibri"/>
                <a:cs typeface="Calibri"/>
                <a:sym typeface="Calibri"/>
              </a:rPr>
              <a:t>Frontend Technology</a:t>
            </a:r>
            <a:endParaRPr/>
          </a:p>
        </p:txBody>
      </p:sp>
      <p:sp>
        <p:nvSpPr>
          <p:cNvPr id="105" name="Google Shape;105;p8"/>
          <p:cNvSpPr txBox="1"/>
          <p:nvPr/>
        </p:nvSpPr>
        <p:spPr>
          <a:xfrm>
            <a:off x="4710367" y="1397688"/>
            <a:ext cx="2771265" cy="415068"/>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500"/>
              <a:buFont typeface="Calibri"/>
              <a:buNone/>
            </a:pPr>
            <a:r>
              <a:rPr lang="en-US" sz="2500" b="1" i="0" u="none" strike="noStrike" cap="none">
                <a:solidFill>
                  <a:srgbClr val="000000"/>
                </a:solidFill>
                <a:latin typeface="Calibri"/>
                <a:ea typeface="Calibri"/>
                <a:cs typeface="Calibri"/>
                <a:sym typeface="Calibri"/>
              </a:rPr>
              <a:t>Backend Technology</a:t>
            </a:r>
            <a:endParaRPr/>
          </a:p>
        </p:txBody>
      </p:sp>
      <p:sp>
        <p:nvSpPr>
          <p:cNvPr id="106" name="Google Shape;106;p8"/>
          <p:cNvSpPr txBox="1"/>
          <p:nvPr/>
        </p:nvSpPr>
        <p:spPr>
          <a:xfrm>
            <a:off x="8640476" y="1397688"/>
            <a:ext cx="2973734" cy="415068"/>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500"/>
              <a:buFont typeface="Calibri"/>
              <a:buNone/>
            </a:pPr>
            <a:r>
              <a:rPr lang="en-US" sz="2500" b="1" i="0" u="none" strike="noStrike" cap="none">
                <a:solidFill>
                  <a:srgbClr val="000000"/>
                </a:solidFill>
                <a:latin typeface="Calibri"/>
                <a:ea typeface="Calibri"/>
                <a:cs typeface="Calibri"/>
                <a:sym typeface="Calibri"/>
              </a:rPr>
              <a:t>What ML Model Used</a:t>
            </a:r>
            <a:endParaRPr/>
          </a:p>
        </p:txBody>
      </p:sp>
      <p:sp>
        <p:nvSpPr>
          <p:cNvPr id="107" name="Google Shape;107;p8"/>
          <p:cNvSpPr txBox="1"/>
          <p:nvPr/>
        </p:nvSpPr>
        <p:spPr>
          <a:xfrm>
            <a:off x="726229" y="2273143"/>
            <a:ext cx="2147700" cy="36929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dirty="0">
                <a:latin typeface="Calibri"/>
                <a:ea typeface="Calibri"/>
                <a:cs typeface="Calibri"/>
                <a:sym typeface="Calibri"/>
              </a:rPr>
              <a:t>HTML </a:t>
            </a:r>
            <a:endParaRPr dirty="0"/>
          </a:p>
        </p:txBody>
      </p:sp>
      <p:sp>
        <p:nvSpPr>
          <p:cNvPr id="108" name="Google Shape;108;p8"/>
          <p:cNvSpPr txBox="1"/>
          <p:nvPr/>
        </p:nvSpPr>
        <p:spPr>
          <a:xfrm>
            <a:off x="4668940" y="2273143"/>
            <a:ext cx="2147700" cy="36929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dirty="0">
                <a:latin typeface="Calibri"/>
                <a:ea typeface="Calibri"/>
                <a:cs typeface="Calibri"/>
                <a:sym typeface="Calibri"/>
              </a:rPr>
              <a:t>Flask</a:t>
            </a:r>
            <a:endParaRPr dirty="0"/>
          </a:p>
        </p:txBody>
      </p:sp>
      <p:sp>
        <p:nvSpPr>
          <p:cNvPr id="109" name="Google Shape;109;p8"/>
          <p:cNvSpPr txBox="1"/>
          <p:nvPr/>
        </p:nvSpPr>
        <p:spPr>
          <a:xfrm>
            <a:off x="8546140" y="2291243"/>
            <a:ext cx="2195027" cy="36929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dirty="0">
                <a:latin typeface="Calibri"/>
                <a:ea typeface="Calibri"/>
                <a:cs typeface="Calibri"/>
                <a:sym typeface="Calibri"/>
              </a:rPr>
              <a:t>CNN and OCN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9"/>
          <p:cNvSpPr txBox="1">
            <a:spLocks noGrp="1"/>
          </p:cNvSpPr>
          <p:nvPr>
            <p:ph type="title"/>
          </p:nvPr>
        </p:nvSpPr>
        <p:spPr>
          <a:xfrm>
            <a:off x="0" y="0"/>
            <a:ext cx="7650051" cy="772732"/>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3500"/>
              <a:buFont typeface="Arial"/>
              <a:buNone/>
            </a:pPr>
            <a:r>
              <a:rPr lang="en-US" sz="3500" b="1">
                <a:latin typeface="Arial"/>
                <a:ea typeface="Arial"/>
                <a:cs typeface="Arial"/>
                <a:sym typeface="Arial"/>
              </a:rPr>
              <a:t>SYSTEM ARCHITECTURE</a:t>
            </a:r>
            <a:endParaRPr/>
          </a:p>
        </p:txBody>
      </p:sp>
      <p:sp>
        <p:nvSpPr>
          <p:cNvPr id="115" name="Google Shape;115;p9"/>
          <p:cNvSpPr txBox="1">
            <a:spLocks noGrp="1"/>
          </p:cNvSpPr>
          <p:nvPr>
            <p:ph type="body" idx="1"/>
          </p:nvPr>
        </p:nvSpPr>
        <p:spPr>
          <a:xfrm>
            <a:off x="300506" y="1077778"/>
            <a:ext cx="11792756" cy="4825667"/>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2400"/>
              <a:buNone/>
            </a:pPr>
            <a:endParaRPr dirty="0"/>
          </a:p>
        </p:txBody>
      </p:sp>
      <p:pic>
        <p:nvPicPr>
          <p:cNvPr id="3" name="Picture 2" descr="A diagram of a machine learning&#10;&#10;AI-generated content may be incorrect.">
            <a:extLst>
              <a:ext uri="{FF2B5EF4-FFF2-40B4-BE49-F238E27FC236}">
                <a16:creationId xmlns:a16="http://schemas.microsoft.com/office/drawing/2014/main" id="{955657CE-BF9B-F40D-02E4-6B6A7EF998A4}"/>
              </a:ext>
            </a:extLst>
          </p:cNvPr>
          <p:cNvPicPr>
            <a:picLocks noChangeAspect="1"/>
          </p:cNvPicPr>
          <p:nvPr/>
        </p:nvPicPr>
        <p:blipFill>
          <a:blip r:embed="rId3"/>
          <a:stretch>
            <a:fillRect/>
          </a:stretch>
        </p:blipFill>
        <p:spPr>
          <a:xfrm>
            <a:off x="300506" y="1077778"/>
            <a:ext cx="11792756" cy="4825667"/>
          </a:xfrm>
          <a:prstGeom prst="rect">
            <a:avLst/>
          </a:prstGeom>
        </p:spPr>
      </p:pic>
      <p:pic>
        <p:nvPicPr>
          <p:cNvPr id="5" name="Picture 4" descr="A few symbols of a handwritten equation&#10;&#10;AI-generated content may be incorrect.">
            <a:extLst>
              <a:ext uri="{FF2B5EF4-FFF2-40B4-BE49-F238E27FC236}">
                <a16:creationId xmlns:a16="http://schemas.microsoft.com/office/drawing/2014/main" id="{DE0C9E74-2C47-5A74-90C8-5657DC128B47}"/>
              </a:ext>
            </a:extLst>
          </p:cNvPr>
          <p:cNvPicPr>
            <a:picLocks noChangeAspect="1"/>
          </p:cNvPicPr>
          <p:nvPr/>
        </p:nvPicPr>
        <p:blipFill>
          <a:blip r:embed="rId4"/>
          <a:stretch>
            <a:fillRect/>
          </a:stretch>
        </p:blipFill>
        <p:spPr>
          <a:xfrm>
            <a:off x="582930" y="1023786"/>
            <a:ext cx="2933700" cy="1247625"/>
          </a:xfrm>
          <a:prstGeom prst="rect">
            <a:avLst/>
          </a:prstGeom>
        </p:spPr>
      </p:pic>
      <p:pic>
        <p:nvPicPr>
          <p:cNvPr id="9" name="Picture 8" descr="A number with a white border&#10;&#10;AI-generated content may be incorrect.">
            <a:extLst>
              <a:ext uri="{FF2B5EF4-FFF2-40B4-BE49-F238E27FC236}">
                <a16:creationId xmlns:a16="http://schemas.microsoft.com/office/drawing/2014/main" id="{24AA2E56-18DB-CE8C-E4C5-E7E24CBC7840}"/>
              </a:ext>
            </a:extLst>
          </p:cNvPr>
          <p:cNvPicPr>
            <a:picLocks noChangeAspect="1"/>
          </p:cNvPicPr>
          <p:nvPr/>
        </p:nvPicPr>
        <p:blipFill>
          <a:blip r:embed="rId5"/>
          <a:stretch>
            <a:fillRect/>
          </a:stretch>
        </p:blipFill>
        <p:spPr>
          <a:xfrm>
            <a:off x="9448800" y="632460"/>
            <a:ext cx="2442694" cy="15788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2" y="0"/>
            <a:ext cx="7650052" cy="772732"/>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3500"/>
              <a:buFont typeface="Arial"/>
              <a:buNone/>
            </a:pPr>
            <a:r>
              <a:rPr lang="en-US" sz="3500" b="1">
                <a:latin typeface="Arial"/>
                <a:ea typeface="Arial"/>
                <a:cs typeface="Arial"/>
                <a:sym typeface="Arial"/>
              </a:rPr>
              <a:t>TARGET CUSTOMERS</a:t>
            </a:r>
            <a:endParaRPr/>
          </a:p>
        </p:txBody>
      </p:sp>
      <p:sp>
        <p:nvSpPr>
          <p:cNvPr id="121" name="Google Shape;121;p10"/>
          <p:cNvSpPr txBox="1">
            <a:spLocks noGrp="1"/>
          </p:cNvSpPr>
          <p:nvPr>
            <p:ph type="body" idx="1"/>
          </p:nvPr>
        </p:nvSpPr>
        <p:spPr>
          <a:xfrm>
            <a:off x="0" y="1183913"/>
            <a:ext cx="7349544" cy="5297264"/>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2400"/>
            </a:pPr>
            <a:endParaRPr lang="en-IN" dirty="0"/>
          </a:p>
          <a:p>
            <a:pPr marL="514350" lvl="0" indent="-514350" algn="l" rtl="0">
              <a:lnSpc>
                <a:spcPct val="90000"/>
              </a:lnSpc>
              <a:spcBef>
                <a:spcPts val="0"/>
              </a:spcBef>
              <a:spcAft>
                <a:spcPts val="0"/>
              </a:spcAft>
              <a:buClr>
                <a:srgbClr val="000000"/>
              </a:buClr>
              <a:buSzPts val="2400"/>
              <a:buFont typeface="+mj-lt"/>
              <a:buAutoNum type="romanLcPeriod"/>
            </a:pPr>
            <a:r>
              <a:rPr lang="en-IN" dirty="0"/>
              <a:t>Educational Institutions &amp; E-Learning Platforms</a:t>
            </a:r>
          </a:p>
          <a:p>
            <a:pPr marL="514350" lvl="0" indent="-514350" algn="l" rtl="0">
              <a:lnSpc>
                <a:spcPct val="90000"/>
              </a:lnSpc>
              <a:spcBef>
                <a:spcPts val="0"/>
              </a:spcBef>
              <a:spcAft>
                <a:spcPts val="0"/>
              </a:spcAft>
              <a:buClr>
                <a:srgbClr val="000000"/>
              </a:buClr>
              <a:buSzPts val="2400"/>
              <a:buFont typeface="+mj-lt"/>
              <a:buAutoNum type="romanLcPeriod"/>
            </a:pPr>
            <a:endParaRPr lang="en-IN" dirty="0"/>
          </a:p>
          <a:p>
            <a:pPr marL="514350" lvl="0" indent="-514350" algn="l" rtl="0">
              <a:lnSpc>
                <a:spcPct val="90000"/>
              </a:lnSpc>
              <a:spcBef>
                <a:spcPts val="0"/>
              </a:spcBef>
              <a:spcAft>
                <a:spcPts val="0"/>
              </a:spcAft>
              <a:buClr>
                <a:srgbClr val="000000"/>
              </a:buClr>
              <a:buSzPts val="2400"/>
              <a:buFont typeface="+mj-lt"/>
              <a:buAutoNum type="romanLcPeriod"/>
            </a:pPr>
            <a:r>
              <a:rPr lang="en-IN" dirty="0"/>
              <a:t>Researchers &amp; Mathematicians</a:t>
            </a:r>
          </a:p>
          <a:p>
            <a:pPr marL="514350" lvl="0" indent="-514350" algn="l" rtl="0">
              <a:lnSpc>
                <a:spcPct val="90000"/>
              </a:lnSpc>
              <a:spcBef>
                <a:spcPts val="0"/>
              </a:spcBef>
              <a:spcAft>
                <a:spcPts val="0"/>
              </a:spcAft>
              <a:buClr>
                <a:srgbClr val="000000"/>
              </a:buClr>
              <a:buSzPts val="2400"/>
              <a:buFont typeface="+mj-lt"/>
              <a:buAutoNum type="romanLcPeriod"/>
            </a:pPr>
            <a:endParaRPr lang="en-IN" dirty="0"/>
          </a:p>
          <a:p>
            <a:pPr marL="514350" lvl="0" indent="-514350" algn="l" rtl="0">
              <a:lnSpc>
                <a:spcPct val="90000"/>
              </a:lnSpc>
              <a:spcBef>
                <a:spcPts val="0"/>
              </a:spcBef>
              <a:spcAft>
                <a:spcPts val="0"/>
              </a:spcAft>
              <a:buClr>
                <a:srgbClr val="000000"/>
              </a:buClr>
              <a:buSzPts val="2400"/>
              <a:buFont typeface="+mj-lt"/>
              <a:buAutoNum type="romanLcPeriod"/>
            </a:pPr>
            <a:r>
              <a:rPr lang="en-IN" dirty="0"/>
              <a:t>Developers &amp; AI Enthusiasts</a:t>
            </a:r>
          </a:p>
          <a:p>
            <a:pPr marL="514350" lvl="0" indent="-514350" algn="l" rtl="0">
              <a:lnSpc>
                <a:spcPct val="90000"/>
              </a:lnSpc>
              <a:spcBef>
                <a:spcPts val="0"/>
              </a:spcBef>
              <a:spcAft>
                <a:spcPts val="0"/>
              </a:spcAft>
              <a:buClr>
                <a:srgbClr val="000000"/>
              </a:buClr>
              <a:buSzPts val="2400"/>
              <a:buFont typeface="+mj-lt"/>
              <a:buAutoNum type="romanLcPeriod"/>
            </a:pPr>
            <a:endParaRPr lang="en-IN" dirty="0"/>
          </a:p>
          <a:p>
            <a:pPr marL="514350" lvl="0" indent="-514350" algn="l" rtl="0">
              <a:lnSpc>
                <a:spcPct val="90000"/>
              </a:lnSpc>
              <a:spcBef>
                <a:spcPts val="0"/>
              </a:spcBef>
              <a:spcAft>
                <a:spcPts val="0"/>
              </a:spcAft>
              <a:buClr>
                <a:srgbClr val="000000"/>
              </a:buClr>
              <a:buSzPts val="2400"/>
              <a:buFont typeface="+mj-lt"/>
              <a:buAutoNum type="romanLcPeriod"/>
            </a:pPr>
            <a:r>
              <a:rPr lang="en-IN" dirty="0"/>
              <a:t>Publishing &amp; Digital Content Creation</a:t>
            </a:r>
          </a:p>
          <a:p>
            <a:pPr marL="514350" lvl="0" indent="-514350" algn="l" rtl="0">
              <a:lnSpc>
                <a:spcPct val="90000"/>
              </a:lnSpc>
              <a:spcBef>
                <a:spcPts val="0"/>
              </a:spcBef>
              <a:spcAft>
                <a:spcPts val="0"/>
              </a:spcAft>
              <a:buClr>
                <a:srgbClr val="000000"/>
              </a:buClr>
              <a:buSzPts val="2400"/>
              <a:buFont typeface="+mj-lt"/>
              <a:buAutoNum type="romanLcPeriod"/>
            </a:pPr>
            <a:endParaRPr lang="en-IN" dirty="0"/>
          </a:p>
          <a:p>
            <a:pPr marL="514350" lvl="0" indent="-514350" algn="l" rtl="0">
              <a:lnSpc>
                <a:spcPct val="90000"/>
              </a:lnSpc>
              <a:spcBef>
                <a:spcPts val="0"/>
              </a:spcBef>
              <a:spcAft>
                <a:spcPts val="0"/>
              </a:spcAft>
              <a:buClr>
                <a:srgbClr val="000000"/>
              </a:buClr>
              <a:buSzPts val="2400"/>
              <a:buFont typeface="+mj-lt"/>
              <a:buAutoNum type="romanLcPeriod"/>
            </a:pPr>
            <a:r>
              <a:rPr lang="en-IN" dirty="0"/>
              <a:t>Government &amp; Educational Policy Makers</a:t>
            </a:r>
          </a:p>
          <a:p>
            <a:pPr marL="514350" lvl="0" indent="-514350" algn="l" rtl="0">
              <a:lnSpc>
                <a:spcPct val="90000"/>
              </a:lnSpc>
              <a:spcBef>
                <a:spcPts val="0"/>
              </a:spcBef>
              <a:spcAft>
                <a:spcPts val="0"/>
              </a:spcAft>
              <a:buClr>
                <a:srgbClr val="000000"/>
              </a:buClr>
              <a:buSzPts val="2400"/>
              <a:buFont typeface="+mj-lt"/>
              <a:buAutoNum type="romanLcPeriod"/>
            </a:pPr>
            <a:endParaRPr lang="en-IN" dirty="0"/>
          </a:p>
          <a:p>
            <a:pPr marL="514350" lvl="0" indent="-514350" algn="l" rtl="0">
              <a:lnSpc>
                <a:spcPct val="90000"/>
              </a:lnSpc>
              <a:spcBef>
                <a:spcPts val="0"/>
              </a:spcBef>
              <a:spcAft>
                <a:spcPts val="0"/>
              </a:spcAft>
              <a:buClr>
                <a:srgbClr val="000000"/>
              </a:buClr>
              <a:buSzPts val="2400"/>
              <a:buFont typeface="+mj-lt"/>
              <a:buAutoNum type="romanLcPeriod"/>
            </a:pPr>
            <a:r>
              <a:rPr lang="en-IN" dirty="0"/>
              <a:t>Smart Devices &amp; AI Assistants</a:t>
            </a:r>
          </a:p>
        </p:txBody>
      </p:sp>
      <p:pic>
        <p:nvPicPr>
          <p:cNvPr id="122" name="Google Shape;122;p10" descr="Picture Placeholder 9"/>
          <p:cNvPicPr preferRelativeResize="0">
            <a:picLocks noGrp="1"/>
          </p:cNvPicPr>
          <p:nvPr>
            <p:ph type="pic" idx="2"/>
          </p:nvPr>
        </p:nvPicPr>
        <p:blipFill rotWithShape="1">
          <a:blip r:embed="rId3">
            <a:alphaModFix/>
          </a:blip>
          <a:srcRect/>
          <a:stretch/>
        </p:blipFill>
        <p:spPr>
          <a:xfrm>
            <a:off x="7881422" y="1077778"/>
            <a:ext cx="4083051" cy="5297264"/>
          </a:xfrm>
          <a:prstGeom prst="rect">
            <a:avLst/>
          </a:prstGeom>
          <a:noFill/>
          <a:ln>
            <a:noFill/>
          </a:ln>
        </p:spPr>
      </p:pic>
      <p:pic>
        <p:nvPicPr>
          <p:cNvPr id="3" name="Picture 2" descr="A person and person looking through a magnifying glass&#10;&#10;AI-generated content may be incorrect.">
            <a:extLst>
              <a:ext uri="{FF2B5EF4-FFF2-40B4-BE49-F238E27FC236}">
                <a16:creationId xmlns:a16="http://schemas.microsoft.com/office/drawing/2014/main" id="{CC12D585-F312-3FC4-EEFA-76ADC9D2F292}"/>
              </a:ext>
            </a:extLst>
          </p:cNvPr>
          <p:cNvPicPr>
            <a:picLocks noChangeAspect="1"/>
          </p:cNvPicPr>
          <p:nvPr/>
        </p:nvPicPr>
        <p:blipFill>
          <a:blip r:embed="rId4"/>
          <a:stretch>
            <a:fillRect/>
          </a:stretch>
        </p:blipFill>
        <p:spPr>
          <a:xfrm>
            <a:off x="6515100" y="898616"/>
            <a:ext cx="5449373" cy="5829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628</Words>
  <Application>Microsoft Office PowerPoint</Application>
  <PresentationFormat>Widescreen</PresentationFormat>
  <Paragraphs>126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vt:lpstr>
      <vt:lpstr>Overlock</vt:lpstr>
      <vt:lpstr>Times New Roman</vt:lpstr>
      <vt:lpstr>Arial</vt:lpstr>
      <vt:lpstr>Calibri</vt:lpstr>
      <vt:lpstr>Office Theme</vt:lpstr>
      <vt:lpstr>Department of Artificial Intelligence </vt:lpstr>
      <vt:lpstr>TEAM DETAILS</vt:lpstr>
      <vt:lpstr>PowerPoint Presentation</vt:lpstr>
      <vt:lpstr>OBJECTIVE</vt:lpstr>
      <vt:lpstr>FEATURE</vt:lpstr>
      <vt:lpstr>FLOWCHART</vt:lpstr>
      <vt:lpstr>TECHNOLOGY USED</vt:lpstr>
      <vt:lpstr>SYSTEM ARCHITECTURE</vt:lpstr>
      <vt:lpstr>TARGET CUSTOMERS</vt:lpstr>
      <vt:lpstr>CUSTOMER VALUE PROPOSITION</vt:lpstr>
      <vt:lpstr>RESULT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Necroz Valentine</cp:lastModifiedBy>
  <cp:revision>6</cp:revision>
  <dcterms:modified xsi:type="dcterms:W3CDTF">2025-02-17T03:48:30Z</dcterms:modified>
</cp:coreProperties>
</file>