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3" r:id="rId3"/>
    <p:sldId id="262" r:id="rId4"/>
    <p:sldId id="263" r:id="rId5"/>
    <p:sldId id="258" r:id="rId6"/>
    <p:sldId id="267" r:id="rId7"/>
    <p:sldId id="260" r:id="rId8"/>
    <p:sldId id="294" r:id="rId9"/>
    <p:sldId id="295" r:id="rId10"/>
    <p:sldId id="296" r:id="rId11"/>
    <p:sldId id="297" r:id="rId12"/>
    <p:sldId id="298" r:id="rId13"/>
    <p:sldId id="299" r:id="rId14"/>
    <p:sldId id="265" r:id="rId15"/>
    <p:sldId id="268" r:id="rId16"/>
    <p:sldId id="269" r:id="rId17"/>
    <p:sldId id="270" r:id="rId18"/>
    <p:sldId id="271" r:id="rId19"/>
    <p:sldId id="272" r:id="rId20"/>
    <p:sldId id="300" r:id="rId21"/>
    <p:sldId id="301" r:id="rId22"/>
    <p:sldId id="303" r:id="rId23"/>
    <p:sldId id="302" r:id="rId24"/>
    <p:sldId id="304" r:id="rId25"/>
    <p:sldId id="307" r:id="rId26"/>
    <p:sldId id="306" r:id="rId27"/>
    <p:sldId id="305" r:id="rId28"/>
    <p:sldId id="276" r:id="rId29"/>
    <p:sldId id="277" r:id="rId30"/>
    <p:sldId id="279" r:id="rId31"/>
    <p:sldId id="280" r:id="rId32"/>
    <p:sldId id="278" r:id="rId33"/>
    <p:sldId id="285" r:id="rId34"/>
    <p:sldId id="286" r:id="rId35"/>
    <p:sldId id="308" r:id="rId36"/>
    <p:sldId id="309" r:id="rId37"/>
    <p:sldId id="310" r:id="rId38"/>
    <p:sldId id="287" r:id="rId39"/>
    <p:sldId id="314" r:id="rId40"/>
    <p:sldId id="289" r:id="rId41"/>
    <p:sldId id="311" r:id="rId42"/>
    <p:sldId id="312" r:id="rId43"/>
    <p:sldId id="288" r:id="rId44"/>
    <p:sldId id="290" r:id="rId45"/>
    <p:sldId id="313" r:id="rId46"/>
    <p:sldId id="291" r:id="rId47"/>
    <p:sldId id="315" r:id="rId48"/>
    <p:sldId id="29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2" autoAdjust="0"/>
  </p:normalViewPr>
  <p:slideViewPr>
    <p:cSldViewPr>
      <p:cViewPr>
        <p:scale>
          <a:sx n="66" d="100"/>
          <a:sy n="66" d="100"/>
        </p:scale>
        <p:origin x="-1518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0767-E08E-41E8-AE1E-DAA2F706CD4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515E77-A815-40B2-803D-0219FAB0655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0767-E08E-41E8-AE1E-DAA2F706CD4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E77-A815-40B2-803D-0219FAB065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0767-E08E-41E8-AE1E-DAA2F706CD4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E77-A815-40B2-803D-0219FAB065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0767-E08E-41E8-AE1E-DAA2F706CD4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E77-A815-40B2-803D-0219FAB065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0767-E08E-41E8-AE1E-DAA2F706CD4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E77-A815-40B2-803D-0219FAB0655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0767-E08E-41E8-AE1E-DAA2F706CD4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E77-A815-40B2-803D-0219FAB0655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0767-E08E-41E8-AE1E-DAA2F706CD4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E77-A815-40B2-803D-0219FAB0655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0767-E08E-41E8-AE1E-DAA2F706CD4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E77-A815-40B2-803D-0219FAB065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0767-E08E-41E8-AE1E-DAA2F706CD4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E77-A815-40B2-803D-0219FAB065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0767-E08E-41E8-AE1E-DAA2F706CD4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E77-A815-40B2-803D-0219FAB065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0767-E08E-41E8-AE1E-DAA2F706CD4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E77-A815-40B2-803D-0219FAB065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430767-E08E-41E8-AE1E-DAA2F706CD44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9515E77-A815-40B2-803D-0219FAB0655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Covid19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3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Lake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IN" dirty="0" smtClean="0"/>
              <a:t>Elements of Data Lake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dirty="0" smtClean="0"/>
              <a:t>Data Movement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dirty="0" smtClean="0"/>
              <a:t>Analytics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dirty="0" smtClean="0"/>
              <a:t>Machine Learning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dirty="0" smtClean="0"/>
              <a:t>Securely Store, and </a:t>
            </a:r>
            <a:r>
              <a:rPr lang="en-IN" dirty="0" err="1" smtClean="0"/>
              <a:t>catalog</a:t>
            </a:r>
            <a:r>
              <a:rPr lang="en-IN" dirty="0" smtClean="0"/>
              <a:t> data.</a:t>
            </a:r>
          </a:p>
          <a:p>
            <a:pPr algn="l"/>
            <a:r>
              <a:rPr lang="en-IN" dirty="0" smtClean="0"/>
              <a:t>Value of Data Lake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dirty="0" smtClean="0"/>
              <a:t>Improved Customer Interactions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dirty="0" err="1" smtClean="0"/>
              <a:t>Imrpove</a:t>
            </a:r>
            <a:r>
              <a:rPr lang="en-IN" dirty="0" smtClean="0"/>
              <a:t> R &amp;D innovation choices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dirty="0" smtClean="0"/>
              <a:t>Increase operational </a:t>
            </a:r>
            <a:r>
              <a:rPr lang="en-IN" dirty="0" err="1" smtClean="0"/>
              <a:t>efficiences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410445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4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S3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One of the Main building block of AWS</a:t>
            </a:r>
          </a:p>
          <a:p>
            <a:r>
              <a:rPr lang="en-IN" dirty="0" smtClean="0"/>
              <a:t>It’s advertised as ‘infinitely scaling’ storage</a:t>
            </a:r>
          </a:p>
          <a:p>
            <a:r>
              <a:rPr lang="en-IN" dirty="0" smtClean="0"/>
              <a:t>Many websites use Amazon S3 as backbone</a:t>
            </a:r>
          </a:p>
          <a:p>
            <a:r>
              <a:rPr lang="en-IN" dirty="0" smtClean="0"/>
              <a:t>Many AWS services use S3 as in Integration as well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844824"/>
            <a:ext cx="792088" cy="74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5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S3 buckets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Amazon s3 allows people to store objects(files) in buckets.</a:t>
            </a:r>
          </a:p>
          <a:p>
            <a:r>
              <a:rPr lang="en-IN" dirty="0" smtClean="0"/>
              <a:t>Buckets have a globally unique name(across all region accounts)</a:t>
            </a:r>
          </a:p>
          <a:p>
            <a:r>
              <a:rPr lang="en-IN" dirty="0" smtClean="0"/>
              <a:t>Buckets are defined at the region level</a:t>
            </a:r>
          </a:p>
          <a:p>
            <a:r>
              <a:rPr lang="en-IN" dirty="0" smtClean="0"/>
              <a:t>S3 looks like a global service but buckets are created in a region.</a:t>
            </a:r>
          </a:p>
          <a:p>
            <a:r>
              <a:rPr lang="en-IN" dirty="0" smtClean="0"/>
              <a:t>Naming Convention</a:t>
            </a:r>
          </a:p>
          <a:p>
            <a:pPr lvl="1"/>
            <a:r>
              <a:rPr lang="en-IN" dirty="0" smtClean="0"/>
              <a:t>No </a:t>
            </a:r>
            <a:r>
              <a:rPr lang="en-IN" dirty="0" err="1" smtClean="0"/>
              <a:t>Unppercase</a:t>
            </a:r>
            <a:r>
              <a:rPr lang="en-IN" dirty="0" smtClean="0"/>
              <a:t>, No underscore</a:t>
            </a:r>
          </a:p>
          <a:p>
            <a:pPr lvl="1"/>
            <a:r>
              <a:rPr lang="en-IN" dirty="0" smtClean="0"/>
              <a:t>3-63 characters long</a:t>
            </a:r>
          </a:p>
          <a:p>
            <a:pPr lvl="1"/>
            <a:r>
              <a:rPr lang="en-IN" dirty="0" smtClean="0"/>
              <a:t>Not an IP</a:t>
            </a:r>
          </a:p>
          <a:p>
            <a:pPr lvl="1"/>
            <a:r>
              <a:rPr lang="en-IN" dirty="0" smtClean="0"/>
              <a:t>Must start with a lowercase or number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581128"/>
            <a:ext cx="792088" cy="74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7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S3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Objects have a key</a:t>
            </a:r>
          </a:p>
          <a:p>
            <a:r>
              <a:rPr lang="en-IN" dirty="0" smtClean="0"/>
              <a:t>The Key name is FULL path</a:t>
            </a:r>
          </a:p>
          <a:p>
            <a:pPr lvl="1"/>
            <a:r>
              <a:rPr lang="en-IN" dirty="0" smtClean="0"/>
              <a:t>s3://my-bucket/</a:t>
            </a:r>
            <a:r>
              <a:rPr lang="en-IN" dirty="0" smtClean="0">
                <a:solidFill>
                  <a:srgbClr val="FF0000"/>
                </a:solidFill>
              </a:rPr>
              <a:t>my_file.txt</a:t>
            </a:r>
          </a:p>
          <a:p>
            <a:r>
              <a:rPr lang="en-IN" dirty="0" smtClean="0"/>
              <a:t>The key is composed of </a:t>
            </a:r>
            <a:r>
              <a:rPr lang="en-IN" dirty="0" err="1" smtClean="0"/>
              <a:t>prefix+object</a:t>
            </a:r>
            <a:r>
              <a:rPr lang="en-IN" dirty="0" smtClean="0"/>
              <a:t> name</a:t>
            </a:r>
          </a:p>
          <a:p>
            <a:pPr lvl="1"/>
            <a:r>
              <a:rPr lang="en-IN" dirty="0"/>
              <a:t>s3://</a:t>
            </a:r>
            <a:r>
              <a:rPr lang="en-IN" dirty="0" smtClean="0"/>
              <a:t>my-bucket/</a:t>
            </a:r>
            <a:r>
              <a:rPr lang="en-IN" dirty="0" smtClean="0">
                <a:solidFill>
                  <a:srgbClr val="FF0000"/>
                </a:solidFill>
              </a:rPr>
              <a:t>my_file.txt</a:t>
            </a:r>
            <a:endParaRPr lang="en-IN" dirty="0" smtClean="0"/>
          </a:p>
          <a:p>
            <a:r>
              <a:rPr lang="en-IN" dirty="0" smtClean="0"/>
              <a:t>There is no concept of directories within buckets.</a:t>
            </a:r>
          </a:p>
          <a:p>
            <a:r>
              <a:rPr lang="en-IN" dirty="0" smtClean="0"/>
              <a:t>Object values are the content of bodies</a:t>
            </a:r>
          </a:p>
          <a:p>
            <a:r>
              <a:rPr lang="en-IN" dirty="0" smtClean="0"/>
              <a:t>Max object size is 5TB.(5000 GB).</a:t>
            </a:r>
          </a:p>
          <a:p>
            <a:r>
              <a:rPr lang="en-IN" dirty="0" smtClean="0"/>
              <a:t>If uploading more than 5 GB, must use multi part upload.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250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Next : </a:t>
            </a:r>
            <a:r>
              <a:rPr lang="en-IN" dirty="0" err="1" smtClean="0"/>
              <a:t>Preprocess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Preprocess</a:t>
            </a:r>
            <a:r>
              <a:rPr lang="en-IN" dirty="0" smtClean="0"/>
              <a:t>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4" y="1700808"/>
            <a:ext cx="861767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8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Archival Location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6792"/>
            <a:ext cx="8229600" cy="46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5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700808"/>
            <a:ext cx="8568953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8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Git Hub 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78497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7849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9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62" y="2204864"/>
            <a:ext cx="2677468" cy="267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Callout 11"/>
          <p:cNvSpPr/>
          <p:nvPr/>
        </p:nvSpPr>
        <p:spPr>
          <a:xfrm>
            <a:off x="827584" y="1844824"/>
            <a:ext cx="1800200" cy="1296144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 the covid19 Data</a:t>
            </a:r>
            <a:endParaRPr lang="en-IN" dirty="0"/>
          </a:p>
        </p:txBody>
      </p:sp>
      <p:sp>
        <p:nvSpPr>
          <p:cNvPr id="14" name="Oval Callout 13"/>
          <p:cNvSpPr/>
          <p:nvPr/>
        </p:nvSpPr>
        <p:spPr>
          <a:xfrm>
            <a:off x="683568" y="4437112"/>
            <a:ext cx="1800200" cy="1296144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Build end to end pipeline</a:t>
            </a:r>
            <a:endParaRPr lang="en-IN" dirty="0"/>
          </a:p>
        </p:txBody>
      </p:sp>
      <p:sp>
        <p:nvSpPr>
          <p:cNvPr id="15" name="Oval Callout 14"/>
          <p:cNvSpPr/>
          <p:nvPr/>
        </p:nvSpPr>
        <p:spPr>
          <a:xfrm>
            <a:off x="6732240" y="1700808"/>
            <a:ext cx="1800200" cy="1296144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Covid19 data analytics</a:t>
            </a:r>
            <a:endParaRPr lang="en-IN" dirty="0"/>
          </a:p>
        </p:txBody>
      </p:sp>
      <p:sp>
        <p:nvSpPr>
          <p:cNvPr id="16" name="Oval Callout 15"/>
          <p:cNvSpPr/>
          <p:nvPr/>
        </p:nvSpPr>
        <p:spPr>
          <a:xfrm>
            <a:off x="6501995" y="3540341"/>
            <a:ext cx="2232248" cy="1296144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Visualization</a:t>
            </a:r>
            <a:endParaRPr lang="en-IN" dirty="0"/>
          </a:p>
        </p:txBody>
      </p:sp>
      <p:sp>
        <p:nvSpPr>
          <p:cNvPr id="17" name="Oval Callout 16"/>
          <p:cNvSpPr/>
          <p:nvPr/>
        </p:nvSpPr>
        <p:spPr>
          <a:xfrm>
            <a:off x="3635896" y="5237584"/>
            <a:ext cx="1800200" cy="1296144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Job Scheduling and Orchestration</a:t>
            </a:r>
            <a:endParaRPr lang="en-IN" dirty="0"/>
          </a:p>
        </p:txBody>
      </p:sp>
      <p:cxnSp>
        <p:nvCxnSpPr>
          <p:cNvPr id="18" name="Elbow Connector 17"/>
          <p:cNvCxnSpPr>
            <a:stCxn id="12" idx="8"/>
            <a:endCxn id="1026" idx="1"/>
          </p:cNvCxnSpPr>
          <p:nvPr/>
        </p:nvCxnSpPr>
        <p:spPr>
          <a:xfrm rot="16200000" flipH="1">
            <a:off x="2156278" y="2499356"/>
            <a:ext cx="237355" cy="18446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4" idx="8"/>
            <a:endCxn id="1026" idx="1"/>
          </p:cNvCxnSpPr>
          <p:nvPr/>
        </p:nvCxnSpPr>
        <p:spPr>
          <a:xfrm rot="5400000" flipH="1" flipV="1">
            <a:off x="1025480" y="3723493"/>
            <a:ext cx="2354933" cy="1988630"/>
          </a:xfrm>
          <a:prstGeom prst="bentConnector4">
            <a:avLst>
              <a:gd name="adj1" fmla="val -9707"/>
              <a:gd name="adj2" fmla="val 820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8"/>
            <a:endCxn id="1026" idx="3"/>
          </p:cNvCxnSpPr>
          <p:nvPr/>
        </p:nvCxnSpPr>
        <p:spPr>
          <a:xfrm rot="5400000" flipH="1" flipV="1">
            <a:off x="3440142" y="4261159"/>
            <a:ext cx="3155405" cy="1713770"/>
          </a:xfrm>
          <a:prstGeom prst="bentConnector4">
            <a:avLst>
              <a:gd name="adj1" fmla="val -2110"/>
              <a:gd name="adj2" fmla="val 1133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6" idx="8"/>
            <a:endCxn id="1026" idx="2"/>
          </p:cNvCxnSpPr>
          <p:nvPr/>
        </p:nvCxnSpPr>
        <p:spPr>
          <a:xfrm rot="5400000" flipH="1">
            <a:off x="5783193" y="3628621"/>
            <a:ext cx="122686" cy="2617079"/>
          </a:xfrm>
          <a:prstGeom prst="bentConnector3">
            <a:avLst>
              <a:gd name="adj1" fmla="val -86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26" idx="0"/>
            <a:endCxn id="15" idx="8"/>
          </p:cNvCxnSpPr>
          <p:nvPr/>
        </p:nvCxnSpPr>
        <p:spPr>
          <a:xfrm rot="16200000" flipH="1">
            <a:off x="5419597" y="1321263"/>
            <a:ext cx="954106" cy="2721308"/>
          </a:xfrm>
          <a:prstGeom prst="bentConnector5">
            <a:avLst>
              <a:gd name="adj1" fmla="val -23960"/>
              <a:gd name="adj2" fmla="val 64950"/>
              <a:gd name="adj3" fmla="val 1239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AWS Lambda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EC2</a:t>
            </a:r>
          </a:p>
          <a:p>
            <a:r>
              <a:rPr lang="en-IN" dirty="0" smtClean="0"/>
              <a:t>Virtual Servers in the Cloud</a:t>
            </a:r>
          </a:p>
          <a:p>
            <a:r>
              <a:rPr lang="en-IN" dirty="0" smtClean="0"/>
              <a:t>Limited by RAM and CPU</a:t>
            </a:r>
          </a:p>
          <a:p>
            <a:r>
              <a:rPr lang="en-IN" dirty="0" smtClean="0"/>
              <a:t>Continuously Running</a:t>
            </a:r>
          </a:p>
          <a:p>
            <a:r>
              <a:rPr lang="en-IN" dirty="0" smtClean="0"/>
              <a:t>Scaling means intervention to add/remove servers.</a:t>
            </a:r>
          </a:p>
          <a:p>
            <a:endParaRPr lang="en-IN" dirty="0" smtClean="0"/>
          </a:p>
          <a:p>
            <a:r>
              <a:rPr lang="en-IN" b="1" dirty="0" smtClean="0"/>
              <a:t>Lambda</a:t>
            </a:r>
            <a:endParaRPr lang="en-IN" b="1" dirty="0"/>
          </a:p>
          <a:p>
            <a:r>
              <a:rPr lang="en-IN" dirty="0" smtClean="0"/>
              <a:t>Virtual Functions – no servers to manage!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Limited by time – short executions</a:t>
            </a:r>
          </a:p>
          <a:p>
            <a:r>
              <a:rPr lang="en-IN" dirty="0" smtClean="0"/>
              <a:t>Run on-demand</a:t>
            </a:r>
          </a:p>
          <a:p>
            <a:r>
              <a:rPr lang="en-IN" dirty="0" smtClean="0"/>
              <a:t>Scaling is automated.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671035"/>
            <a:ext cx="93322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586" y="4869160"/>
            <a:ext cx="738957" cy="7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58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Lambda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Easy Pricing</a:t>
            </a:r>
          </a:p>
          <a:p>
            <a:r>
              <a:rPr lang="en-IN" dirty="0" smtClean="0"/>
              <a:t>Integrated with many </a:t>
            </a:r>
            <a:r>
              <a:rPr lang="en-IN" dirty="0" err="1" smtClean="0"/>
              <a:t>aws</a:t>
            </a:r>
            <a:r>
              <a:rPr lang="en-IN" dirty="0" smtClean="0"/>
              <a:t> services</a:t>
            </a:r>
          </a:p>
          <a:p>
            <a:r>
              <a:rPr lang="en-IN" dirty="0" smtClean="0"/>
              <a:t>Easy Monitoring through AWS </a:t>
            </a:r>
            <a:r>
              <a:rPr lang="en-IN" dirty="0" err="1" smtClean="0"/>
              <a:t>CloudWatch</a:t>
            </a:r>
            <a:endParaRPr lang="en-IN" dirty="0" smtClean="0"/>
          </a:p>
          <a:p>
            <a:r>
              <a:rPr lang="en-IN" dirty="0" smtClean="0"/>
              <a:t>Easy to get more Resources per functions(up to 10GB of RAM)</a:t>
            </a:r>
          </a:p>
          <a:p>
            <a:r>
              <a:rPr lang="en-IN" dirty="0" smtClean="0"/>
              <a:t>Increasing RAM will also improve CPU and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3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 Limits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Execution Limits</a:t>
            </a:r>
          </a:p>
          <a:p>
            <a:pPr lvl="1"/>
            <a:r>
              <a:rPr lang="en-IN" dirty="0" smtClean="0"/>
              <a:t>Memory Allocation – 128MB – 10GB</a:t>
            </a:r>
          </a:p>
          <a:p>
            <a:pPr lvl="1"/>
            <a:r>
              <a:rPr lang="en-IN" dirty="0" smtClean="0"/>
              <a:t>Maximum execution time: 900 seconds(15 </a:t>
            </a:r>
            <a:r>
              <a:rPr lang="en-IN" dirty="0" err="1" smtClean="0"/>
              <a:t>mins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Environment variables(4 KB)</a:t>
            </a:r>
          </a:p>
          <a:p>
            <a:pPr lvl="1"/>
            <a:r>
              <a:rPr lang="en-IN" dirty="0" smtClean="0"/>
              <a:t>Concurrency Executions: 1000 (can be increased)</a:t>
            </a:r>
          </a:p>
          <a:p>
            <a:r>
              <a:rPr lang="en-IN" dirty="0" smtClean="0"/>
              <a:t>Deployment</a:t>
            </a:r>
          </a:p>
          <a:p>
            <a:pPr lvl="1"/>
            <a:r>
              <a:rPr lang="en-IN" dirty="0" smtClean="0"/>
              <a:t>Deployment size(compressed .zip): 50 MB</a:t>
            </a:r>
          </a:p>
          <a:p>
            <a:pPr lvl="1"/>
            <a:r>
              <a:rPr lang="en-IN" dirty="0" smtClean="0"/>
              <a:t>Size of uncompressed deployment(code + dependencies): 250 MB</a:t>
            </a:r>
          </a:p>
        </p:txBody>
      </p:sp>
    </p:spTree>
    <p:extLst>
      <p:ext uri="{BB962C8B-B14F-4D97-AF65-F5344CB8AC3E}">
        <p14:creationId xmlns:p14="http://schemas.microsoft.com/office/powerpoint/2010/main" val="38600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Language Support for Lambda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Node.js</a:t>
            </a:r>
          </a:p>
          <a:p>
            <a:r>
              <a:rPr lang="en-IN" dirty="0" smtClean="0"/>
              <a:t>Go</a:t>
            </a:r>
          </a:p>
          <a:p>
            <a:r>
              <a:rPr lang="en-IN" dirty="0" smtClean="0"/>
              <a:t>Python</a:t>
            </a:r>
          </a:p>
          <a:p>
            <a:r>
              <a:rPr lang="en-IN" dirty="0" smtClean="0"/>
              <a:t>Java(Java 8 Compatible)</a:t>
            </a:r>
          </a:p>
          <a:p>
            <a:r>
              <a:rPr lang="en-IN" dirty="0" smtClean="0"/>
              <a:t>C#(</a:t>
            </a:r>
            <a:r>
              <a:rPr lang="en-IN" dirty="0" err="1" smtClean="0"/>
              <a:t>.Net</a:t>
            </a:r>
            <a:r>
              <a:rPr lang="en-IN" dirty="0" smtClean="0"/>
              <a:t> Core)</a:t>
            </a:r>
          </a:p>
          <a:p>
            <a:r>
              <a:rPr lang="en-IN" dirty="0" err="1" smtClean="0"/>
              <a:t>Golang</a:t>
            </a:r>
            <a:endParaRPr lang="en-IN" dirty="0" smtClean="0"/>
          </a:p>
          <a:p>
            <a:r>
              <a:rPr lang="en-IN" dirty="0" smtClean="0"/>
              <a:t>C#/ </a:t>
            </a:r>
            <a:r>
              <a:rPr lang="en-IN" dirty="0" err="1" smtClean="0"/>
              <a:t>Powershell</a:t>
            </a:r>
            <a:endParaRPr lang="en-IN" dirty="0" smtClean="0"/>
          </a:p>
          <a:p>
            <a:r>
              <a:rPr lang="en-IN" dirty="0" smtClean="0"/>
              <a:t>Ruby</a:t>
            </a:r>
          </a:p>
          <a:p>
            <a:r>
              <a:rPr lang="en-IN" dirty="0" smtClean="0"/>
              <a:t>Custom Routine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3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AWS Glue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Managed </a:t>
            </a:r>
            <a:r>
              <a:rPr lang="en-IN" dirty="0" err="1" smtClean="0"/>
              <a:t>extract,transform</a:t>
            </a:r>
            <a:r>
              <a:rPr lang="en-IN" dirty="0" smtClean="0"/>
              <a:t> and load(</a:t>
            </a:r>
            <a:r>
              <a:rPr lang="en-IN" dirty="0" err="1" smtClean="0"/>
              <a:t>etl</a:t>
            </a:r>
            <a:r>
              <a:rPr lang="en-IN" dirty="0" smtClean="0"/>
              <a:t>) service.</a:t>
            </a:r>
          </a:p>
          <a:p>
            <a:r>
              <a:rPr lang="en-IN" dirty="0" smtClean="0"/>
              <a:t>Useful to prepare and transform data for analytics.</a:t>
            </a:r>
          </a:p>
          <a:p>
            <a:r>
              <a:rPr lang="en-IN" dirty="0" smtClean="0"/>
              <a:t>Fully </a:t>
            </a:r>
            <a:r>
              <a:rPr lang="en-IN" dirty="0" err="1" smtClean="0"/>
              <a:t>serverless</a:t>
            </a:r>
            <a:r>
              <a:rPr lang="en-IN" dirty="0" smtClean="0"/>
              <a:t> service.</a:t>
            </a:r>
          </a:p>
          <a:p>
            <a:r>
              <a:rPr lang="en-IN" dirty="0" smtClean="0"/>
              <a:t>With Glue, you can discover and connect more than 70 diverse data sources and manage your data in a centralized data </a:t>
            </a:r>
            <a:r>
              <a:rPr lang="en-IN" dirty="0" err="1" smtClean="0"/>
              <a:t>catalog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Sample Data Sources</a:t>
            </a:r>
          </a:p>
          <a:p>
            <a:pPr lvl="1"/>
            <a:r>
              <a:rPr lang="en-IN" dirty="0"/>
              <a:t>Amazon S3</a:t>
            </a:r>
          </a:p>
          <a:p>
            <a:pPr lvl="1"/>
            <a:r>
              <a:rPr lang="en-IN" dirty="0"/>
              <a:t>Amazon </a:t>
            </a:r>
            <a:r>
              <a:rPr lang="en-IN" dirty="0" err="1"/>
              <a:t>DynamoDB</a:t>
            </a:r>
            <a:endParaRPr lang="en-IN" dirty="0"/>
          </a:p>
          <a:p>
            <a:pPr lvl="1"/>
            <a:r>
              <a:rPr lang="en-IN" dirty="0"/>
              <a:t>Amazon Redshift</a:t>
            </a:r>
          </a:p>
          <a:p>
            <a:pPr lvl="1"/>
            <a:r>
              <a:rPr lang="en-IN" dirty="0"/>
              <a:t>Amazon Relational Database Service (Amazon RDS)</a:t>
            </a:r>
          </a:p>
          <a:p>
            <a:pPr lvl="1"/>
            <a:r>
              <a:rPr lang="en-IN" dirty="0"/>
              <a:t>Third-party JDBC-accessible databases</a:t>
            </a:r>
          </a:p>
          <a:p>
            <a:pPr lvl="1"/>
            <a:r>
              <a:rPr lang="en-IN" dirty="0" err="1"/>
              <a:t>MongoDB</a:t>
            </a:r>
            <a:r>
              <a:rPr lang="en-IN" dirty="0"/>
              <a:t> and Amazon </a:t>
            </a:r>
            <a:r>
              <a:rPr lang="en-IN" dirty="0" err="1"/>
              <a:t>DocumentDB</a:t>
            </a:r>
            <a:r>
              <a:rPr lang="en-IN" dirty="0"/>
              <a:t> (with </a:t>
            </a:r>
            <a:r>
              <a:rPr lang="en-IN" dirty="0" err="1"/>
              <a:t>MongoDB</a:t>
            </a:r>
            <a:r>
              <a:rPr lang="en-IN" dirty="0"/>
              <a:t> compatibility)</a:t>
            </a:r>
          </a:p>
          <a:p>
            <a:pPr lvl="1"/>
            <a:r>
              <a:rPr lang="en-IN" dirty="0"/>
              <a:t>Other marketplace connectors and Apache Spark </a:t>
            </a:r>
            <a:r>
              <a:rPr lang="en-IN" dirty="0" smtClean="0"/>
              <a:t>plugins</a:t>
            </a:r>
          </a:p>
          <a:p>
            <a:r>
              <a:rPr lang="en-IN" dirty="0" smtClean="0"/>
              <a:t>Data Streams</a:t>
            </a:r>
          </a:p>
          <a:p>
            <a:pPr lvl="1"/>
            <a:r>
              <a:rPr lang="en-IN" dirty="0" smtClean="0"/>
              <a:t>Kinesis</a:t>
            </a:r>
          </a:p>
          <a:p>
            <a:pPr lvl="1"/>
            <a:r>
              <a:rPr lang="en-IN" dirty="0" smtClean="0"/>
              <a:t>Kafka</a:t>
            </a:r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127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Glue </a:t>
            </a:r>
            <a:r>
              <a:rPr lang="en-IN" dirty="0" err="1"/>
              <a:t>Catalog:persistent</a:t>
            </a:r>
            <a:r>
              <a:rPr lang="en-IN" dirty="0"/>
              <a:t> metadata store in AWS Glue. It contains table </a:t>
            </a:r>
            <a:r>
              <a:rPr lang="en-IN" dirty="0" err="1"/>
              <a:t>definitations</a:t>
            </a:r>
            <a:r>
              <a:rPr lang="en-IN" dirty="0"/>
              <a:t>, job </a:t>
            </a:r>
            <a:r>
              <a:rPr lang="en-IN" dirty="0" err="1"/>
              <a:t>definitations</a:t>
            </a:r>
            <a:r>
              <a:rPr lang="en-IN" dirty="0"/>
              <a:t> and other </a:t>
            </a:r>
            <a:r>
              <a:rPr lang="en-IN" dirty="0" err="1"/>
              <a:t>ocntrol</a:t>
            </a:r>
            <a:r>
              <a:rPr lang="en-IN" dirty="0"/>
              <a:t> information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Each AWS account has one Glue Data </a:t>
            </a:r>
            <a:r>
              <a:rPr lang="en-IN" dirty="0" err="1" smtClean="0"/>
              <a:t>Catalog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69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60648"/>
            <a:ext cx="7686675" cy="559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7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Next: Data Transformation and Ingestion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1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Transformation and Ingestion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How?</a:t>
            </a:r>
          </a:p>
          <a:p>
            <a:r>
              <a:rPr lang="en-IN" dirty="0" smtClean="0"/>
              <a:t>ETL(Extract Transform Load) Process.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8534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0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568952" cy="489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8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Unpivot</a:t>
            </a:r>
            <a:r>
              <a:rPr lang="en-IN" dirty="0" smtClean="0"/>
              <a:t> Operation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54414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9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354622" cy="56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7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Anti Join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61327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6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Analytics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9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Columnar </a:t>
            </a:r>
            <a:r>
              <a:rPr lang="en-IN" dirty="0" smtClean="0"/>
              <a:t>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6" y="1988840"/>
            <a:ext cx="6696744" cy="457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6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AWS Redshift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Redshift is based on </a:t>
            </a:r>
            <a:r>
              <a:rPr lang="en-IN" dirty="0" err="1" smtClean="0"/>
              <a:t>PostgreSQL</a:t>
            </a:r>
            <a:r>
              <a:rPr lang="en-IN" dirty="0" smtClean="0"/>
              <a:t>, but its not used for OLTP.</a:t>
            </a:r>
          </a:p>
          <a:p>
            <a:r>
              <a:rPr lang="en-IN" dirty="0" smtClean="0"/>
              <a:t>Its OLAP – online analytical processing(analytics and data warehouse)</a:t>
            </a:r>
          </a:p>
          <a:p>
            <a:r>
              <a:rPr lang="en-IN" dirty="0" smtClean="0"/>
              <a:t>10x better performance than other data warehouses, scale to PBs</a:t>
            </a:r>
          </a:p>
          <a:p>
            <a:r>
              <a:rPr lang="en-IN" dirty="0" smtClean="0"/>
              <a:t>Columnar storage of data &amp; parallel query engine</a:t>
            </a:r>
          </a:p>
          <a:p>
            <a:r>
              <a:rPr lang="en-IN" dirty="0" smtClean="0"/>
              <a:t>Pay as you go based on the instances provisioned.</a:t>
            </a:r>
          </a:p>
          <a:p>
            <a:r>
              <a:rPr lang="en-IN" dirty="0" smtClean="0"/>
              <a:t>Has a SQL interface for performing the queries</a:t>
            </a:r>
          </a:p>
          <a:p>
            <a:r>
              <a:rPr lang="en-IN" dirty="0" smtClean="0"/>
              <a:t>BI tools such as Amazon </a:t>
            </a:r>
            <a:r>
              <a:rPr lang="en-IN" dirty="0" err="1" smtClean="0"/>
              <a:t>Quicksight</a:t>
            </a:r>
            <a:r>
              <a:rPr lang="en-IN" dirty="0" smtClean="0"/>
              <a:t> or Tableau integrate with it</a:t>
            </a:r>
          </a:p>
          <a:p>
            <a:r>
              <a:rPr lang="en-IN" dirty="0" err="1" smtClean="0"/>
              <a:t>Vs</a:t>
            </a:r>
            <a:r>
              <a:rPr lang="en-IN" dirty="0" smtClean="0"/>
              <a:t> Athena: faster queries/joins/aggregations. Thanks to indexes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4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Redshift Cluster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IN" dirty="0" smtClean="0"/>
              <a:t>Leader Node: for query planning, results aggregation.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dirty="0" smtClean="0"/>
              <a:t>Compute node: for performing the queries, send results to leader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dirty="0" smtClean="0"/>
              <a:t>You provision the  node in advance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dirty="0" smtClean="0"/>
              <a:t>You can used Reserved instances for cost savings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4744169" cy="538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8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Redshift snapshots</a:t>
            </a:r>
          </a:p>
          <a:p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IN" dirty="0" smtClean="0"/>
              <a:t>Redshift has Multi AZ mode for some clusters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dirty="0" smtClean="0"/>
              <a:t>Snapshots are point in time backups of a cluster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dirty="0" smtClean="0"/>
              <a:t>Snapshots are incremental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dirty="0" smtClean="0"/>
              <a:t>You can restore a snapshot into a new cluster.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IN" dirty="0" smtClean="0"/>
              <a:t>You can configure Amazon Redshift to automatically copy snapshots of a cluster to another AWS region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4824536" cy="369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5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Redshift </a:t>
            </a:r>
            <a:r>
              <a:rPr lang="en-IN" dirty="0" smtClean="0"/>
              <a:t>Spectrum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Query data that is already in S3 without loading it.</a:t>
            </a:r>
          </a:p>
          <a:p>
            <a:r>
              <a:rPr lang="en-IN" dirty="0" smtClean="0"/>
              <a:t>Must have a Redshift cluster available to start the query</a:t>
            </a:r>
          </a:p>
          <a:p>
            <a:r>
              <a:rPr lang="en-IN" dirty="0" smtClean="0"/>
              <a:t>The query is then submitted to thousands of Redshift Spectrum nodes.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67" y="1772816"/>
            <a:ext cx="4714999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0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Redshift spectrum table steps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275856" y="2202430"/>
            <a:ext cx="2880320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Creation of external schema in redshift database with IAM Role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275856" y="3755752"/>
            <a:ext cx="2880320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an external table In schema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275856" y="5229200"/>
            <a:ext cx="2880320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Query the table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7" idx="2"/>
            <a:endCxn id="10" idx="0"/>
          </p:cNvCxnSpPr>
          <p:nvPr/>
        </p:nvCxnSpPr>
        <p:spPr>
          <a:xfrm>
            <a:off x="4716016" y="3066526"/>
            <a:ext cx="0" cy="689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4716016" y="4619848"/>
            <a:ext cx="0" cy="609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Expected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92556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4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Amazon </a:t>
            </a:r>
            <a:r>
              <a:rPr lang="en-IN" dirty="0" err="1" smtClean="0"/>
              <a:t>Quicksight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Serverless</a:t>
            </a:r>
            <a:r>
              <a:rPr lang="en-IN" dirty="0" smtClean="0"/>
              <a:t> machine learning-powered business intelligence service to create interactive dashboards.</a:t>
            </a:r>
          </a:p>
          <a:p>
            <a:r>
              <a:rPr lang="en-IN" dirty="0" smtClean="0"/>
              <a:t>Fast, automatically </a:t>
            </a:r>
            <a:r>
              <a:rPr lang="en-IN" dirty="0" err="1" smtClean="0"/>
              <a:t>scalable,embeddable</a:t>
            </a:r>
            <a:r>
              <a:rPr lang="en-IN" dirty="0" smtClean="0"/>
              <a:t>, with per-session pricing.</a:t>
            </a:r>
          </a:p>
          <a:p>
            <a:r>
              <a:rPr lang="en-IN" dirty="0" smtClean="0"/>
              <a:t>Integrated with RDS,Aurora,Athena,Redshift,S3,etc.</a:t>
            </a:r>
          </a:p>
          <a:p>
            <a:r>
              <a:rPr lang="en-IN" dirty="0" smtClean="0"/>
              <a:t>In-memory computation using SPICE engine if data is imported into </a:t>
            </a:r>
            <a:r>
              <a:rPr lang="en-IN" dirty="0" err="1" smtClean="0"/>
              <a:t>quicksight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Use cases</a:t>
            </a:r>
          </a:p>
          <a:p>
            <a:pPr lvl="1"/>
            <a:r>
              <a:rPr lang="en-IN" dirty="0" smtClean="0"/>
              <a:t>Business Analytics</a:t>
            </a:r>
          </a:p>
          <a:p>
            <a:pPr lvl="1"/>
            <a:r>
              <a:rPr lang="en-IN" dirty="0" smtClean="0"/>
              <a:t>Building Visualizations</a:t>
            </a:r>
          </a:p>
          <a:p>
            <a:pPr lvl="1"/>
            <a:r>
              <a:rPr lang="en-IN" dirty="0" smtClean="0"/>
              <a:t>Perform ad-hoc analysis</a:t>
            </a:r>
          </a:p>
          <a:p>
            <a:pPr lvl="1"/>
            <a:r>
              <a:rPr lang="en-IN" dirty="0" smtClean="0"/>
              <a:t>Get business insights using data</a:t>
            </a:r>
          </a:p>
        </p:txBody>
      </p:sp>
    </p:spTree>
    <p:extLst>
      <p:ext uri="{BB962C8B-B14F-4D97-AF65-F5344CB8AC3E}">
        <p14:creationId xmlns:p14="http://schemas.microsoft.com/office/powerpoint/2010/main" val="9607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QuickSight</a:t>
            </a:r>
            <a:r>
              <a:rPr lang="en-IN" dirty="0" smtClean="0"/>
              <a:t> Integration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00809"/>
            <a:ext cx="849694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9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QuickSight</a:t>
            </a:r>
            <a:r>
              <a:rPr lang="en-IN" dirty="0" smtClean="0"/>
              <a:t> Dashboard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 Users(standard versions) and Groups(enterprise version)</a:t>
            </a:r>
          </a:p>
          <a:p>
            <a:pPr lvl="1"/>
            <a:r>
              <a:rPr lang="en-IN" dirty="0" smtClean="0"/>
              <a:t>These users &amp; groups only exist within </a:t>
            </a:r>
            <a:r>
              <a:rPr lang="en-IN" dirty="0" err="1" smtClean="0"/>
              <a:t>QuickSight</a:t>
            </a:r>
            <a:r>
              <a:rPr lang="en-IN" dirty="0" smtClean="0"/>
              <a:t>, not IAM</a:t>
            </a:r>
          </a:p>
          <a:p>
            <a:r>
              <a:rPr lang="en-IN" dirty="0" smtClean="0"/>
              <a:t>A dashboard…</a:t>
            </a:r>
          </a:p>
          <a:p>
            <a:pPr lvl="1"/>
            <a:r>
              <a:rPr lang="en-IN" dirty="0" smtClean="0"/>
              <a:t>Is a read only snapshot of an analysis that you can share</a:t>
            </a:r>
          </a:p>
          <a:p>
            <a:pPr lvl="1"/>
            <a:r>
              <a:rPr lang="en-IN" dirty="0" smtClean="0"/>
              <a:t>Preserves the configuration of the analysis.</a:t>
            </a:r>
          </a:p>
          <a:p>
            <a:r>
              <a:rPr lang="en-IN" dirty="0" smtClean="0"/>
              <a:t>You can share the analysis or the dashboard with Users or Groups.</a:t>
            </a:r>
          </a:p>
          <a:p>
            <a:r>
              <a:rPr lang="en-IN" dirty="0" smtClean="0"/>
              <a:t>To share a dashboard, you must first publish it.</a:t>
            </a:r>
          </a:p>
          <a:p>
            <a:r>
              <a:rPr lang="en-IN" dirty="0" smtClean="0"/>
              <a:t>Users who see the dashboard can also see the </a:t>
            </a:r>
            <a:r>
              <a:rPr lang="en-IN" dirty="0" err="1" smtClean="0"/>
              <a:t>underlyng</a:t>
            </a:r>
            <a:r>
              <a:rPr lang="en-IN" dirty="0" smtClean="0"/>
              <a:t>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7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33524"/>
            <a:ext cx="8424936" cy="469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4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Amazon </a:t>
            </a:r>
            <a:r>
              <a:rPr lang="en-IN" dirty="0" err="1" smtClean="0"/>
              <a:t>Eventbridge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Amazon </a:t>
            </a:r>
            <a:r>
              <a:rPr lang="en-IN" dirty="0" err="1" smtClean="0"/>
              <a:t>EventBridge</a:t>
            </a:r>
            <a:endParaRPr lang="en-IN" dirty="0" smtClean="0"/>
          </a:p>
          <a:p>
            <a:r>
              <a:rPr lang="en-IN" dirty="0" smtClean="0"/>
              <a:t>Connects application components together through events</a:t>
            </a:r>
          </a:p>
          <a:p>
            <a:r>
              <a:rPr lang="en-IN" dirty="0" smtClean="0"/>
              <a:t>Receives an event, an indicator of a change in environment, and applies a rule to route the event to a target.</a:t>
            </a:r>
          </a:p>
          <a:p>
            <a:r>
              <a:rPr lang="en-IN" dirty="0" smtClean="0"/>
              <a:t>Rules match events to targets based on either structure of the event, called an event pattern or schedule.</a:t>
            </a:r>
          </a:p>
          <a:p>
            <a:r>
              <a:rPr lang="en-IN" dirty="0" smtClean="0"/>
              <a:t>All events that come to </a:t>
            </a:r>
            <a:r>
              <a:rPr lang="en-IN" dirty="0" err="1" smtClean="0"/>
              <a:t>EventBridge</a:t>
            </a:r>
            <a:r>
              <a:rPr lang="en-IN" dirty="0" smtClean="0"/>
              <a:t> are associated with an event bus. Rules are tied to a single event bus.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6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712968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Eventbridge</a:t>
            </a:r>
            <a:r>
              <a:rPr lang="en-IN" dirty="0" smtClean="0"/>
              <a:t>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424936" cy="482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0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Scheduling &amp; Orchestration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2132856"/>
            <a:ext cx="1728192" cy="1440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Eventbridge</a:t>
            </a:r>
            <a:r>
              <a:rPr lang="en-IN" dirty="0" smtClean="0"/>
              <a:t> Schedule to trigger copyGitHubS3 Lambda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067944" y="2144936"/>
            <a:ext cx="2232248" cy="1428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copyGitHubS3</a:t>
            </a:r>
          </a:p>
          <a:p>
            <a:pPr algn="ctr"/>
            <a:r>
              <a:rPr lang="en-IN" dirty="0" err="1" smtClean="0"/>
              <a:t>EventBridge</a:t>
            </a:r>
            <a:r>
              <a:rPr lang="en-IN" dirty="0" smtClean="0"/>
              <a:t> rule to trigger the </a:t>
            </a:r>
            <a:r>
              <a:rPr lang="en-IN" dirty="0" err="1" smtClean="0"/>
              <a:t>glujob</a:t>
            </a:r>
            <a:r>
              <a:rPr lang="en-IN" dirty="0" smtClean="0"/>
              <a:t> launch lambda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164288" y="2144936"/>
            <a:ext cx="1584176" cy="1428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Eventbridge</a:t>
            </a:r>
            <a:r>
              <a:rPr lang="en-IN" dirty="0" smtClean="0"/>
              <a:t> rule to invoke launch glue job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15616" y="4509120"/>
            <a:ext cx="1800200" cy="165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Luanch</a:t>
            </a:r>
            <a:r>
              <a:rPr lang="en-IN" dirty="0" smtClean="0"/>
              <a:t> Glue job Lambda</a:t>
            </a:r>
          </a:p>
          <a:p>
            <a:pPr algn="ctr"/>
            <a:r>
              <a:rPr lang="en-IN" dirty="0" err="1" smtClean="0"/>
              <a:t>Eventbridge</a:t>
            </a:r>
            <a:r>
              <a:rPr lang="en-IN" dirty="0" smtClean="0"/>
              <a:t> Rule to check glue job status lambda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067944" y="4869160"/>
            <a:ext cx="1584176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Even Rule to invoke glue job status lambda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635441" y="4869160"/>
            <a:ext cx="1728192" cy="1008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Glue job status Lambda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2699792" y="2852936"/>
            <a:ext cx="1368152" cy="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6300192" y="285897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7" idx="0"/>
          </p:cNvCxnSpPr>
          <p:nvPr/>
        </p:nvCxnSpPr>
        <p:spPr>
          <a:xfrm rot="5400000">
            <a:off x="4517994" y="1070738"/>
            <a:ext cx="936104" cy="59406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2915816" y="5337212"/>
            <a:ext cx="115212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9" idx="1"/>
          </p:cNvCxnSpPr>
          <p:nvPr/>
        </p:nvCxnSpPr>
        <p:spPr>
          <a:xfrm>
            <a:off x="5652120" y="5373216"/>
            <a:ext cx="9833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8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 &amp; 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7" y="332656"/>
            <a:ext cx="8837290" cy="63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Callout 2"/>
          <p:cNvSpPr/>
          <p:nvPr/>
        </p:nvSpPr>
        <p:spPr>
          <a:xfrm>
            <a:off x="251520" y="1646802"/>
            <a:ext cx="1656184" cy="828092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 smtClean="0"/>
              <a:t>Preprocess</a:t>
            </a:r>
            <a:endParaRPr lang="en-IN" sz="1400" b="1" dirty="0"/>
          </a:p>
        </p:txBody>
      </p:sp>
      <p:sp>
        <p:nvSpPr>
          <p:cNvPr id="13" name="Oval Callout 12"/>
          <p:cNvSpPr/>
          <p:nvPr/>
        </p:nvSpPr>
        <p:spPr>
          <a:xfrm>
            <a:off x="124086" y="3523320"/>
            <a:ext cx="2143658" cy="828092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Visualization</a:t>
            </a:r>
            <a:endParaRPr lang="en-IN" sz="1400" b="1" dirty="0"/>
          </a:p>
        </p:txBody>
      </p:sp>
      <p:sp>
        <p:nvSpPr>
          <p:cNvPr id="14" name="Oval Callout 13"/>
          <p:cNvSpPr/>
          <p:nvPr/>
        </p:nvSpPr>
        <p:spPr>
          <a:xfrm>
            <a:off x="367823" y="5165812"/>
            <a:ext cx="1656184" cy="828092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Analytics</a:t>
            </a:r>
            <a:endParaRPr lang="en-IN" sz="1400" b="1" dirty="0"/>
          </a:p>
        </p:txBody>
      </p:sp>
      <p:sp>
        <p:nvSpPr>
          <p:cNvPr id="15" name="Oval Callout 14"/>
          <p:cNvSpPr/>
          <p:nvPr/>
        </p:nvSpPr>
        <p:spPr>
          <a:xfrm>
            <a:off x="5796136" y="332656"/>
            <a:ext cx="2592288" cy="828092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Transformation and Ingestion</a:t>
            </a:r>
            <a:endParaRPr lang="en-IN" sz="1400" b="1" dirty="0"/>
          </a:p>
        </p:txBody>
      </p:sp>
      <p:sp>
        <p:nvSpPr>
          <p:cNvPr id="16" name="Oval Callout 15"/>
          <p:cNvSpPr/>
          <p:nvPr/>
        </p:nvSpPr>
        <p:spPr>
          <a:xfrm>
            <a:off x="6084168" y="5003794"/>
            <a:ext cx="1656184" cy="828092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Data Lake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9879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Next: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0200"/>
            <a:ext cx="8208911" cy="5069160"/>
          </a:xfrm>
        </p:spPr>
      </p:pic>
    </p:spTree>
    <p:extLst>
      <p:ext uri="{BB962C8B-B14F-4D97-AF65-F5344CB8AC3E}">
        <p14:creationId xmlns:p14="http://schemas.microsoft.com/office/powerpoint/2010/main" val="4327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3" y="548680"/>
            <a:ext cx="8980509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2677"/>
            <a:ext cx="792088" cy="74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1" y="3140968"/>
            <a:ext cx="738957" cy="7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437112"/>
            <a:ext cx="765522" cy="82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5786855"/>
            <a:ext cx="765522" cy="67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245" y="1784898"/>
            <a:ext cx="628538" cy="62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17" y="3137753"/>
            <a:ext cx="690450" cy="65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691680" y="2160196"/>
            <a:ext cx="1512168" cy="372132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Lake</a:t>
            </a:r>
            <a:endParaRPr lang="en-IN" dirty="0"/>
          </a:p>
        </p:txBody>
      </p:sp>
      <p:sp>
        <p:nvSpPr>
          <p:cNvPr id="12" name="Rectangular Callout 11"/>
          <p:cNvSpPr/>
          <p:nvPr/>
        </p:nvSpPr>
        <p:spPr>
          <a:xfrm>
            <a:off x="1691680" y="3325796"/>
            <a:ext cx="1512168" cy="372132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Preprocess</a:t>
            </a:r>
            <a:endParaRPr lang="en-IN" dirty="0"/>
          </a:p>
        </p:txBody>
      </p:sp>
      <p:sp>
        <p:nvSpPr>
          <p:cNvPr id="13" name="Rectangular Callout 12"/>
          <p:cNvSpPr/>
          <p:nvPr/>
        </p:nvSpPr>
        <p:spPr>
          <a:xfrm>
            <a:off x="1691680" y="4394946"/>
            <a:ext cx="1944216" cy="864095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Transformation and Ingestion</a:t>
            </a:r>
            <a:endParaRPr lang="en-IN" dirty="0"/>
          </a:p>
        </p:txBody>
      </p:sp>
      <p:sp>
        <p:nvSpPr>
          <p:cNvPr id="14" name="Rectangular Callout 13"/>
          <p:cNvSpPr/>
          <p:nvPr/>
        </p:nvSpPr>
        <p:spPr>
          <a:xfrm>
            <a:off x="1691680" y="5796137"/>
            <a:ext cx="1512168" cy="372132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Analytics</a:t>
            </a:r>
            <a:endParaRPr lang="en-IN" dirty="0"/>
          </a:p>
        </p:txBody>
      </p:sp>
      <p:sp>
        <p:nvSpPr>
          <p:cNvPr id="15" name="Rectangular Callout 14"/>
          <p:cNvSpPr/>
          <p:nvPr/>
        </p:nvSpPr>
        <p:spPr>
          <a:xfrm>
            <a:off x="7220832" y="1772816"/>
            <a:ext cx="1743656" cy="581993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Visualization</a:t>
            </a:r>
            <a:endParaRPr lang="en-IN" dirty="0"/>
          </a:p>
        </p:txBody>
      </p:sp>
      <p:sp>
        <p:nvSpPr>
          <p:cNvPr id="16" name="Rectangular Callout 15"/>
          <p:cNvSpPr/>
          <p:nvPr/>
        </p:nvSpPr>
        <p:spPr>
          <a:xfrm>
            <a:off x="7220832" y="3140968"/>
            <a:ext cx="1743656" cy="1066427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ym typeface="Wingdings" pitchFamily="2" charset="2"/>
              </a:rPr>
              <a:t>Scheduling and Orchestration</a:t>
            </a:r>
            <a:endParaRPr lang="en-IN" dirty="0"/>
          </a:p>
        </p:txBody>
      </p:sp>
      <p:sp>
        <p:nvSpPr>
          <p:cNvPr id="18" name="Rectangular Callout 17"/>
          <p:cNvSpPr/>
          <p:nvPr/>
        </p:nvSpPr>
        <p:spPr>
          <a:xfrm>
            <a:off x="2661533" y="764704"/>
            <a:ext cx="3568457" cy="80417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AWS Tech Stack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240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What is a Data Lake?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3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2422</TotalTime>
  <Words>1051</Words>
  <Application>Microsoft Office PowerPoint</Application>
  <PresentationFormat>On-screen Show (4:3)</PresentationFormat>
  <Paragraphs>193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Executive</vt:lpstr>
      <vt:lpstr>Covid19 Project</vt:lpstr>
      <vt:lpstr>Project Overview</vt:lpstr>
      <vt:lpstr>Source Data</vt:lpstr>
      <vt:lpstr>Expected Output</vt:lpstr>
      <vt:lpstr>PowerPoint Presentation</vt:lpstr>
      <vt:lpstr>Next: Architecture</vt:lpstr>
      <vt:lpstr>Architecture</vt:lpstr>
      <vt:lpstr>PowerPoint Presentation</vt:lpstr>
      <vt:lpstr>What is a Data Lake?</vt:lpstr>
      <vt:lpstr>Data Lake</vt:lpstr>
      <vt:lpstr>S3 Overview</vt:lpstr>
      <vt:lpstr>S3 buckets</vt:lpstr>
      <vt:lpstr>S3 Objects</vt:lpstr>
      <vt:lpstr>Next : Preprocess</vt:lpstr>
      <vt:lpstr>Preprocess Flow</vt:lpstr>
      <vt:lpstr>Archival Location</vt:lpstr>
      <vt:lpstr>PowerPoint Presentation</vt:lpstr>
      <vt:lpstr>Source Git Hub Location</vt:lpstr>
      <vt:lpstr>Target Location</vt:lpstr>
      <vt:lpstr>AWS Lambda</vt:lpstr>
      <vt:lpstr>Benefits of Lambda</vt:lpstr>
      <vt:lpstr>Lambda Limits</vt:lpstr>
      <vt:lpstr>Language Support for Lambda</vt:lpstr>
      <vt:lpstr>AWS Glue</vt:lpstr>
      <vt:lpstr>PowerPoint Presentation</vt:lpstr>
      <vt:lpstr>PowerPoint Presentation</vt:lpstr>
      <vt:lpstr>PowerPoint Presentation</vt:lpstr>
      <vt:lpstr>Next: Data Transformation and Ingestion</vt:lpstr>
      <vt:lpstr>Data Transformation and Ingestion</vt:lpstr>
      <vt:lpstr>Unpivot Operation</vt:lpstr>
      <vt:lpstr>PowerPoint Presentation</vt:lpstr>
      <vt:lpstr>Anti Join Transformation</vt:lpstr>
      <vt:lpstr>Analytics</vt:lpstr>
      <vt:lpstr>Columnar Storage</vt:lpstr>
      <vt:lpstr>AWS Redshift</vt:lpstr>
      <vt:lpstr>PowerPoint Presentation</vt:lpstr>
      <vt:lpstr>PowerPoint Presentation</vt:lpstr>
      <vt:lpstr>Redshift Spectrum</vt:lpstr>
      <vt:lpstr>Redshift spectrum table steps</vt:lpstr>
      <vt:lpstr>Amazon Quicksight</vt:lpstr>
      <vt:lpstr>QuickSight Integration</vt:lpstr>
      <vt:lpstr>QuickSight Dashboard and Analysis</vt:lpstr>
      <vt:lpstr>Dashboard</vt:lpstr>
      <vt:lpstr>Amazon Eventbridge</vt:lpstr>
      <vt:lpstr>PowerPoint Presentation</vt:lpstr>
      <vt:lpstr>Eventbridge Rule</vt:lpstr>
      <vt:lpstr>Scheduling &amp; Orchestration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Project</dc:title>
  <dc:creator>Harsh</dc:creator>
  <cp:lastModifiedBy>Harsh</cp:lastModifiedBy>
  <cp:revision>75</cp:revision>
  <dcterms:created xsi:type="dcterms:W3CDTF">2023-04-04T04:03:05Z</dcterms:created>
  <dcterms:modified xsi:type="dcterms:W3CDTF">2023-04-24T06:20:01Z</dcterms:modified>
</cp:coreProperties>
</file>