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1117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75142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53933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46701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70565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86742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53974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57328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86657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21200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9675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0697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4214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09217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5917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51274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5142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2747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726782886"/>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12.tmp"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893912" y="938160"/>
            <a:ext cx="12246452" cy="1370888"/>
          </a:xfrm>
          <a:prstGeom prst="rect">
            <a:avLst/>
          </a:prstGeom>
        </p:spPr>
        <p:txBody>
          <a:bodyPr vert="horz" wrap="square" lIns="0" tIns="16510" rIns="0" bIns="0" rtlCol="0">
            <a:spAutoFit/>
          </a:bodyPr>
          <a:lstStyle/>
          <a:p>
            <a:pPr marL="3213735">
              <a:spcBef>
                <a:spcPts val="130"/>
              </a:spcBef>
            </a:pPr>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400" b="1" i="0" dirty="0">
                <a:solidFill>
                  <a:srgbClr val="0F0F0F"/>
                </a:solidFill>
                <a:effectLst/>
                <a:latin typeface="Times New Roman" panose="02020603050405020304" pitchFamily="18" charset="0"/>
                <a:cs typeface="Times New Roman" panose="02020603050405020304" pitchFamily="18" charset="0"/>
              </a:rPr>
              <a:t> </a:t>
            </a:r>
            <a:br>
              <a:rPr lang="en-US" sz="4400" b="1" i="0" dirty="0">
                <a:solidFill>
                  <a:srgbClr val="0F0F0F"/>
                </a:solidFill>
                <a:effectLst/>
                <a:latin typeface="Roboto" panose="020F0502020204030204" pitchFamily="2" charset="0"/>
              </a:rPr>
            </a:br>
            <a:endParaRPr sz="4400" spc="15"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09230" y="2913519"/>
            <a:ext cx="8610600" cy="2308324"/>
          </a:xfrm>
          <a:prstGeom prst="rect">
            <a:avLst/>
          </a:prstGeom>
          <a:noFill/>
        </p:spPr>
        <p:txBody>
          <a:bodyPr wrap="square" rtlCol="0">
            <a:spAutoFit/>
          </a:bodyPr>
          <a:lstStyle/>
          <a:p>
            <a:r>
              <a:rPr lang="en-US" sz="2400" dirty="0"/>
              <a:t>STUDENT NAME:</a:t>
            </a:r>
            <a:r>
              <a:rPr lang="en-IN" sz="2400" dirty="0"/>
              <a:t> LEELASRI.G</a:t>
            </a:r>
            <a:endParaRPr lang="en-US" sz="2400" dirty="0"/>
          </a:p>
          <a:p>
            <a:r>
              <a:rPr lang="en-US" sz="2400" dirty="0"/>
              <a:t>REGISTER NO: </a:t>
            </a:r>
            <a:r>
              <a:rPr lang="en-IN" sz="2400" dirty="0"/>
              <a:t>312210010
NM ID: 0B0B1DB53A187EA9D2A491ACF3A5A743</a:t>
            </a:r>
            <a:endParaRPr lang="en-US" sz="2400" dirty="0"/>
          </a:p>
          <a:p>
            <a:r>
              <a:rPr lang="en-US" sz="2400" dirty="0"/>
              <a:t>DEPARTMENT:</a:t>
            </a:r>
            <a:r>
              <a:rPr lang="en-IN" sz="2400" dirty="0"/>
              <a:t> B.COM </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64698" y="818118"/>
            <a:ext cx="3820000" cy="752129"/>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bg1"/>
                </a:solidFill>
                <a:latin typeface="Trebuchet MS"/>
                <a:cs typeface="Trebuchet MS"/>
              </a:rPr>
              <a:t>M</a:t>
            </a:r>
            <a:r>
              <a:rPr sz="4800" b="1" dirty="0">
                <a:solidFill>
                  <a:schemeClr val="bg1"/>
                </a:solidFill>
                <a:latin typeface="Trebuchet MS"/>
                <a:cs typeface="Trebuchet MS"/>
              </a:rPr>
              <a:t>O</a:t>
            </a:r>
            <a:r>
              <a:rPr sz="4800" b="1" spc="-15" dirty="0">
                <a:solidFill>
                  <a:schemeClr val="bg1"/>
                </a:solidFill>
                <a:latin typeface="Trebuchet MS"/>
                <a:cs typeface="Trebuchet MS"/>
              </a:rPr>
              <a:t>D</a:t>
            </a:r>
            <a:r>
              <a:rPr sz="4800" b="1" spc="-35" dirty="0">
                <a:solidFill>
                  <a:schemeClr val="bg1"/>
                </a:solidFill>
                <a:latin typeface="Trebuchet MS"/>
                <a:cs typeface="Trebuchet MS"/>
              </a:rPr>
              <a:t>E</a:t>
            </a:r>
            <a:r>
              <a:rPr sz="4800" b="1" spc="-30" dirty="0">
                <a:solidFill>
                  <a:schemeClr val="bg1"/>
                </a:solidFill>
                <a:latin typeface="Trebuchet MS"/>
                <a:cs typeface="Trebuchet MS"/>
              </a:rPr>
              <a:t>LL</a:t>
            </a:r>
            <a:r>
              <a:rPr sz="4800" b="1" spc="-5" dirty="0">
                <a:solidFill>
                  <a:schemeClr val="bg1"/>
                </a:solidFill>
                <a:latin typeface="Trebuchet MS"/>
                <a:cs typeface="Trebuchet MS"/>
              </a:rPr>
              <a:t>I</a:t>
            </a:r>
            <a:r>
              <a:rPr sz="4800" b="1" spc="30" dirty="0">
                <a:solidFill>
                  <a:schemeClr val="bg1"/>
                </a:solidFill>
                <a:latin typeface="Trebuchet MS"/>
                <a:cs typeface="Trebuchet MS"/>
              </a:rPr>
              <a:t>N</a:t>
            </a:r>
            <a:r>
              <a:rPr sz="4800" b="1" spc="5" dirty="0">
                <a:solidFill>
                  <a:schemeClr val="bg1"/>
                </a:solidFill>
                <a:latin typeface="Trebuchet MS"/>
                <a:cs typeface="Trebuchet MS"/>
              </a:rPr>
              <a:t>G</a:t>
            </a:r>
            <a:endParaRPr sz="4800" dirty="0">
              <a:solidFill>
                <a:schemeClr val="bg1"/>
              </a:solidFill>
              <a:latin typeface="Trebuchet MS"/>
              <a:cs typeface="Trebuchet MS"/>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2" cstate="print"/>
          <a:stretch>
            <a:fillRect/>
          </a:stretch>
        </p:blipFill>
        <p:spPr>
          <a:xfrm>
            <a:off x="6884284" y="15702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643971" y="2346563"/>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51659" y="604032"/>
            <a:ext cx="3995229" cy="1029128"/>
          </a:xfrm>
          <a:prstGeom prst="rect">
            <a:avLst/>
          </a:prstGeom>
        </p:spPr>
        <p:txBody>
          <a:bodyPr vert="horz" wrap="square" lIns="0" tIns="13335" rIns="0" bIns="0" rtlCol="0">
            <a:spAutoFit/>
          </a:bodyPr>
          <a:lstStyle/>
          <a:p>
            <a:pPr marL="12700">
              <a:lnSpc>
                <a:spcPct val="100000"/>
              </a:lnSpc>
              <a:spcBef>
                <a:spcPts val="105"/>
              </a:spcBef>
            </a:pPr>
            <a:r>
              <a:rPr sz="6600" b="1" dirty="0">
                <a:latin typeface="Abadi" panose="02000000000000000000" pitchFamily="2" charset="0"/>
                <a:ea typeface="Abadi" panose="02000000000000000000" pitchFamily="2" charset="0"/>
              </a:rPr>
              <a:t>R</a:t>
            </a:r>
            <a:r>
              <a:rPr sz="6600" b="1" spc="-40" dirty="0">
                <a:latin typeface="Abadi" panose="02000000000000000000" pitchFamily="2" charset="0"/>
                <a:ea typeface="Abadi" panose="02000000000000000000" pitchFamily="2" charset="0"/>
              </a:rPr>
              <a:t>E</a:t>
            </a:r>
            <a:r>
              <a:rPr sz="6600" b="1" spc="15" dirty="0">
                <a:latin typeface="Abadi" panose="02000000000000000000" pitchFamily="2" charset="0"/>
                <a:ea typeface="Abadi" panose="02000000000000000000" pitchFamily="2" charset="0"/>
              </a:rPr>
              <a:t>S</a:t>
            </a:r>
            <a:r>
              <a:rPr sz="6600" b="1" spc="-30" dirty="0">
                <a:latin typeface="Abadi" panose="02000000000000000000" pitchFamily="2" charset="0"/>
                <a:ea typeface="Abadi" panose="02000000000000000000" pitchFamily="2" charset="0"/>
              </a:rPr>
              <a:t>U</a:t>
            </a:r>
            <a:r>
              <a:rPr sz="6600" b="1" spc="-405" dirty="0">
                <a:latin typeface="Abadi" panose="02000000000000000000" pitchFamily="2" charset="0"/>
                <a:ea typeface="Abadi" panose="02000000000000000000" pitchFamily="2" charset="0"/>
              </a:rPr>
              <a:t>L</a:t>
            </a:r>
            <a:r>
              <a:rPr sz="6600" b="1" dirty="0">
                <a:latin typeface="Abadi" panose="02000000000000000000" pitchFamily="2" charset="0"/>
                <a:ea typeface="Abadi" panose="02000000000000000000" pitchFamily="2"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89599D29-9CB8-76D2-F7F6-E853CC016DBC}"/>
              </a:ext>
            </a:extLst>
          </p:cNvPr>
          <p:cNvPicPr>
            <a:picLocks noChangeAspect="1"/>
          </p:cNvPicPr>
          <p:nvPr/>
        </p:nvPicPr>
        <p:blipFill>
          <a:blip r:embed="rId2"/>
          <a:srcRect/>
          <a:stretch/>
        </p:blipFill>
        <p:spPr>
          <a:xfrm>
            <a:off x="3224453" y="1709207"/>
            <a:ext cx="7966286" cy="43691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object 9">
            <a:extLst>
              <a:ext uri="{FF2B5EF4-FFF2-40B4-BE49-F238E27FC236}">
                <a16:creationId xmlns:a16="http://schemas.microsoft.com/office/drawing/2014/main" id="{0004A385-AF98-5081-1CA8-62DDF1D04192}"/>
              </a:ext>
            </a:extLst>
          </p:cNvPr>
          <p:cNvSpPr txBox="1">
            <a:spLocks noGrp="1"/>
          </p:cNvSpPr>
          <p:nvPr>
            <p:ph type="sldNum" sz="quarter" idx="12"/>
          </p:nvPr>
        </p:nvSpPr>
        <p:spPr>
          <a:xfrm>
            <a:off x="10352540" y="271094"/>
            <a:ext cx="838199" cy="7676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12</a:t>
            </a:fld>
            <a:endParaRPr spc="10" dirty="0"/>
          </a:p>
        </p:txBody>
      </p:sp>
      <p:sp>
        <p:nvSpPr>
          <p:cNvPr id="3" name="TextBox 2">
            <a:extLst>
              <a:ext uri="{FF2B5EF4-FFF2-40B4-BE49-F238E27FC236}">
                <a16:creationId xmlns:a16="http://schemas.microsoft.com/office/drawing/2014/main" id="{41AEFDC1-E1C1-8F44-7542-F65DE2D80798}"/>
              </a:ext>
            </a:extLst>
          </p:cNvPr>
          <p:cNvSpPr txBox="1"/>
          <p:nvPr/>
        </p:nvSpPr>
        <p:spPr>
          <a:xfrm>
            <a:off x="428659" y="2750683"/>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599" y="4461830"/>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pic>
        <p:nvPicPr>
          <p:cNvPr id="21" name="Picture 20">
            <a:extLst>
              <a:ext uri="{FF2B5EF4-FFF2-40B4-BE49-F238E27FC236}">
                <a16:creationId xmlns:a16="http://schemas.microsoft.com/office/drawing/2014/main" id="{6208F0A0-1D36-746B-12A3-353DFA4FB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 y="0"/>
            <a:ext cx="12193352" cy="6858000"/>
          </a:xfrm>
          <a:prstGeom prst="rect">
            <a:avLst/>
          </a:prstGeom>
        </p:spPr>
      </p:pic>
      <p:pic>
        <p:nvPicPr>
          <p:cNvPr id="3" name="Picture 2">
            <a:extLst>
              <a:ext uri="{FF2B5EF4-FFF2-40B4-BE49-F238E27FC236}">
                <a16:creationId xmlns:a16="http://schemas.microsoft.com/office/drawing/2014/main" id="{5DA092D1-BAB3-E6A5-D392-4C85EDD7C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1" y="-7386"/>
            <a:ext cx="12228748" cy="6865385"/>
          </a:xfrm>
          <a:prstGeom prst="rect">
            <a:avLst/>
          </a:prstGeom>
        </p:spPr>
      </p:pic>
      <p:sp>
        <p:nvSpPr>
          <p:cNvPr id="17" name="object 17"/>
          <p:cNvSpPr txBox="1">
            <a:spLocks noGrp="1"/>
          </p:cNvSpPr>
          <p:nvPr>
            <p:ph type="title"/>
          </p:nvPr>
        </p:nvSpPr>
        <p:spPr>
          <a:xfrm>
            <a:off x="883859" y="1915084"/>
            <a:ext cx="10424281" cy="1370888"/>
          </a:xfrm>
          <a:prstGeom prst="rect">
            <a:avLst/>
          </a:prstGeom>
        </p:spPr>
        <p:txBody>
          <a:bodyPr vert="horz" wrap="square" lIns="0" tIns="16510" rIns="0" bIns="0" rtlCol="0">
            <a:spAutoFit/>
          </a:bodyPr>
          <a:lstStyle/>
          <a:p>
            <a:pPr marL="12700">
              <a:lnSpc>
                <a:spcPct val="100000"/>
              </a:lnSpc>
              <a:spcBef>
                <a:spcPts val="130"/>
              </a:spcBef>
            </a:pPr>
            <a:r>
              <a:rPr sz="8800" b="1" spc="5" dirty="0">
                <a:latin typeface="Castellar" panose="02000000000000000000" pitchFamily="2" charset="0"/>
                <a:ea typeface="Castellar" panose="02000000000000000000" pitchFamily="2" charset="0"/>
              </a:rPr>
              <a:t>PROJECT</a:t>
            </a:r>
            <a:r>
              <a:rPr sz="8800" b="1" spc="-85" dirty="0">
                <a:latin typeface="Castellar" panose="02000000000000000000" pitchFamily="2" charset="0"/>
                <a:ea typeface="Castellar" panose="02000000000000000000" pitchFamily="2" charset="0"/>
              </a:rPr>
              <a:t> </a:t>
            </a:r>
            <a:r>
              <a:rPr sz="8800" b="1" spc="25" dirty="0">
                <a:latin typeface="Castellar" panose="02000000000000000000" pitchFamily="2" charset="0"/>
                <a:ea typeface="Castellar" panose="02000000000000000000" pitchFamily="2" charset="0"/>
              </a:rPr>
              <a:t>TITLE</a:t>
            </a:r>
            <a:endParaRPr sz="8800" b="1">
              <a:latin typeface="Castellar" panose="02000000000000000000" pitchFamily="2" charset="0"/>
              <a:ea typeface="Castellar" panose="02000000000000000000" pitchFamily="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93072" y="3285973"/>
            <a:ext cx="8928896" cy="156966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48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pic>
        <p:nvPicPr>
          <p:cNvPr id="24" name="Picture 23">
            <a:extLst>
              <a:ext uri="{FF2B5EF4-FFF2-40B4-BE49-F238E27FC236}">
                <a16:creationId xmlns:a16="http://schemas.microsoft.com/office/drawing/2014/main" id="{2D4C58EB-1365-FEB7-D1D9-7CC45E509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1" y="-42478"/>
            <a:ext cx="12481713" cy="6900477"/>
          </a:xfrm>
          <a:prstGeom prst="rect">
            <a:avLst/>
          </a:prstGeom>
        </p:spPr>
      </p:pic>
      <p:pic>
        <p:nvPicPr>
          <p:cNvPr id="3" name="Picture 2">
            <a:extLst>
              <a:ext uri="{FF2B5EF4-FFF2-40B4-BE49-F238E27FC236}">
                <a16:creationId xmlns:a16="http://schemas.microsoft.com/office/drawing/2014/main" id="{B5AD8990-54E1-1382-BB22-37E7FEA9E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2" y="-42478"/>
            <a:ext cx="12481715" cy="6929057"/>
          </a:xfrm>
          <a:prstGeom prst="rect">
            <a:avLst/>
          </a:prstGeom>
        </p:spPr>
      </p:pic>
      <p:sp>
        <p:nvSpPr>
          <p:cNvPr id="21" name="object 21"/>
          <p:cNvSpPr txBox="1">
            <a:spLocks noGrp="1"/>
          </p:cNvSpPr>
          <p:nvPr>
            <p:ph type="title"/>
          </p:nvPr>
        </p:nvSpPr>
        <p:spPr>
          <a:xfrm>
            <a:off x="601142" y="679572"/>
            <a:ext cx="4187575" cy="710439"/>
          </a:xfrm>
          <a:prstGeom prst="rect">
            <a:avLst/>
          </a:prstGeom>
          <a:ln/>
        </p:spPr>
        <p:style>
          <a:lnRef idx="0">
            <a:schemeClr val="dk1"/>
          </a:lnRef>
          <a:fillRef idx="3">
            <a:schemeClr val="dk1"/>
          </a:fillRef>
          <a:effectRef idx="3">
            <a:schemeClr val="dk1"/>
          </a:effectRef>
          <a:fontRef idx="minor">
            <a:schemeClr val="lt1"/>
          </a:fontRef>
        </p:style>
        <p:txBody>
          <a:bodyPr vert="horz" wrap="square" lIns="0" tIns="13335" rIns="0" bIns="0" rtlCol="0">
            <a:spAutoFit/>
          </a:bodyPr>
          <a:lstStyle/>
          <a:p>
            <a:pPr marL="12700">
              <a:lnSpc>
                <a:spcPct val="100000"/>
              </a:lnSpc>
              <a:spcBef>
                <a:spcPts val="105"/>
              </a:spcBef>
            </a:pPr>
            <a:r>
              <a:rPr sz="4400" spc="25" dirty="0">
                <a:latin typeface="Arial Black" panose="020B0604020202020204" pitchFamily="34" charset="0"/>
                <a:cs typeface="Arial Black" panose="020B0604020202020204" pitchFamily="34" charset="0"/>
              </a:rPr>
              <a:t>A</a:t>
            </a:r>
            <a:r>
              <a:rPr sz="4400" spc="-5" dirty="0">
                <a:latin typeface="Arial Black" panose="020B0604020202020204" pitchFamily="34" charset="0"/>
                <a:cs typeface="Arial Black" panose="020B0604020202020204" pitchFamily="34" charset="0"/>
              </a:rPr>
              <a:t>G</a:t>
            </a:r>
            <a:r>
              <a:rPr sz="4400" spc="-35" dirty="0">
                <a:latin typeface="Arial Black" panose="020B0604020202020204" pitchFamily="34" charset="0"/>
                <a:cs typeface="Arial Black" panose="020B0604020202020204" pitchFamily="34" charset="0"/>
              </a:rPr>
              <a:t>E</a:t>
            </a:r>
            <a:r>
              <a:rPr sz="4400" spc="15" dirty="0">
                <a:latin typeface="Arial Black" panose="020B0604020202020204" pitchFamily="34" charset="0"/>
                <a:cs typeface="Arial Black" panose="020B0604020202020204" pitchFamily="34" charset="0"/>
              </a:rPr>
              <a:t>N</a:t>
            </a:r>
            <a:r>
              <a:rPr sz="4400" dirty="0">
                <a:latin typeface="Arial Black" panose="020B0604020202020204" pitchFamily="34" charset="0"/>
                <a:cs typeface="Arial Black" panose="020B0604020202020204" pitchFamily="34"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758745" y="957546"/>
            <a:ext cx="6059944" cy="5632311"/>
          </a:xfrm>
          <a:prstGeom prst="rect">
            <a:avLst/>
          </a:prstGeom>
          <a:noFill/>
        </p:spPr>
        <p:txBody>
          <a:bodyPr wrap="square" rtlCol="0">
            <a:spAutoFit/>
          </a:bodyPr>
          <a:lstStyle/>
          <a:p>
            <a:pPr algn="l"/>
            <a:endParaRPr lang="en-US" sz="3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Dataset Description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Results and </a:t>
            </a:r>
            <a:r>
              <a:rPr lang="en-US" sz="3600" dirty="0">
                <a:solidFill>
                  <a:srgbClr val="0D0D0D"/>
                </a:solidFill>
                <a:latin typeface="Times New Roman" panose="02020603050405020304" pitchFamily="18" charset="0"/>
                <a:cs typeface="Times New Roman" panose="02020603050405020304" pitchFamily="18" charset="0"/>
              </a:rPr>
              <a:t>Discussion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Conclusion</a:t>
            </a: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570772" y="240792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394710" y="678972"/>
            <a:ext cx="5263515" cy="132472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IN" sz="4250" spc="5" dirty="0"/>
              <a:t>T</a:t>
            </a:r>
            <a:br>
              <a:rPr lang="en-IN" sz="4250" spc="5" dirty="0"/>
            </a:br>
            <a:r>
              <a:rPr sz="4250" spc="-20" dirty="0"/>
              <a:t>OVERVI</a:t>
            </a:r>
            <a:r>
              <a:rPr lang="en-IN" sz="4250" spc="-20" dirty="0"/>
              <a:t>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739775" y="2133600"/>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3987" y="4019126"/>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469023" y="2523527"/>
            <a:ext cx="7868153" cy="1754326"/>
          </a:xfrm>
          <a:prstGeom prst="rect">
            <a:avLst/>
          </a:prstGeom>
          <a:noFill/>
        </p:spPr>
        <p:txBody>
          <a:bodyPr wrap="square" rtlCol="0">
            <a:spAutoFit/>
          </a:bodyPr>
          <a:lstStyle/>
          <a:p>
            <a:pPr algn="l"/>
            <a:r>
              <a:rPr lang="en-IN" sz="36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826699" y="2497156"/>
            <a:ext cx="10798895" cy="3170099"/>
          </a:xfrm>
          <a:prstGeom prst="rect">
            <a:avLst/>
          </a:prstGeom>
          <a:noFill/>
        </p:spPr>
        <p:txBody>
          <a:bodyPr wrap="square" rtlCol="0">
            <a:spAutoFit/>
          </a:bodyPr>
          <a:lstStyle/>
          <a:p>
            <a:pPr marL="342900" indent="-342900" algn="l">
              <a:buFont typeface="+mj-lt"/>
              <a:buAutoNum type="arabicPeriod"/>
            </a:pPr>
            <a:r>
              <a:rPr lang="en-IN" sz="4000" dirty="0">
                <a:latin typeface="Aldhabi" pitchFamily="2" charset="-78"/>
                <a:cs typeface="Aldhabi" pitchFamily="2" charset="-78"/>
              </a:rPr>
              <a:t>Conditional formatting – highlights missing cells 
Filter- helps to remove the empty cells 
Formula – helps to identify the performance of employees 
Pivot table – helps to summarise 
Pie chart – shows the data</a:t>
            </a:r>
            <a:endParaRPr lang="en-US" sz="4000" dirty="0">
              <a:latin typeface="Aldhabi" pitchFamily="2" charset="-78"/>
              <a:cs typeface="Aldhabi" pitchFamily="2"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8" name="object 9">
            <a:extLst>
              <a:ext uri="{FF2B5EF4-FFF2-40B4-BE49-F238E27FC236}">
                <a16:creationId xmlns:a16="http://schemas.microsoft.com/office/drawing/2014/main" id="{BF14CCBB-69D5-819A-3083-772B0687761C}"/>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910513" y="2890417"/>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341421" y="2621477"/>
            <a:ext cx="6772275" cy="3139321"/>
          </a:xfrm>
          <a:prstGeom prst="rect">
            <a:avLst/>
          </a:prstGeom>
          <a:noFill/>
        </p:spPr>
        <p:txBody>
          <a:bodyPr wrap="square" rtlCol="0">
            <a:spAutoFit/>
          </a:bodyPr>
          <a:lstStyle/>
          <a:p>
            <a:pPr marL="342900" indent="-342900" algn="l">
              <a:buFont typeface="Arial" panose="020B0604020202020204" pitchFamily="34" charset="0"/>
              <a:buChar char="•"/>
            </a:pPr>
            <a:r>
              <a:rPr lang="en-IN" dirty="0"/>
              <a:t>EMPLOYEE ID 
FIRST NAME
LAST NAME
BUSINESS UNIT 
EMPLOYEE TYPE
EMPLOYEE CLASSIFICATION TYPE
GENDER
PERFORMANCE SCORE
CURRENT EMPLOYEE RATE
PERFORMANCE LEVEL</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052895" y="2783587"/>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3" name="object 9">
            <a:extLst>
              <a:ext uri="{FF2B5EF4-FFF2-40B4-BE49-F238E27FC236}">
                <a16:creationId xmlns:a16="http://schemas.microsoft.com/office/drawing/2014/main" id="{BB881BD1-D5C4-5F2D-94A4-5554B7EC8B67}"/>
              </a:ext>
            </a:extLst>
          </p:cNvPr>
          <p:cNvSpPr txBox="1">
            <a:spLocks noGrp="1"/>
          </p:cNvSpPr>
          <p:nvPr>
            <p:ph type="sldNum" sz="quarter" idx="12"/>
          </p:nvPr>
        </p:nvSpPr>
        <p:spPr>
          <a:xfrm>
            <a:off x="10352540" y="271094"/>
            <a:ext cx="838199" cy="7676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3519870" y="3203609"/>
            <a:ext cx="7127756" cy="2308324"/>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sz="3600" dirty="0"/>
              <a:t>
=IFS(Z9&gt;=5,”VERY HIGH”,Z9&gt;=4,”HIGH”,Z9&gt;=3,”MED”,TRUE,”LOW”)</a:t>
            </a:r>
            <a:endParaRPr lang="en-US" sz="3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charumathip49@gmail.com</cp:lastModifiedBy>
  <cp:revision>30</cp:revision>
  <dcterms:created xsi:type="dcterms:W3CDTF">2024-03-29T15:07:22Z</dcterms:created>
  <dcterms:modified xsi:type="dcterms:W3CDTF">2024-08-29T16:15:52Z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