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6" d="100"/>
          <a:sy n="126" d="100"/>
        </p:scale>
        <p:origin x="-42"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acha_eyafbu2\Desktop\R.LEELAVATHY%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877416865541535"/>
          <c:y val="0.17860780700284803"/>
          <c:w val="0.66779980088695812"/>
          <c:h val="0.62357848885910538"/>
        </c:manualLayout>
      </c:layout>
      <c:barChart>
        <c:barDir val="bar"/>
        <c:grouping val="stacked"/>
        <c:varyColors val="0"/>
        <c:ser>
          <c:idx val="0"/>
          <c:order val="0"/>
          <c:tx>
            <c:strRef>
              <c:f>Sheet1!$D$17</c:f>
              <c:strCache>
                <c:ptCount val="1"/>
                <c:pt idx="0">
                  <c:v>Net Salary</c:v>
                </c:pt>
              </c:strCache>
            </c:strRef>
          </c:tx>
          <c:invertIfNegative val="0"/>
          <c:dLbls>
            <c:dLbl>
              <c:idx val="0"/>
              <c:layout>
                <c:manualLayout>
                  <c:x val="1.4519056261343012E-2"/>
                  <c:y val="3.5460992907801418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Sheet1!$D$18:$D$23</c:f>
              <c:numCache>
                <c:formatCode>General</c:formatCode>
                <c:ptCount val="6"/>
                <c:pt idx="0">
                  <c:v>30375</c:v>
                </c:pt>
                <c:pt idx="1">
                  <c:v>36450</c:v>
                </c:pt>
                <c:pt idx="2">
                  <c:v>60750</c:v>
                </c:pt>
                <c:pt idx="3">
                  <c:v>60750</c:v>
                </c:pt>
                <c:pt idx="4">
                  <c:v>60750</c:v>
                </c:pt>
                <c:pt idx="5">
                  <c:v>48600</c:v>
                </c:pt>
              </c:numCache>
            </c:numRef>
          </c:cat>
          <c:val>
            <c:numRef>
              <c:f>Sheet1!$D$18:$D$23</c:f>
              <c:numCache>
                <c:formatCode>General</c:formatCode>
                <c:ptCount val="6"/>
                <c:pt idx="0">
                  <c:v>30375</c:v>
                </c:pt>
                <c:pt idx="1">
                  <c:v>36450</c:v>
                </c:pt>
                <c:pt idx="2">
                  <c:v>60750</c:v>
                </c:pt>
                <c:pt idx="3">
                  <c:v>60750</c:v>
                </c:pt>
                <c:pt idx="4">
                  <c:v>60750</c:v>
                </c:pt>
                <c:pt idx="5">
                  <c:v>48600</c:v>
                </c:pt>
              </c:numCache>
            </c:numRef>
          </c:val>
        </c:ser>
        <c:ser>
          <c:idx val="1"/>
          <c:order val="1"/>
          <c:tx>
            <c:strRef>
              <c:f>Sheet1!$E$17</c:f>
              <c:strCache>
                <c:ptCount val="1"/>
                <c:pt idx="0">
                  <c:v>Designation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Sheet1!$D$18:$D$23</c:f>
              <c:numCache>
                <c:formatCode>General</c:formatCode>
                <c:ptCount val="6"/>
                <c:pt idx="0">
                  <c:v>30375</c:v>
                </c:pt>
                <c:pt idx="1">
                  <c:v>36450</c:v>
                </c:pt>
                <c:pt idx="2">
                  <c:v>60750</c:v>
                </c:pt>
                <c:pt idx="3">
                  <c:v>60750</c:v>
                </c:pt>
                <c:pt idx="4">
                  <c:v>60750</c:v>
                </c:pt>
                <c:pt idx="5">
                  <c:v>48600</c:v>
                </c:pt>
              </c:numCache>
            </c:numRef>
          </c:cat>
          <c:val>
            <c:numRef>
              <c:f>Sheet1!$E$18:$E$23</c:f>
              <c:numCache>
                <c:formatCode>General</c:formatCode>
                <c:ptCount val="6"/>
                <c:pt idx="0">
                  <c:v>0</c:v>
                </c:pt>
                <c:pt idx="1">
                  <c:v>0</c:v>
                </c:pt>
                <c:pt idx="2">
                  <c:v>0</c:v>
                </c:pt>
                <c:pt idx="3">
                  <c:v>0</c:v>
                </c:pt>
                <c:pt idx="4">
                  <c:v>0</c:v>
                </c:pt>
                <c:pt idx="5">
                  <c:v>0</c:v>
                </c:pt>
              </c:numCache>
            </c:numRef>
          </c:val>
        </c:ser>
        <c:ser>
          <c:idx val="2"/>
          <c:order val="2"/>
          <c:tx>
            <c:strRef>
              <c:f>Sheet1!$F$17</c:f>
              <c:strCache>
                <c:ptCount val="1"/>
                <c:pt idx="0">
                  <c:v>Deduction</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Sheet1!$D$18:$D$23</c:f>
              <c:numCache>
                <c:formatCode>General</c:formatCode>
                <c:ptCount val="6"/>
                <c:pt idx="0">
                  <c:v>30375</c:v>
                </c:pt>
                <c:pt idx="1">
                  <c:v>36450</c:v>
                </c:pt>
                <c:pt idx="2">
                  <c:v>60750</c:v>
                </c:pt>
                <c:pt idx="3">
                  <c:v>60750</c:v>
                </c:pt>
                <c:pt idx="4">
                  <c:v>60750</c:v>
                </c:pt>
                <c:pt idx="5">
                  <c:v>48600</c:v>
                </c:pt>
              </c:numCache>
            </c:numRef>
          </c:cat>
          <c:val>
            <c:numRef>
              <c:f>Sheet1!$F$18:$F$23</c:f>
              <c:numCache>
                <c:formatCode>General</c:formatCode>
                <c:ptCount val="6"/>
                <c:pt idx="0">
                  <c:v>2625</c:v>
                </c:pt>
                <c:pt idx="1">
                  <c:v>3150</c:v>
                </c:pt>
                <c:pt idx="2">
                  <c:v>5250</c:v>
                </c:pt>
                <c:pt idx="3">
                  <c:v>5250</c:v>
                </c:pt>
                <c:pt idx="4">
                  <c:v>5250</c:v>
                </c:pt>
                <c:pt idx="5">
                  <c:v>4200</c:v>
                </c:pt>
              </c:numCache>
            </c:numRef>
          </c:val>
        </c:ser>
        <c:dLbls>
          <c:showLegendKey val="0"/>
          <c:showVal val="1"/>
          <c:showCatName val="0"/>
          <c:showSerName val="0"/>
          <c:showPercent val="0"/>
          <c:showBubbleSize val="0"/>
        </c:dLbls>
        <c:gapWidth val="75"/>
        <c:overlap val="100"/>
        <c:axId val="348717712"/>
        <c:axId val="348718104"/>
      </c:barChart>
      <c:catAx>
        <c:axId val="348717712"/>
        <c:scaling>
          <c:orientation val="minMax"/>
        </c:scaling>
        <c:delete val="0"/>
        <c:axPos val="l"/>
        <c:numFmt formatCode="General" sourceLinked="1"/>
        <c:majorTickMark val="none"/>
        <c:minorTickMark val="none"/>
        <c:tickLblPos val="nextTo"/>
        <c:crossAx val="348718104"/>
        <c:crosses val="autoZero"/>
        <c:auto val="1"/>
        <c:lblAlgn val="ctr"/>
        <c:lblOffset val="100"/>
        <c:noMultiLvlLbl val="0"/>
      </c:catAx>
      <c:valAx>
        <c:axId val="348718104"/>
        <c:scaling>
          <c:orientation val="minMax"/>
        </c:scaling>
        <c:delete val="0"/>
        <c:axPos val="b"/>
        <c:numFmt formatCode="General" sourceLinked="1"/>
        <c:majorTickMark val="none"/>
        <c:minorTickMark val="none"/>
        <c:tickLblPos val="nextTo"/>
        <c:crossAx val="348717712"/>
        <c:crosses val="autoZero"/>
        <c:crossBetween val="between"/>
      </c:valAx>
    </c:plotArea>
    <c:legend>
      <c:legendPos val="b"/>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spc="15" dirty="0" smtClean="0"/>
              <a:t>EMPLOYEE ATTRITION ANALYSIS</a:t>
            </a:r>
            <a:br>
              <a:rPr lang="en-US" spc="15" dirty="0" smtClean="0"/>
            </a:br>
            <a:r>
              <a:rPr lang="en-US" spc="15" dirty="0"/>
              <a:t> </a:t>
            </a:r>
            <a:r>
              <a:rPr lang="en-US" spc="15" dirty="0" smtClean="0"/>
              <a:t>   USING EXCEL DASHBOARD</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NAME:R. LEELAVATHY</a:t>
            </a:r>
            <a:endParaRPr lang="en-US" sz="2400" dirty="0"/>
          </a:p>
          <a:p>
            <a:r>
              <a:rPr lang="en-US" sz="2400" dirty="0"/>
              <a:t>REGISTER </a:t>
            </a:r>
            <a:r>
              <a:rPr lang="en-US" sz="2400" dirty="0" smtClean="0"/>
              <a:t>NO:312200913</a:t>
            </a:r>
            <a:endParaRPr lang="en-US" sz="2400" dirty="0"/>
          </a:p>
          <a:p>
            <a:r>
              <a:rPr lang="en-US" sz="2400" dirty="0" smtClean="0"/>
              <a:t>DEPARTMENT:B.COM [COMPUTER APPLICATION]</a:t>
            </a:r>
            <a:endParaRPr lang="en-US" sz="2400" dirty="0"/>
          </a:p>
          <a:p>
            <a:r>
              <a:rPr lang="en-US" sz="2400" dirty="0" smtClean="0"/>
              <a:t>COLLEGE:PACHAIYAPPA’S COLLEGE FOR WOMEN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8"/>
            <a:ext cx="6880226"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Trebuchet MS"/>
                <a:cs typeface="Trebuchet MS"/>
              </a:rPr>
              <a:t>  DATABASE VARIOUS</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591810736"/>
              </p:ext>
            </p:extLst>
          </p:nvPr>
        </p:nvGraphicFramePr>
        <p:xfrm>
          <a:off x="990600" y="1524000"/>
          <a:ext cx="7729538" cy="37195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US" sz="2800" spc="15" dirty="0"/>
              <a:t>EMPLOYEE ATTRITION ANALYSIS</a:t>
            </a:r>
            <a:br>
              <a:rPr lang="en-US" sz="2800" spc="15" dirty="0"/>
            </a:br>
            <a:r>
              <a:rPr lang="en-US" sz="2800" spc="15" dirty="0"/>
              <a:t>    USING EXCEL DASHBOARD</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526297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Types Of Attributes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When To Enter What Data?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Extending Beyond 1000 Employee Limit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smtClean="0">
                <a:solidFill>
                  <a:srgbClr val="0D0D0D"/>
                </a:solidFill>
                <a:effectLst/>
                <a:latin typeface="Times New Roman" panose="02020603050405020304" pitchFamily="18" charset="0"/>
                <a:cs typeface="Times New Roman" panose="02020603050405020304" pitchFamily="18" charset="0"/>
              </a:rPr>
              <a:t>Result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895</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inherit</vt:lpstr>
      <vt:lpstr>Inter</vt:lpstr>
      <vt:lpstr>Times New Roman</vt:lpstr>
      <vt:lpstr>Trebuchet MS</vt:lpstr>
      <vt:lpstr>Office Theme</vt:lpstr>
      <vt:lpstr>EMPLOYEE ATTRITION ANALYSIS     USING EXCEL DASHBOARD</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cs lab 9</cp:lastModifiedBy>
  <cp:revision>22</cp:revision>
  <dcterms:created xsi:type="dcterms:W3CDTF">2024-03-29T15:07:22Z</dcterms:created>
  <dcterms:modified xsi:type="dcterms:W3CDTF">2024-08-30T23:23:59Z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