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22" r:id="rId7"/>
    <p:sldId id="259" r:id="rId8"/>
    <p:sldId id="318" r:id="rId9"/>
    <p:sldId id="320" r:id="rId10"/>
    <p:sldId id="319" r:id="rId11"/>
    <p:sldId id="308" r:id="rId12"/>
    <p:sldId id="323" r:id="rId13"/>
    <p:sldId id="316" r:id="rId14"/>
    <p:sldId id="307" r:id="rId15"/>
    <p:sldId id="321" r:id="rId16"/>
    <p:sldId id="325" r:id="rId17"/>
    <p:sldId id="326" r:id="rId18"/>
    <p:sldId id="297" r:id="rId19"/>
    <p:sldId id="327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-576" y="-96"/>
      </p:cViewPr>
      <p:guideLst>
        <p:guide orient="horz" pos="21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A03F52F-1C39-4CB2-8C7D-E125DF14FA1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54957C8-8002-4724-A6D6-CCDEAA2931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1904999"/>
          </a:xfrm>
        </p:spPr>
        <p:txBody>
          <a:bodyPr>
            <a:normAutofit fontScale="90000"/>
          </a:bodyPr>
          <a:lstStyle/>
          <a:p>
            <a:pPr algn="just"/>
            <a:r>
              <a:rPr lang="en-US" dirty="0" smtClean="0"/>
              <a:t>      Learning </a:t>
            </a:r>
            <a:r>
              <a:rPr lang="en-US" dirty="0"/>
              <a:t>Compact Binary Face 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IN" altLang="en-US" dirty="0" smtClean="0"/>
              <a:t>   </a:t>
            </a:r>
            <a:r>
              <a:rPr lang="en-US" dirty="0" smtClean="0"/>
              <a:t>Descriptor for </a:t>
            </a:r>
            <a:r>
              <a:rPr lang="en-US" dirty="0"/>
              <a:t>Face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00" y="4643755"/>
            <a:ext cx="8573770" cy="20015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IN" altLang="en-US" sz="8000" b="1" dirty="0" smtClean="0">
                <a:solidFill>
                  <a:schemeClr val="tx1"/>
                </a:solidFill>
              </a:rPr>
              <a:t>      </a:t>
            </a:r>
            <a:r>
              <a:rPr lang="en-US" sz="8000" b="1" dirty="0" smtClean="0">
                <a:solidFill>
                  <a:schemeClr val="tx1"/>
                </a:solidFill>
              </a:rPr>
              <a:t>Guide</a:t>
            </a:r>
            <a:r>
              <a:rPr lang="en-US" sz="8000" dirty="0" smtClean="0">
                <a:solidFill>
                  <a:schemeClr val="tx1"/>
                </a:solidFill>
              </a:rPr>
              <a:t>:  </a:t>
            </a:r>
            <a:r>
              <a:rPr lang="en-US" sz="6000" dirty="0" smtClean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en-US" sz="8000" b="1" dirty="0" smtClean="0">
                <a:solidFill>
                  <a:schemeClr val="tx1"/>
                </a:solidFill>
              </a:rPr>
              <a:t>Presented By:</a:t>
            </a:r>
            <a:endParaRPr lang="en-US" sz="6000" b="1" dirty="0" smtClean="0">
              <a:solidFill>
                <a:schemeClr val="tx1"/>
              </a:solidFill>
            </a:endParaRPr>
          </a:p>
          <a:p>
            <a:pPr algn="just"/>
            <a:r>
              <a:rPr lang="en-US" sz="6200" b="1" dirty="0" smtClean="0">
                <a:solidFill>
                  <a:schemeClr val="tx1"/>
                </a:solidFill>
              </a:rPr>
              <a:t>          </a:t>
            </a:r>
            <a:r>
              <a:rPr lang="en-IN" altLang="en-US" sz="6200" b="1" dirty="0" smtClean="0">
                <a:solidFill>
                  <a:schemeClr val="tx1"/>
                </a:solidFill>
              </a:rPr>
              <a:t>      </a:t>
            </a:r>
            <a:r>
              <a:rPr lang="en-US" sz="7200" b="1" dirty="0" smtClean="0">
                <a:solidFill>
                  <a:schemeClr val="tx1"/>
                </a:solidFill>
              </a:rPr>
              <a:t>Sri</a:t>
            </a:r>
            <a:r>
              <a:rPr lang="en-US" sz="7200" b="1" dirty="0">
                <a:solidFill>
                  <a:schemeClr val="tx1"/>
                </a:solidFill>
              </a:rPr>
              <a:t>. </a:t>
            </a:r>
            <a:r>
              <a:rPr lang="en-US" sz="7200" b="1" dirty="0" err="1">
                <a:solidFill>
                  <a:schemeClr val="tx1"/>
                </a:solidFill>
              </a:rPr>
              <a:t>G</a:t>
            </a:r>
            <a:r>
              <a:rPr lang="en-IN" altLang="en-US" sz="7200" b="1" dirty="0" err="1">
                <a:solidFill>
                  <a:schemeClr val="tx1"/>
                </a:solidFill>
              </a:rPr>
              <a:t>.</a:t>
            </a:r>
            <a:r>
              <a:rPr lang="en-US" sz="7200" b="1" dirty="0" err="1">
                <a:solidFill>
                  <a:schemeClr val="tx1"/>
                </a:solidFill>
              </a:rPr>
              <a:t>Srinivasa</a:t>
            </a:r>
            <a:r>
              <a:rPr lang="en-US" sz="7200" b="1" dirty="0">
                <a:solidFill>
                  <a:schemeClr val="tx1"/>
                </a:solidFill>
              </a:rPr>
              <a:t> </a:t>
            </a:r>
            <a:r>
              <a:rPr lang="en-US" sz="7200" b="1" dirty="0" err="1" smtClean="0">
                <a:solidFill>
                  <a:schemeClr val="tx1"/>
                </a:solidFill>
              </a:rPr>
              <a:t>Rao</a:t>
            </a:r>
            <a:r>
              <a:rPr lang="en-US" sz="7200" b="1" dirty="0" smtClean="0">
                <a:solidFill>
                  <a:schemeClr val="tx1"/>
                </a:solidFill>
              </a:rPr>
              <a:t> </a:t>
            </a:r>
            <a:r>
              <a:rPr lang="en-US" sz="6400" b="1" dirty="0" smtClean="0">
                <a:solidFill>
                  <a:schemeClr val="tx1"/>
                </a:solidFill>
              </a:rPr>
              <a:t>                           </a:t>
            </a:r>
            <a:r>
              <a:rPr lang="en-IN" altLang="en-US" sz="6400" b="1" dirty="0" smtClean="0">
                <a:solidFill>
                  <a:schemeClr val="tx1"/>
                </a:solidFill>
              </a:rPr>
              <a:t>  </a:t>
            </a:r>
            <a:r>
              <a:rPr lang="en-US" sz="6400" dirty="0" smtClean="0">
                <a:solidFill>
                  <a:schemeClr val="tx1"/>
                </a:solidFill>
              </a:rPr>
              <a:t>Ch. Leela Sai Manohar( Y22IT018)</a:t>
            </a:r>
            <a:endParaRPr lang="en-US" sz="6400" dirty="0" smtClean="0">
              <a:solidFill>
                <a:schemeClr val="tx1"/>
              </a:solidFill>
            </a:endParaRPr>
          </a:p>
          <a:p>
            <a:pPr algn="just"/>
            <a:r>
              <a:rPr lang="en-US" sz="6400" dirty="0" smtClean="0">
                <a:solidFill>
                  <a:schemeClr val="tx1"/>
                </a:solidFill>
              </a:rPr>
              <a:t>          </a:t>
            </a:r>
            <a:r>
              <a:rPr lang="en-IN" altLang="en-US" sz="6400" dirty="0" smtClean="0">
                <a:solidFill>
                  <a:schemeClr val="tx1"/>
                </a:solidFill>
              </a:rPr>
              <a:t>      </a:t>
            </a:r>
            <a:r>
              <a:rPr lang="en-US" sz="8000" dirty="0" smtClean="0">
                <a:solidFill>
                  <a:schemeClr val="tx1"/>
                </a:solidFill>
              </a:rPr>
              <a:t>Associate Professor </a:t>
            </a:r>
            <a:r>
              <a:rPr lang="en-US" sz="6400" dirty="0" smtClean="0">
                <a:solidFill>
                  <a:schemeClr val="tx1"/>
                </a:solidFill>
              </a:rPr>
              <a:t>                            A.Karthikeya(Y22IT006)</a:t>
            </a:r>
            <a:endParaRPr lang="en-US" sz="6400" dirty="0" smtClean="0">
              <a:solidFill>
                <a:schemeClr val="tx1"/>
              </a:solidFill>
            </a:endParaRPr>
          </a:p>
          <a:p>
            <a:pPr algn="just"/>
            <a:r>
              <a:rPr lang="en-US" sz="6400" dirty="0">
                <a:solidFill>
                  <a:schemeClr val="tx1"/>
                </a:solidFill>
              </a:rPr>
              <a:t> </a:t>
            </a:r>
            <a:r>
              <a:rPr lang="en-US" sz="6400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IN" altLang="en-US" sz="6400" dirty="0" smtClean="0">
                <a:solidFill>
                  <a:schemeClr val="tx1"/>
                </a:solidFill>
              </a:rPr>
              <a:t> </a:t>
            </a:r>
            <a:r>
              <a:rPr lang="en-US" sz="6400" dirty="0" smtClean="0">
                <a:solidFill>
                  <a:schemeClr val="tx1"/>
                </a:solidFill>
              </a:rPr>
              <a:t>J.Deepika (Y22IT045)</a:t>
            </a:r>
            <a:endParaRPr lang="en-US" sz="6400" dirty="0" smtClean="0">
              <a:solidFill>
                <a:schemeClr val="tx1"/>
              </a:solidFill>
            </a:endParaRPr>
          </a:p>
          <a:p>
            <a:pPr algn="just"/>
            <a:r>
              <a:rPr lang="en-US" sz="6400" dirty="0">
                <a:solidFill>
                  <a:schemeClr val="tx1"/>
                </a:solidFill>
              </a:rPr>
              <a:t> </a:t>
            </a:r>
            <a:r>
              <a:rPr lang="en-US" sz="6400" dirty="0" smtClean="0">
                <a:solidFill>
                  <a:schemeClr val="tx1"/>
                </a:solidFill>
              </a:rPr>
              <a:t>                                                                                   </a:t>
            </a:r>
            <a:r>
              <a:rPr lang="en-IN" altLang="en-US" sz="6400" dirty="0" smtClean="0">
                <a:solidFill>
                  <a:schemeClr val="tx1"/>
                </a:solidFill>
              </a:rPr>
              <a:t> </a:t>
            </a:r>
            <a:r>
              <a:rPr lang="en-US" sz="6400" dirty="0" smtClean="0">
                <a:solidFill>
                  <a:schemeClr val="tx1"/>
                </a:solidFill>
              </a:rPr>
              <a:t>B.Deepa(Y22IT013)</a:t>
            </a:r>
            <a:endParaRPr lang="en-US" sz="6400" dirty="0">
              <a:solidFill>
                <a:schemeClr val="tx1"/>
              </a:solidFill>
            </a:endParaRPr>
          </a:p>
          <a:p>
            <a:pPr algn="l"/>
            <a:endParaRPr lang="en-US" sz="6400" dirty="0" smtClean="0">
              <a:solidFill>
                <a:schemeClr val="tx1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sz="8000" dirty="0" smtClean="0">
                <a:solidFill>
                  <a:schemeClr val="tx1"/>
                </a:solidFill>
              </a:rPr>
              <a:t>                                 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5229225" y="4191000"/>
            <a:ext cx="169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b="1"/>
              <a:t>Batch :17</a:t>
            </a:r>
            <a:endParaRPr lang="en-IN" altLang="en-GB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6351270" cy="756285"/>
          </a:xfrm>
        </p:spPr>
        <p:txBody>
          <a:bodyPr/>
          <a:p>
            <a:r>
              <a:rPr lang="en-US" altLang="en-GB" sz="2400" b="1"/>
              <a:t>Block Diagram of the how CBFD is used for face representation:</a:t>
            </a:r>
            <a:endParaRPr lang="en-US" altLang="en-GB" sz="2400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1196975"/>
            <a:ext cx="7487285" cy="4077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sz="2400" b="1" dirty="0" smtClean="0">
                <a:latin typeface="+mn-lt"/>
                <a:ea typeface="+mn-ea"/>
                <a:cs typeface="+mn-cs"/>
                <a:sym typeface="+mn-ea"/>
              </a:rPr>
              <a:t>Coupled CBFD:</a:t>
            </a:r>
            <a:endParaRPr lang="en-US" sz="2400" b="1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GB" sz="2000"/>
              <a:t>     The Coupled CBFD (C-CBFD) is an extension of CBFD designed for heterogeneous face recognition, such as matching Near-Infrared (NIR) images with Visible (VIS) images. Since NIR and VIS images have different feature distributions, C-CBFD minimizes the modality gap between them.</a:t>
            </a:r>
            <a:endParaRPr lang="en-US" altLang="en-GB" sz="2000"/>
          </a:p>
          <a:p>
            <a:endParaRPr lang="en-US" altLang="en-GB" sz="2000" b="1"/>
          </a:p>
          <a:p>
            <a:pPr marL="0" indent="0">
              <a:buNone/>
            </a:pPr>
            <a:r>
              <a:rPr lang="en-US" altLang="en-GB" sz="2000" b="1"/>
              <a:t>Steps in C-CBFD:</a:t>
            </a:r>
            <a:endParaRPr lang="en-US" altLang="en-GB" sz="2000" b="1"/>
          </a:p>
          <a:p>
            <a:r>
              <a:rPr lang="en-US" altLang="en-GB" sz="2000"/>
              <a:t>Extract PDVs separately for NIR and VIS images.</a:t>
            </a:r>
            <a:endParaRPr lang="en-US" altLang="en-GB" sz="2000"/>
          </a:p>
          <a:p>
            <a:r>
              <a:rPr lang="en-US" altLang="en-GB" sz="2000"/>
              <a:t>Learn separate binary feature mappings for NIR and VIS using different transformation matrices.</a:t>
            </a:r>
            <a:endParaRPr lang="en-US" altLang="en-GB" sz="2000"/>
          </a:p>
          <a:p>
            <a:r>
              <a:rPr lang="en-US" altLang="en-GB" sz="2000"/>
              <a:t>Construct modality-specific histograms for both NIR and VIS images.</a:t>
            </a:r>
            <a:endParaRPr lang="en-US" altLang="en-GB" sz="2000"/>
          </a:p>
          <a:p>
            <a:r>
              <a:rPr lang="en-US" altLang="en-GB" sz="2000"/>
              <a:t>Apply Whitened PCA (WPCA) to align NIR and VIS feature spaces.</a:t>
            </a:r>
            <a:endParaRPr lang="en-US" altLang="en-GB" sz="2000"/>
          </a:p>
          <a:p>
            <a:r>
              <a:rPr lang="en-US" altLang="en-GB" sz="2000"/>
              <a:t>Compare transformed features using cosine similarity to determine identity.</a:t>
            </a:r>
            <a:endParaRPr lang="en-US" altLang="en-GB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/>
              <a:t>Algorithms for CBFD:</a:t>
            </a:r>
            <a:endParaRPr lang="en-US" altLang="en-GB" b="1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rcRect t="9567" r="-3333"/>
          <a:stretch>
            <a:fillRect/>
          </a:stretch>
        </p:blipFill>
        <p:spPr>
          <a:xfrm>
            <a:off x="457200" y="1087120"/>
            <a:ext cx="7529830" cy="5563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94665" y="610870"/>
            <a:ext cx="6677025" cy="5685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01675"/>
          </a:xfrm>
        </p:spPr>
        <p:txBody>
          <a:bodyPr/>
          <a:p>
            <a:r>
              <a:rPr lang="en-US" altLang="en-GB" b="1"/>
              <a:t>Results for CBFD:</a:t>
            </a:r>
            <a:endParaRPr lang="en-US" altLang="en-GB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2819400"/>
            <a:ext cx="3630930" cy="33889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7370" y="979170"/>
            <a:ext cx="76009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GB"/>
              <a:t>CBFD achieves 92.62% accuracy in the LFW dataset </a:t>
            </a:r>
            <a:r>
              <a:rPr lang="en-US" altLang="en-GB" b="1"/>
              <a:t>(image-restricted setting</a:t>
            </a:r>
            <a:r>
              <a:rPr lang="en-US" altLang="en-GB"/>
              <a:t>) and 93.80% accuracy in the </a:t>
            </a:r>
            <a:r>
              <a:rPr lang="en-US" altLang="en-GB" b="1"/>
              <a:t>image-unrestricted setting</a:t>
            </a:r>
            <a:r>
              <a:rPr lang="en-US" altLang="en-GB"/>
              <a:t>, outperforming traditional methods. It provides a compact and efficient binary face descriptor, improving recognition performance while reducing storage and computation costs.</a:t>
            </a:r>
            <a:endParaRPr lang="en-US" alt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285" y="2819400"/>
            <a:ext cx="3695065" cy="33464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52475"/>
          </a:xfrm>
        </p:spPr>
        <p:txBody>
          <a:bodyPr/>
          <a:p>
            <a:r>
              <a:rPr lang="en-US" altLang="en-GB" b="1"/>
              <a:t>Results for C-CBFD: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>
              <a:buFont typeface="Wingdings" panose="05000000000000000000" charset="0"/>
              <a:buChar char="Ø"/>
            </a:pPr>
            <a:r>
              <a:rPr lang="en-US" altLang="en-GB" sz="2000"/>
              <a:t>C-CBFD achieves 81.8% accuracy on the CASIA NIR-VIS 2.0 dataset, outperforming traditional methods in heterogeneous face recognition. It effectively reduces the NIR-VIS modality gap, providing a compact and efficient binary descriptor, enhancing recognition accuracy while ensuring fast and scalable processing.</a:t>
            </a:r>
            <a:endParaRPr lang="en-US" altLang="en-GB" sz="2000"/>
          </a:p>
        </p:txBody>
      </p:sp>
      <p:pic>
        <p:nvPicPr>
          <p:cNvPr id="4" name="Picture 3" descr="Screenshot 2025-03-02 2255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3048000"/>
            <a:ext cx="4105275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3375"/>
            <a:ext cx="8229600" cy="4524375"/>
          </a:xfrm>
        </p:spPr>
        <p:txBody>
          <a:bodyPr/>
          <a:p>
            <a:pPr algn="l">
              <a:buFont typeface="Arial" panose="020B0604020202020204" pitchFamily="34" charset="0"/>
              <a:buChar char="•"/>
            </a:pPr>
            <a:r>
              <a:rPr lang="en-US" altLang="en-US" sz="2000" b="1">
                <a:sym typeface="+mn-ea"/>
              </a:rPr>
              <a:t>Smartphone Authentication:</a:t>
            </a:r>
            <a:r>
              <a:rPr lang="en-US" altLang="en-US" sz="2000">
                <a:sym typeface="+mn-ea"/>
              </a:rPr>
              <a:t> Ensures robust face unlock features even in challenging environments.</a:t>
            </a:r>
            <a:br>
              <a:rPr lang="en-US" altLang="en-US" sz="2000">
                <a:sym typeface="+mn-ea"/>
              </a:rPr>
            </a:br>
            <a:endParaRPr lang="en-US" altLang="en-US" sz="2000"/>
          </a:p>
          <a:p>
            <a:pPr algn="l"/>
            <a:r>
              <a:rPr lang="en-US" altLang="en-US" sz="2000" b="1">
                <a:sym typeface="+mn-ea"/>
              </a:rPr>
              <a:t>Retail Analytics</a:t>
            </a:r>
            <a:r>
              <a:rPr lang="en-US" altLang="en-US" sz="2000">
                <a:sym typeface="+mn-ea"/>
              </a:rPr>
              <a:t>: Helps recognize repeat customers despite variations in appearance over time.</a:t>
            </a:r>
            <a:br>
              <a:rPr lang="en-US" altLang="en-US" sz="2000">
                <a:sym typeface="+mn-ea"/>
              </a:rPr>
            </a:br>
            <a:endParaRPr lang="en-US" altLang="en-US" sz="2000"/>
          </a:p>
          <a:p>
            <a:pPr algn="just"/>
            <a:r>
              <a:rPr lang="en-US" altLang="en-US" sz="2000" b="1">
                <a:sym typeface="+mn-ea"/>
              </a:rPr>
              <a:t>Law Enforcement</a:t>
            </a:r>
            <a:r>
              <a:rPr lang="en-US" altLang="en-US" sz="2000">
                <a:sym typeface="+mn-ea"/>
              </a:rPr>
              <a:t>: Assists in identifying suspects from CCTV footage with varying conditions.</a:t>
            </a:r>
            <a:endParaRPr lang="en-US" altLang="en-US" sz="2000"/>
          </a:p>
          <a:p>
            <a:endParaRPr lang="en-GB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538480" y="883920"/>
            <a:ext cx="5157470" cy="711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IN" altLang="en-US" sz="2400" b="1">
                <a:sym typeface="+mn-ea"/>
              </a:rPr>
              <a:t>Application:</a:t>
            </a:r>
            <a:endParaRPr lang="en-IN" altLang="en-US" sz="2400" b="1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r>
              <a:rPr lang="en-US" altLang="en-I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:</a:t>
            </a:r>
            <a:endParaRPr lang="en-US" altLang="en-IN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7874000" cy="4953000"/>
          </a:xfrm>
        </p:spPr>
        <p:txBody>
          <a:bodyPr/>
          <a:p>
            <a:pPr marL="0" indent="0" algn="just">
              <a:buNone/>
            </a:pPr>
            <a:r>
              <a:rPr lang="en-US" altLang="en-GB" sz="2400"/>
              <a:t>The proposed </a:t>
            </a:r>
            <a:r>
              <a:rPr lang="en-US" altLang="en-GB" sz="2400" b="1"/>
              <a:t>Compact Binary Face Descriptor (CBFD)</a:t>
            </a:r>
            <a:r>
              <a:rPr lang="en-US" altLang="en-GB" sz="2400"/>
              <a:t> and </a:t>
            </a:r>
            <a:r>
              <a:rPr lang="en-US" altLang="en-GB" sz="2400" b="1"/>
              <a:t>Coupled CBFD (C-CBFD)</a:t>
            </a:r>
            <a:r>
              <a:rPr lang="en-US" altLang="en-GB" sz="2400"/>
              <a:t> methods provide efficient, compact, and highly accurate face recognition solutions. CBFD achieves state-of-the-art performance on the </a:t>
            </a:r>
            <a:r>
              <a:rPr lang="en-US" altLang="en-GB" sz="2400" b="1"/>
              <a:t>LFW dataset</a:t>
            </a:r>
            <a:r>
              <a:rPr lang="en-US" altLang="en-GB" sz="2400"/>
              <a:t>, while C-CBFD significantly improves hetero-geneous face recognition on the </a:t>
            </a:r>
            <a:r>
              <a:rPr lang="en-US" altLang="en-GB" sz="2400" b="1"/>
              <a:t>CASIA NIR-VIS 2.0</a:t>
            </a:r>
            <a:r>
              <a:rPr lang="en-US" altLang="en-GB" sz="2400"/>
              <a:t> dataset.</a:t>
            </a:r>
            <a:endParaRPr lang="en-US" altLang="en-GB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SSS</a:t>
            </a:r>
            <a:endParaRPr lang="en-IN" altLang="en-US"/>
          </a:p>
        </p:txBody>
      </p:sp>
      <p:pic>
        <p:nvPicPr>
          <p:cNvPr id="4" name="Content Placeholder 3" descr="thank-you-lettering-blurred-lights-background-thank-you-lettering-10201188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20" y="-137160"/>
            <a:ext cx="9123045" cy="6995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US" b="1" dirty="0" smtClean="0">
                <a:solidFill>
                  <a:schemeClr val="tx1"/>
                </a:solidFill>
                <a:latin typeface="Javanese Text" panose="02000000000000000000" charset="0"/>
                <a:cs typeface="Javanese Text" panose="02000000000000000000" charset="0"/>
                <a:sym typeface="+mn-ea"/>
              </a:rPr>
            </a:br>
            <a:br>
              <a:rPr lang="en-US" b="1" dirty="0" smtClean="0">
                <a:solidFill>
                  <a:schemeClr val="tx1"/>
                </a:solidFill>
                <a:latin typeface="Javanese Text" panose="02000000000000000000" charset="0"/>
                <a:cs typeface="Javanese Text" panose="02000000000000000000" charset="0"/>
                <a:sym typeface="+mn-ea"/>
              </a:rPr>
            </a:br>
            <a:br>
              <a:rPr lang="en-US" b="1" dirty="0" smtClean="0">
                <a:solidFill>
                  <a:schemeClr val="tx1"/>
                </a:solidFill>
                <a:latin typeface="Javanese Text" panose="02000000000000000000" charset="0"/>
                <a:cs typeface="Javanese Text" panose="02000000000000000000" charset="0"/>
                <a:sym typeface="+mn-ea"/>
              </a:rPr>
            </a:br>
            <a:r>
              <a:rPr lang="en-US" sz="2400" b="1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Contents:</a:t>
            </a:r>
            <a:br>
              <a:rPr lang="en-IN" altLang="en-US" b="1" dirty="0" smtClean="0">
                <a:solidFill>
                  <a:schemeClr val="tx1"/>
                </a:solidFill>
                <a:latin typeface="Javanese Text" panose="02000000000000000000" charset="0"/>
                <a:cs typeface="Javanese Text" panose="02000000000000000000" charset="0"/>
                <a:sym typeface="+mn-ea"/>
              </a:rPr>
            </a:br>
            <a:endParaRPr lang="en-IN" altLang="en-US" b="1" dirty="0" smtClean="0">
              <a:solidFill>
                <a:schemeClr val="tx1"/>
              </a:solidFill>
              <a:latin typeface="Javanese Text" panose="02000000000000000000" charset="0"/>
              <a:cs typeface="Javanese Text" panose="02000000000000000000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570"/>
            <a:ext cx="8229600" cy="4742180"/>
          </a:xfrm>
        </p:spPr>
        <p:txBody>
          <a:bodyPr/>
          <a:lstStyle/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Problem Statement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Proposed Method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Algorithm &amp; Block Diagram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Results</a:t>
            </a:r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3720"/>
            <a:ext cx="8229600" cy="559435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+mn-lt"/>
                <a:ea typeface="+mn-ea"/>
                <a:cs typeface="+mn-cs"/>
                <a:sym typeface="+mn-ea"/>
              </a:rPr>
              <a:t>Problem statement</a:t>
            </a:r>
            <a:r>
              <a:rPr lang="en-IN" altLang="en-US" sz="2400" b="1" dirty="0" smtClean="0">
                <a:latin typeface="+mn-lt"/>
                <a:ea typeface="+mn-ea"/>
                <a:cs typeface="+mn-cs"/>
                <a:sym typeface="+mn-ea"/>
              </a:rPr>
              <a:t>:</a:t>
            </a:r>
            <a:endParaRPr lang="en-IN" altLang="en-US" sz="2400" b="1" dirty="0" smtClean="0"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25" y="1174750"/>
            <a:ext cx="8169275" cy="380428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altLang="en-US" sz="2400"/>
              <a:t>   </a:t>
            </a:r>
            <a:br>
              <a:rPr lang="en-IN" altLang="en-US" sz="2400"/>
            </a:br>
            <a:r>
              <a:rPr lang="en-US" sz="2400"/>
              <a:t>Fa</a:t>
            </a:r>
            <a:r>
              <a:rPr lang="en-IN" altLang="en-US" sz="2400"/>
              <a:t>c</a:t>
            </a:r>
            <a:r>
              <a:rPr lang="en-US" sz="2400"/>
              <a:t>e recognition systems face challenges from variations</a:t>
            </a:r>
            <a:r>
              <a:rPr lang="en-IN" altLang="en-US" sz="2400"/>
              <a:t> </a:t>
            </a:r>
            <a:r>
              <a:rPr lang="en-US" sz="2400"/>
              <a:t>in pose, illumination, expression, and modality, limiting traditional methods like LBP in unconstrained environments. The aim is to develop a robust, compact, automated feature learning approach for improved face recognition performance.</a:t>
            </a:r>
            <a:endParaRPr lang="en-US" sz="2400"/>
          </a:p>
          <a:p>
            <a:pPr algn="just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80745" y="1288415"/>
            <a:ext cx="6998335" cy="48291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8035" y="381000"/>
            <a:ext cx="6887845" cy="614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2400" b="1"/>
              <a:t>Block Diagram for </a:t>
            </a:r>
            <a:r>
              <a:rPr lang="en-US" sz="2400" b="1" dirty="0" smtClean="0">
                <a:sym typeface="+mn-ea"/>
              </a:rPr>
              <a:t>Proposed </a:t>
            </a:r>
            <a:r>
              <a:rPr lang="en-US" altLang="en-GB" sz="2400" b="1"/>
              <a:t>CBFD:</a:t>
            </a:r>
            <a:endParaRPr lang="en-US" altLang="en-GB"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2820"/>
            <a:ext cx="8382000" cy="737235"/>
          </a:xfrm>
        </p:spPr>
        <p:txBody>
          <a:bodyPr/>
          <a:lstStyle/>
          <a:p>
            <a:pPr algn="l"/>
            <a:r>
              <a:rPr lang="en-US" sz="2400" b="1" dirty="0" smtClean="0">
                <a:latin typeface="+mn-lt"/>
                <a:ea typeface="+mn-ea"/>
                <a:cs typeface="+mn-cs"/>
                <a:sym typeface="+mn-ea"/>
              </a:rPr>
              <a:t>Proposed Method:</a:t>
            </a:r>
            <a:endParaRPr lang="en-US" sz="2400" b="1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7550"/>
          </a:xfrm>
        </p:spPr>
        <p:txBody>
          <a:bodyPr/>
          <a:lstStyle/>
          <a:p>
            <a:r>
              <a:rPr lang="en-US" altLang="en-GB" sz="2000" dirty="0"/>
              <a:t>Compact Binary Face Descriptor (CBFD)</a:t>
            </a:r>
            <a:endParaRPr lang="en-US" altLang="en-GB" sz="2000" dirty="0"/>
          </a:p>
          <a:p>
            <a:r>
              <a:rPr lang="en-US" altLang="en-GB" sz="2000" dirty="0"/>
              <a:t>Coupled-</a:t>
            </a:r>
            <a:r>
              <a:rPr lang="en-US" altLang="en-GB" sz="2000" dirty="0">
                <a:sym typeface="+mn-ea"/>
              </a:rPr>
              <a:t>Compact Binary Face Descriptor(C-CBFD)</a:t>
            </a:r>
            <a:endParaRPr lang="en-US" altLang="en-GB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 dirty="0" smtClean="0">
                <a:latin typeface="+mn-lt"/>
                <a:ea typeface="+mn-ea"/>
                <a:cs typeface="+mn-cs"/>
                <a:sym typeface="+mn-ea"/>
              </a:rPr>
              <a:t>Compact Binary Face Descriptor (CBFD)</a:t>
            </a:r>
            <a:endParaRPr lang="en-US" sz="2400" b="1" dirty="0" smtClean="0"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Compact Binary Face Descriptor (CBFD) is proposed to improve face recognition by transforming pixel differences into binary feature vectors that are compact, discriminative, and computationally efficient.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GB" sz="2000" b="1"/>
              <a:t>CBFD Feature Learning:</a:t>
            </a:r>
            <a:endParaRPr lang="en-US" altLang="en-GB" sz="2000" b="1"/>
          </a:p>
          <a:p>
            <a:pPr marL="0" indent="0">
              <a:buNone/>
            </a:pPr>
            <a:r>
              <a:rPr lang="en-US" altLang="en-GB" sz="2000"/>
              <a:t>1. </a:t>
            </a:r>
            <a:r>
              <a:rPr lang="en-US" altLang="en-GB" sz="2000" b="1"/>
              <a:t>Extract Pixel Difference Vectors (PDVs)</a:t>
            </a:r>
            <a:endParaRPr lang="en-US" altLang="en-GB" sz="2000"/>
          </a:p>
          <a:p>
            <a:r>
              <a:rPr lang="en-US" altLang="en-GB" sz="2000"/>
              <a:t>Pixel intensity differences between a pixel and its neighboring pixels are computed to capture local texture variations for better face representation.</a:t>
            </a:r>
            <a:endParaRPr lang="en-US" altLang="en-GB" sz="2000"/>
          </a:p>
          <a:p>
            <a:pPr marL="0" indent="0">
              <a:buNone/>
            </a:pPr>
            <a:r>
              <a:rPr lang="en-US" altLang="en-GB" sz="2000"/>
              <a:t>2. </a:t>
            </a:r>
            <a:r>
              <a:rPr lang="en-US" altLang="en-GB" sz="2000" b="1"/>
              <a:t>Transform PDVs into Binary Features</a:t>
            </a:r>
            <a:endParaRPr lang="en-US" altLang="en-GB" sz="2000" b="1"/>
          </a:p>
          <a:p>
            <a:r>
              <a:rPr lang="en-US" altLang="en-GB" sz="2000"/>
              <a:t>The extracted PDVs are mapped into a binary feature space using a learned transformation, ensuring compact and efficient face descriptors.</a:t>
            </a:r>
            <a:endParaRPr lang="en-US" altLang="en-GB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>
                <a:sym typeface="+mn-ea"/>
              </a:rPr>
              <a:t>3. </a:t>
            </a:r>
            <a:r>
              <a:rPr lang="en-US" altLang="en-GB" sz="2000" b="1">
                <a:sym typeface="+mn-ea"/>
              </a:rPr>
              <a:t>Optimize the Binary Feature Space</a:t>
            </a:r>
            <a:endParaRPr lang="en-US" altLang="en-GB" sz="2000"/>
          </a:p>
          <a:p>
            <a:r>
              <a:rPr lang="en-US" altLang="en-GB" sz="2000">
                <a:sym typeface="+mn-ea"/>
              </a:rPr>
              <a:t>The transformation process is optimized to maximize variance, minimize quantization loss, and ensure a uniform binary code distribution.</a:t>
            </a:r>
            <a:endParaRPr lang="en-US" altLang="en-GB" sz="2000"/>
          </a:p>
          <a:p>
            <a:endParaRPr lang="en-US" altLang="en-GB" sz="2000"/>
          </a:p>
          <a:p>
            <a:pPr marL="0" indent="0">
              <a:buNone/>
            </a:pPr>
            <a:r>
              <a:rPr lang="en-US" altLang="en-GB" sz="2000">
                <a:sym typeface="+mn-ea"/>
              </a:rPr>
              <a:t>4. </a:t>
            </a:r>
            <a:r>
              <a:rPr lang="en-US" altLang="en-GB" sz="2000" b="1">
                <a:sym typeface="+mn-ea"/>
              </a:rPr>
              <a:t>Advantages of CBFD Feature Learning</a:t>
            </a:r>
            <a:endParaRPr lang="en-US" altLang="en-GB" sz="2000" b="1"/>
          </a:p>
          <a:p>
            <a:r>
              <a:rPr lang="en-US" altLang="en-GB" sz="2000">
                <a:sym typeface="+mn-ea"/>
              </a:rPr>
              <a:t>CBFD provides a compact, efficient, and robust face representation while eliminating the need for handcrafted features.</a:t>
            </a:r>
            <a:endParaRPr lang="en-US" altLang="en-GB" sz="2000"/>
          </a:p>
          <a:p>
            <a:endParaRPr lang="en-GB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4050"/>
            <a:ext cx="8229600" cy="5473700"/>
          </a:xfrm>
        </p:spPr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GB" sz="2000" b="1"/>
              <a:t>CBFD-Based Face Representation</a:t>
            </a:r>
            <a:endParaRPr lang="en-US" altLang="en-GB" sz="2000" b="1"/>
          </a:p>
          <a:p>
            <a:pPr marL="0" indent="0">
              <a:buNone/>
            </a:pPr>
            <a:r>
              <a:rPr lang="en-US" altLang="en-GB" sz="2000"/>
              <a:t>     Once the binary codes are learned, they are used to create a histogram-based face representation for recognition.</a:t>
            </a:r>
            <a:endParaRPr lang="en-US" altLang="en-GB" sz="2000"/>
          </a:p>
          <a:p>
            <a:endParaRPr lang="en-US" altLang="en-GB" sz="2000"/>
          </a:p>
          <a:p>
            <a:pPr marL="0" indent="0">
              <a:buNone/>
            </a:pPr>
            <a:r>
              <a:rPr lang="en-US" altLang="en-GB" sz="2000" b="1"/>
              <a:t>Steps in CBFD Face Representation:</a:t>
            </a:r>
            <a:endParaRPr lang="en-US" altLang="en-GB" sz="2000" b="1"/>
          </a:p>
          <a:p>
            <a:r>
              <a:rPr lang="en-US" altLang="en-GB" sz="2000"/>
              <a:t>Cluster binary codes using K-means to form a codebook.</a:t>
            </a:r>
            <a:endParaRPr lang="en-US" altLang="en-GB" sz="2000"/>
          </a:p>
          <a:p>
            <a:r>
              <a:rPr lang="en-US" altLang="en-GB" sz="2000"/>
              <a:t>Construct a histogram feature by counting occurrences of binary patterns.</a:t>
            </a:r>
            <a:endParaRPr lang="en-US" altLang="en-GB" sz="2000"/>
          </a:p>
          <a:p>
            <a:r>
              <a:rPr lang="en-US" altLang="en-GB" sz="2000"/>
              <a:t>Divide the face image into local regions and extract CBFD for each region.</a:t>
            </a:r>
            <a:endParaRPr lang="en-US" altLang="en-GB" sz="2000"/>
          </a:p>
          <a:p>
            <a:r>
              <a:rPr lang="en-US" altLang="en-GB" sz="2000"/>
              <a:t>Concatenate region-based histograms to form the final face descriptor.</a:t>
            </a:r>
            <a:endParaRPr lang="en-US" altLang="en-GB" sz="2000"/>
          </a:p>
          <a:p>
            <a:r>
              <a:rPr lang="en-US" altLang="en-GB" sz="2000"/>
              <a:t>Apply PCA (Whitened PCA - WPCA) to reduce dimensionality.</a:t>
            </a:r>
            <a:endParaRPr lang="en-US" altLang="en-GB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u="sng" dirty="0">
                <a:sym typeface="+mn-ea"/>
              </a:rPr>
              <a:t>A</a:t>
            </a:r>
            <a:r>
              <a:rPr lang="en-US" altLang="en-IN" b="1" u="sng" dirty="0">
                <a:sym typeface="+mn-ea"/>
              </a:rPr>
              <a:t>lgorithms:</a:t>
            </a:r>
            <a:endParaRPr lang="en-US" altLang="en-IN" b="1" u="sng" dirty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48310" y="1133475"/>
            <a:ext cx="7219315" cy="5052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4649</Words>
  <Application>WPS Presentation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Javanese Text</vt:lpstr>
      <vt:lpstr>Microsoft YaHei</vt:lpstr>
      <vt:lpstr>Arial Unicode MS</vt:lpstr>
      <vt:lpstr>Calibri</vt:lpstr>
      <vt:lpstr>Wingdings</vt:lpstr>
      <vt:lpstr>Blue Waves</vt:lpstr>
      <vt:lpstr>      Learning Compact Binary Face            Descriptor for Face Recognition</vt:lpstr>
      <vt:lpstr>   Contents: </vt:lpstr>
      <vt:lpstr>Problem statement:</vt:lpstr>
      <vt:lpstr>PowerPoint 演示文稿</vt:lpstr>
      <vt:lpstr>Keywords: </vt:lpstr>
      <vt:lpstr>PowerPoint 演示文稿</vt:lpstr>
      <vt:lpstr>PowerPoint 演示文稿</vt:lpstr>
      <vt:lpstr>PowerPoint 演示文稿</vt:lpstr>
      <vt:lpstr>Algorithms:</vt:lpstr>
      <vt:lpstr>PowerPoint 演示文稿</vt:lpstr>
      <vt:lpstr>PowerPoint 演示文稿</vt:lpstr>
      <vt:lpstr>Algorithms: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Compact Binary Face Descriptor  for Face Recognition</dc:title>
  <dc:creator>y22it45</dc:creator>
  <cp:lastModifiedBy>Y22IT018 CHINTA LEELA SAI MANO</cp:lastModifiedBy>
  <cp:revision>32</cp:revision>
  <dcterms:created xsi:type="dcterms:W3CDTF">2025-01-04T09:10:00Z</dcterms:created>
  <dcterms:modified xsi:type="dcterms:W3CDTF">2025-03-02T17:35:56Z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A2FD010BD6454E088AA44CA1E9CC2BD6_13</vt:lpwstr>
  </property>
  <property fmtid="{D5CDD505-2E9C-101B-9397-08002B2CF9AE}" pid="3" name="KSOProductBuildVer">
    <vt:lpwstr>2057-12.2.0.19821</vt:lpwstr>
  </property>
</Properties>
</file>