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1"/>
  </p:sldMasterIdLst>
  <p:notesMasterIdLst>
    <p:notesMasterId r:id="rId18"/>
  </p:notesMasterIdLst>
  <p:sldIdLst>
    <p:sldId id="264" r:id="rId2"/>
    <p:sldId id="265" r:id="rId3"/>
    <p:sldId id="269" r:id="rId4"/>
    <p:sldId id="274" r:id="rId5"/>
    <p:sldId id="271" r:id="rId6"/>
    <p:sldId id="275" r:id="rId7"/>
    <p:sldId id="282" r:id="rId8"/>
    <p:sldId id="257" r:id="rId9"/>
    <p:sldId id="277" r:id="rId10"/>
    <p:sldId id="278" r:id="rId11"/>
    <p:sldId id="279" r:id="rId12"/>
    <p:sldId id="283" r:id="rId13"/>
    <p:sldId id="280" r:id="rId14"/>
    <p:sldId id="281" r:id="rId15"/>
    <p:sldId id="276" r:id="rId16"/>
    <p:sldId id="272" r:id="rId17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9"/>
      <p:bold r:id="rId20"/>
    </p:embeddedFont>
    <p:embeddedFont>
      <p:font typeface="a옛날목욕탕L" panose="02020600000000000000" pitchFamily="18" charset="-127"/>
      <p:regular r:id="rId21"/>
    </p:embeddedFont>
    <p:embeddedFont>
      <p:font typeface="다음_Regular" panose="02000603060000000000" pitchFamily="2" charset="-127"/>
      <p:regular r:id="rId22"/>
    </p:embeddedFont>
    <p:embeddedFont>
      <p:font typeface="나눔바른고딕" panose="020B0603020101020101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759"/>
    <a:srgbClr val="5591C3"/>
    <a:srgbClr val="F33A24"/>
    <a:srgbClr val="FFF7F7"/>
    <a:srgbClr val="FFFDE8"/>
    <a:srgbClr val="788C78"/>
    <a:srgbClr val="D5C4B0"/>
    <a:srgbClr val="A8815A"/>
    <a:srgbClr val="B9C3B9"/>
    <a:srgbClr val="EBF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>
      <p:cViewPr>
        <p:scale>
          <a:sx n="75" d="100"/>
          <a:sy n="75" d="100"/>
        </p:scale>
        <p:origin x="1829" y="2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BA485-E049-4DD6-95CF-54C69AB6BBF0}" type="datetimeFigureOut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F8AF5-6555-4DEB-A3E2-0F9F2D2852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271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095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8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318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585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593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14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782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4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682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11A7-AB50-4241-BCB4-828FC3343CD5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D438-26A9-4D3D-9940-A34B470F924B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AE3D-3AA1-45AF-8174-600CFFDC4679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3D3B-10B6-4538-A81A-4A43FA91C164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B51D-06F8-4C04-8D0B-E3A77AB7FBD6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A765-BD25-4635-9EF9-C0491C047457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43B0-154E-4FE1-AC41-5912333986F7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5D3F-4595-4F6C-BD6D-E5E14D908979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0238-49DD-4081-9B6E-ABE33C91EEE9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229A-2D2C-44A4-BA26-92EFF107AD90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6A2E-7BE4-4B31-AC7B-35A3DC2BD32E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09B70-DB86-46BD-9B42-D2132F77391B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491880" y="2536329"/>
            <a:ext cx="2232248" cy="576000"/>
          </a:xfrm>
          <a:prstGeom prst="rect">
            <a:avLst/>
          </a:prstGeom>
          <a:solidFill>
            <a:srgbClr val="F33A24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15816" y="3941331"/>
            <a:ext cx="331236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미림여자정보과학고등학교</a:t>
            </a:r>
            <a:endParaRPr lang="en-US" altLang="ko-KR" sz="1050" dirty="0" smtClean="0">
              <a:solidFill>
                <a:schemeClr val="bg1"/>
              </a:solidFill>
              <a:latin typeface="다음_Regular" pitchFamily="2" charset="-127"/>
              <a:ea typeface="다음_Regular" pitchFamily="2" charset="-127"/>
            </a:endParaRPr>
          </a:p>
          <a:p>
            <a:pPr algn="ctr"/>
            <a:endParaRPr lang="en-US" altLang="ko-KR" sz="1050" dirty="0" smtClean="0">
              <a:solidFill>
                <a:schemeClr val="bg1"/>
              </a:solidFill>
              <a:latin typeface="다음_Regular" pitchFamily="2" charset="-127"/>
              <a:ea typeface="다음_Regular" pitchFamily="2" charset="-127"/>
            </a:endParaRPr>
          </a:p>
          <a:p>
            <a:pPr algn="ctr"/>
            <a:r>
              <a:rPr lang="ko-KR" altLang="en-US" sz="1050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김도현 </a:t>
            </a:r>
            <a:r>
              <a:rPr lang="ko-KR" altLang="en-US" sz="1050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박소영 이예슬 이지아 </a:t>
            </a:r>
            <a:r>
              <a:rPr lang="ko-KR" altLang="en-US" sz="1050" dirty="0" err="1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유채린</a:t>
            </a:r>
            <a:r>
              <a:rPr lang="ko-KR" altLang="en-US" sz="1050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050" dirty="0" err="1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황다영</a:t>
            </a:r>
            <a:endParaRPr lang="en-US" altLang="ko-KR" sz="1050" dirty="0" smtClean="0">
              <a:solidFill>
                <a:schemeClr val="bg1"/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512343" y="2439938"/>
            <a:ext cx="35283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2771800" y="3573016"/>
            <a:ext cx="4176464" cy="576064"/>
            <a:chOff x="2843808" y="3573016"/>
            <a:chExt cx="4176464" cy="576064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2843808" y="3861048"/>
              <a:ext cx="417646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6588224" y="3573016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연결선 41"/>
          <p:cNvCxnSpPr/>
          <p:nvPr/>
        </p:nvCxnSpPr>
        <p:spPr>
          <a:xfrm>
            <a:off x="3059832" y="1964459"/>
            <a:ext cx="0" cy="8164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이등변 삼각형 42"/>
          <p:cNvSpPr/>
          <p:nvPr/>
        </p:nvSpPr>
        <p:spPr>
          <a:xfrm rot="5400000">
            <a:off x="3035001" y="1941663"/>
            <a:ext cx="360041" cy="310380"/>
          </a:xfrm>
          <a:prstGeom prst="triangle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/>
          <p:cNvSpPr/>
          <p:nvPr/>
        </p:nvSpPr>
        <p:spPr>
          <a:xfrm rot="16200000">
            <a:off x="2826524" y="2110241"/>
            <a:ext cx="250590" cy="216026"/>
          </a:xfrm>
          <a:prstGeom prst="triangle">
            <a:avLst/>
          </a:prstGeom>
          <a:solidFill>
            <a:srgbClr val="F33A2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203848" y="3213040"/>
            <a:ext cx="2736304" cy="576000"/>
          </a:xfrm>
          <a:prstGeom prst="rect">
            <a:avLst/>
          </a:prstGeom>
          <a:solidFill>
            <a:srgbClr val="F33A24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123728" y="2420888"/>
            <a:ext cx="48965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LOL</a:t>
            </a:r>
          </a:p>
          <a:p>
            <a:pPr algn="ctr"/>
            <a:r>
              <a:rPr lang="ko-KR" altLang="en-US" sz="4400" dirty="0" err="1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승리예측</a:t>
            </a:r>
            <a:endParaRPr lang="en-US" altLang="ko-KR" sz="440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9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9512" y="332657"/>
            <a:ext cx="4176464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 err="1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Navie</a:t>
            </a:r>
            <a:r>
              <a:rPr lang="en-US" altLang="ko-KR" sz="25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Bayes algorithm</a:t>
            </a:r>
            <a:endParaRPr lang="en-US" altLang="ko-KR" sz="25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9" name="TextBox 19"/>
          <p:cNvSpPr txBox="1">
            <a:spLocks noChangeArrowheads="1"/>
          </p:cNvSpPr>
          <p:nvPr/>
        </p:nvSpPr>
        <p:spPr bwMode="auto">
          <a:xfrm>
            <a:off x="179512" y="896526"/>
            <a:ext cx="5184576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 err="1">
                <a:solidFill>
                  <a:srgbClr val="0C275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분류기</a:t>
            </a:r>
            <a:r>
              <a:rPr lang="ko-KR" altLang="en-US" sz="10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만들 수 있는 간단한 </a:t>
            </a: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</a:t>
            </a:r>
            <a:r>
              <a:rPr lang="en-US" altLang="ko-KR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0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700"/>
              </a:lnSpc>
            </a:pP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단일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알고리즘을 통한 훈련이 아닌 일반적인 원칙에 근거한 여러 알고리즘들을 이용하여 훈련</a:t>
            </a:r>
            <a:endParaRPr lang="en-US" altLang="ko-KR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 err="1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방법소개</a:t>
            </a:r>
            <a:endParaRPr lang="en-US" altLang="ko-KR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7170" name="Picture 2" descr="https://scontent-icn1-1.xx.fbcdn.net/v/t1.15752-9/82318825_599573220862833_4282743157650620416_n.png?_nc_cat=105&amp;_nc_oc=AQlKe1eylOx3O-KDJ31qf6jrcZ41PTvM_-1rZ09IrHTAE_esG9Z7LXXP2rP6Oz1HHjA&amp;_nc_ht=scontent-icn1-1.xx&amp;oh=a30bd2106edb9fae80ef29d5bd526431&amp;oe=5E8F73E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99" y="2827293"/>
            <a:ext cx="8520881" cy="148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1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10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9512" y="332657"/>
            <a:ext cx="4176464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의사결정트리</a:t>
            </a:r>
            <a:endParaRPr lang="en-US" altLang="ko-KR" sz="25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9" name="TextBox 19"/>
          <p:cNvSpPr txBox="1">
            <a:spLocks noChangeArrowheads="1"/>
          </p:cNvSpPr>
          <p:nvPr/>
        </p:nvSpPr>
        <p:spPr bwMode="auto">
          <a:xfrm>
            <a:off x="179512" y="811627"/>
            <a:ext cx="5184576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항목에 대한 </a:t>
            </a:r>
            <a:r>
              <a:rPr lang="ko-KR" altLang="en-US" sz="105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관측값과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ko-KR" altLang="en-US" sz="105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목표값을</a:t>
            </a: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연결시켜주는 예측 모델</a:t>
            </a:r>
            <a:endParaRPr lang="en-US" altLang="ko-KR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 err="1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방법소개</a:t>
            </a:r>
            <a:endParaRPr lang="en-US" altLang="ko-KR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8194" name="Picture 2" descr="https://scontent-icn1-1.xx.fbcdn.net/v/t1.15752-9/81544161_2726548714125481_8477583959843143680_n.png?_nc_cat=101&amp;_nc_oc=AQmEUuO6_aJnrg1rWSvqCIXZWsJddV9s7G0qluUBt4s3vPEpsSoIjgedAc4uwA0CV48&amp;_nc_ht=scontent-icn1-1.xx&amp;oh=f9e5055d0b083ac28fbb874d312d1681&amp;oe=5EA3DE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50" y="2420888"/>
            <a:ext cx="7630815" cy="264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92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11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9512" y="332657"/>
            <a:ext cx="4176464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의사결정트리</a:t>
            </a:r>
            <a:endParaRPr lang="en-US" altLang="ko-KR" sz="25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9" name="TextBox 19"/>
          <p:cNvSpPr txBox="1">
            <a:spLocks noChangeArrowheads="1"/>
          </p:cNvSpPr>
          <p:nvPr/>
        </p:nvSpPr>
        <p:spPr bwMode="auto">
          <a:xfrm>
            <a:off x="179512" y="811627"/>
            <a:ext cx="5184576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항목에 대한 </a:t>
            </a:r>
            <a:r>
              <a:rPr lang="ko-KR" altLang="en-US" sz="105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관측값과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ko-KR" altLang="en-US" sz="105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목표값을</a:t>
            </a: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연결시켜주는 예측 모델</a:t>
            </a:r>
            <a:endParaRPr lang="en-US" altLang="ko-KR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 err="1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방법소개</a:t>
            </a:r>
            <a:endParaRPr lang="en-US" altLang="ko-KR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8196" name="Picture 4" descr="https://scontent-icn1-1.xx.fbcdn.net/v/t1.15752-9/82587722_503599490345256_4877359715966779392_n.png?_nc_cat=106&amp;_nc_oc=AQlfHWgrjDwnG2onls7BswwlFjlMeI647t-f7NCap0CE0f-9tDdO4hWerc2bbji2En0&amp;_nc_ht=scontent-icn1-1.xx&amp;oh=5cdd4d59ffe956754f253932afaeb09c&amp;oe=5E9888F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90" y="2924944"/>
            <a:ext cx="8653071" cy="164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82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12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9512" y="332657"/>
            <a:ext cx="4176464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의사결정트리</a:t>
            </a:r>
            <a:endParaRPr lang="en-US" altLang="ko-KR" sz="25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9" name="TextBox 19"/>
          <p:cNvSpPr txBox="1">
            <a:spLocks noChangeArrowheads="1"/>
          </p:cNvSpPr>
          <p:nvPr/>
        </p:nvSpPr>
        <p:spPr bwMode="auto">
          <a:xfrm>
            <a:off x="179512" y="811627"/>
            <a:ext cx="5184576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항목에 대한 </a:t>
            </a:r>
            <a:r>
              <a:rPr lang="ko-KR" altLang="en-US" sz="1050" dirty="0" err="1" smtClean="0">
                <a:solidFill>
                  <a:srgbClr val="0C275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관측값</a:t>
            </a:r>
            <a:r>
              <a:rPr lang="ko-KR" altLang="en-US" sz="105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ko-KR" altLang="en-US" sz="1050" dirty="0" err="1" smtClean="0">
                <a:solidFill>
                  <a:srgbClr val="0C275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목표값</a:t>
            </a:r>
            <a:r>
              <a:rPr lang="ko-KR" altLang="en-US" sz="105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연결시켜주는 예측 모델</a:t>
            </a:r>
            <a:endParaRPr lang="en-US" altLang="ko-KR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 err="1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방법소개</a:t>
            </a:r>
            <a:endParaRPr lang="en-US" altLang="ko-KR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9218" name="Picture 2" descr="https://scontent-icn1-1.xx.fbcdn.net/v/t1.15752-9/82090890_2844688322262002_4997785144338153472_n.png?_nc_cat=111&amp;_nc_oc=AQl4endKBgRLlD_GSJLDO3SuVk6U5taCZ-SQcTyxIbz2KuSPFm7B47zEkuNNzHwfpy0&amp;_nc_ht=scontent-icn1-1.xx&amp;oh=2f05e60a1fa4a6dea221c538ebe5269f&amp;oe=5ED41D3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3" t="40035" r="2542" b="43715"/>
          <a:stretch/>
        </p:blipFill>
        <p:spPr bwMode="auto">
          <a:xfrm>
            <a:off x="935596" y="2736449"/>
            <a:ext cx="7632848" cy="258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77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13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9512" y="332657"/>
            <a:ext cx="4176464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의사결정트리</a:t>
            </a:r>
            <a:endParaRPr lang="en-US" altLang="ko-KR" sz="25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9" name="TextBox 19"/>
          <p:cNvSpPr txBox="1">
            <a:spLocks noChangeArrowheads="1"/>
          </p:cNvSpPr>
          <p:nvPr/>
        </p:nvSpPr>
        <p:spPr bwMode="auto">
          <a:xfrm>
            <a:off x="179512" y="811627"/>
            <a:ext cx="5184576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팀이 이기는 경로</a:t>
            </a:r>
            <a:endParaRPr lang="en-US" altLang="ko-KR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 err="1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방법소개</a:t>
            </a:r>
            <a:endParaRPr lang="en-US" altLang="ko-KR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827584" y="2420888"/>
            <a:ext cx="77768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t2_towerKills &lt;= 6.5 t1_towerKills &gt; 2.5 t1_towerKills &gt;= 3.5 t2_inhibitorKills&lt;= 0.5 t1_towerKills &gt; 4.5 t2_baronKills &lt;= 2.5 </a:t>
            </a:r>
            <a:r>
              <a:rPr lang="en-US" altLang="ko-KR" sz="2800" dirty="0" err="1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firstInhibitor</a:t>
            </a:r>
            <a:r>
              <a:rPr lang="en-US" altLang="ko-KR" sz="28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&gt; 0.5 ====&gt; 1 win</a:t>
            </a:r>
            <a:endParaRPr lang="ko-KR" altLang="en-US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112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>
          <a:xfrm>
            <a:off x="8172400" y="0"/>
            <a:ext cx="792088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14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44408" y="982469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활동</a:t>
            </a:r>
            <a:endParaRPr lang="en-US" altLang="ko-KR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이</a:t>
            </a:r>
            <a:r>
              <a:rPr lang="ko-KR" altLang="en-US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후</a:t>
            </a:r>
            <a:endParaRPr lang="en-US" altLang="ko-KR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2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17" name="TextBox 16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4</a:t>
              </a:r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2555776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79512" y="332656"/>
            <a:ext cx="4104456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데이터 분석 야 너도</a:t>
            </a:r>
            <a:r>
              <a:rPr lang="en-US" altLang="ko-KR" sz="25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? </a:t>
            </a:r>
            <a:r>
              <a:rPr lang="ko-KR" altLang="en-US" sz="25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야 나도</a:t>
            </a:r>
            <a:r>
              <a:rPr lang="en-US" altLang="ko-KR" sz="25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!</a:t>
            </a:r>
            <a:endParaRPr lang="en-US" altLang="ko-KR" sz="25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9" name="TextBox 19"/>
          <p:cNvSpPr txBox="1">
            <a:spLocks noChangeArrowheads="1"/>
          </p:cNvSpPr>
          <p:nvPr/>
        </p:nvSpPr>
        <p:spPr bwMode="auto">
          <a:xfrm>
            <a:off x="192056" y="857800"/>
            <a:ext cx="4307935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어른</a:t>
            </a: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들의 일이라고만 생각했던 데이터 분석 이렇게 쉽게 다룰 수 있다</a:t>
            </a: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!</a:t>
            </a:r>
            <a:endParaRPr lang="en-US" altLang="ko-KR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11760" y="2357591"/>
            <a:ext cx="1296144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초반</a:t>
            </a:r>
            <a:endParaRPr lang="en-US" altLang="ko-KR" sz="2500" b="1" dirty="0" smtClean="0">
              <a:solidFill>
                <a:srgbClr val="F33A2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4499992" y="2132856"/>
            <a:ext cx="0" cy="3672408"/>
          </a:xfrm>
          <a:prstGeom prst="line">
            <a:avLst/>
          </a:prstGeom>
          <a:ln>
            <a:solidFill>
              <a:srgbClr val="0C275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220072" y="2357591"/>
            <a:ext cx="1296144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후반</a:t>
            </a:r>
            <a:endParaRPr lang="en-US" altLang="ko-KR" sz="25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627784" y="3149679"/>
            <a:ext cx="864096" cy="864096"/>
          </a:xfrm>
          <a:prstGeom prst="ellipse">
            <a:avLst/>
          </a:prstGeom>
          <a:blipFill dpi="0" rotWithShape="1">
            <a:blip r:embed="rId3" cstate="print"/>
            <a:srcRect/>
            <a:tile tx="-514350" ty="-38100" sx="100000" sy="100000" flip="none" algn="tl"/>
          </a:blipFill>
          <a:ln w="3175">
            <a:solidFill>
              <a:srgbClr val="0C27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5436096" y="3149679"/>
            <a:ext cx="864096" cy="864096"/>
          </a:xfrm>
          <a:prstGeom prst="ellipse">
            <a:avLst/>
          </a:prstGeom>
          <a:blipFill dpi="0" rotWithShape="1">
            <a:blip r:embed="rId3" cstate="print"/>
            <a:srcRect/>
            <a:tile tx="-869950" ty="0" sx="100000" sy="100000" flip="none" algn="tl"/>
          </a:blipFill>
          <a:ln w="3175">
            <a:solidFill>
              <a:srgbClr val="0C27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691680" y="4509120"/>
            <a:ext cx="259228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F33A24"/>
                </a:solidFill>
                <a:latin typeface="나눔바른고딕" pitchFamily="50" charset="-127"/>
                <a:ea typeface="나눔바른고딕" pitchFamily="50" charset="-127"/>
              </a:rPr>
              <a:t>데이터 분석</a:t>
            </a:r>
            <a:r>
              <a:rPr lang="en-US" altLang="ko-KR" sz="1600" dirty="0" smtClean="0">
                <a:solidFill>
                  <a:srgbClr val="F33A24"/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</a:p>
          <a:p>
            <a:pPr algn="ctr"/>
            <a:r>
              <a:rPr lang="ko-KR" altLang="en-US" sz="1600" dirty="0" smtClean="0">
                <a:solidFill>
                  <a:srgbClr val="F33A24"/>
                </a:solidFill>
                <a:latin typeface="나눔바른고딕" pitchFamily="50" charset="-127"/>
                <a:ea typeface="나눔바른고딕" pitchFamily="50" charset="-127"/>
              </a:rPr>
              <a:t>그거 어떻게 하는 건데</a:t>
            </a:r>
            <a:r>
              <a:rPr lang="en-US" altLang="ko-KR" sz="1600" dirty="0" smtClean="0">
                <a:solidFill>
                  <a:srgbClr val="F33A24"/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</a:p>
          <a:p>
            <a:pPr algn="ctr"/>
            <a:r>
              <a:rPr lang="ko-KR" altLang="en-US" sz="1600" dirty="0" smtClean="0">
                <a:solidFill>
                  <a:srgbClr val="F33A24"/>
                </a:solidFill>
                <a:latin typeface="나눔바른고딕" pitchFamily="50" charset="-127"/>
                <a:ea typeface="나눔바른고딕" pitchFamily="50" charset="-127"/>
              </a:rPr>
              <a:t>으</a:t>
            </a:r>
            <a:r>
              <a:rPr lang="en-US" altLang="ko-KR" sz="1600" dirty="0" smtClean="0">
                <a:solidFill>
                  <a:srgbClr val="F33A24"/>
                </a:solidFill>
                <a:latin typeface="나눔바른고딕" pitchFamily="50" charset="-127"/>
                <a:ea typeface="나눔바른고딕" pitchFamily="50" charset="-127"/>
              </a:rPr>
              <a:t>~ </a:t>
            </a:r>
            <a:r>
              <a:rPr lang="ko-KR" altLang="en-US" sz="1600" dirty="0" smtClean="0">
                <a:solidFill>
                  <a:srgbClr val="F33A24"/>
                </a:solidFill>
                <a:latin typeface="나눔바른고딕" pitchFamily="50" charset="-127"/>
                <a:ea typeface="나눔바른고딕" pitchFamily="50" charset="-127"/>
              </a:rPr>
              <a:t>복잡해</a:t>
            </a:r>
            <a:r>
              <a:rPr lang="en-US" altLang="ko-KR" sz="1600" dirty="0" smtClean="0">
                <a:solidFill>
                  <a:srgbClr val="F33A24"/>
                </a:solidFill>
                <a:latin typeface="나눔바른고딕" pitchFamily="50" charset="-127"/>
                <a:ea typeface="나눔바른고딕" pitchFamily="50" charset="-127"/>
              </a:rPr>
              <a:t>! </a:t>
            </a:r>
            <a:r>
              <a:rPr lang="ko-KR" altLang="en-US" sz="1600" dirty="0" smtClean="0">
                <a:solidFill>
                  <a:srgbClr val="F33A24"/>
                </a:solidFill>
                <a:latin typeface="나눔바른고딕" pitchFamily="50" charset="-127"/>
                <a:ea typeface="나눔바른고딕" pitchFamily="50" charset="-127"/>
              </a:rPr>
              <a:t>😫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🤑</a:t>
            </a: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16017" y="4524799"/>
            <a:ext cx="288032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데이터 분석 어렵지 않아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!</a:t>
            </a:r>
          </a:p>
          <a:p>
            <a:pPr algn="ctr"/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재미있게 </a:t>
            </a:r>
            <a:r>
              <a:rPr lang="en-US" altLang="ko-KR" sz="1600" dirty="0" err="1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LoL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승리 예측하기💘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51920" y="3429000"/>
            <a:ext cx="1296144" cy="76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68198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131840" y="2968377"/>
            <a:ext cx="2880320" cy="576000"/>
          </a:xfrm>
          <a:prstGeom prst="rect">
            <a:avLst/>
          </a:prstGeom>
          <a:solidFill>
            <a:srgbClr val="F33A2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03848" y="3694385"/>
            <a:ext cx="28803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김도현 박소영 이예슬 이지아 </a:t>
            </a:r>
            <a:r>
              <a:rPr lang="ko-KR" altLang="en-US" sz="1050" dirty="0" err="1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유채린</a:t>
            </a:r>
            <a:r>
              <a:rPr lang="ko-KR" altLang="en-US" sz="1050"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050" dirty="0" err="1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황다영</a:t>
            </a:r>
            <a:endParaRPr lang="en-US" altLang="ko-KR" sz="1050" dirty="0">
              <a:solidFill>
                <a:schemeClr val="bg1"/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512343" y="2871986"/>
            <a:ext cx="35283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26"/>
          <p:cNvGrpSpPr/>
          <p:nvPr/>
        </p:nvGrpSpPr>
        <p:grpSpPr>
          <a:xfrm>
            <a:off x="2483768" y="3334345"/>
            <a:ext cx="4176464" cy="576064"/>
            <a:chOff x="2843808" y="3573016"/>
            <a:chExt cx="4176464" cy="576064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2843808" y="3861048"/>
              <a:ext cx="417646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6444208" y="3573016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123728" y="2852936"/>
            <a:ext cx="4896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감사합니다</a:t>
            </a:r>
            <a:r>
              <a:rPr lang="en-US" altLang="ko-KR" sz="44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</p:txBody>
      </p:sp>
      <p:cxnSp>
        <p:nvCxnSpPr>
          <p:cNvPr id="42" name="직선 연결선 41"/>
          <p:cNvCxnSpPr/>
          <p:nvPr/>
        </p:nvCxnSpPr>
        <p:spPr>
          <a:xfrm>
            <a:off x="3059832" y="2396507"/>
            <a:ext cx="0" cy="8164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이등변 삼각형 42"/>
          <p:cNvSpPr/>
          <p:nvPr/>
        </p:nvSpPr>
        <p:spPr>
          <a:xfrm rot="5400000">
            <a:off x="3035001" y="2373711"/>
            <a:ext cx="360041" cy="310380"/>
          </a:xfrm>
          <a:prstGeom prst="triangle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/>
          <p:cNvSpPr/>
          <p:nvPr/>
        </p:nvSpPr>
        <p:spPr>
          <a:xfrm rot="16200000">
            <a:off x="2826524" y="2542289"/>
            <a:ext cx="250590" cy="216026"/>
          </a:xfrm>
          <a:prstGeom prst="triangle">
            <a:avLst/>
          </a:prstGeom>
          <a:solidFill>
            <a:srgbClr val="F33A2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131960" y="1898829"/>
            <a:ext cx="86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8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기획</a:t>
            </a:r>
            <a:endParaRPr lang="en-US" altLang="ko-KR" sz="280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28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의도</a:t>
            </a:r>
            <a:endParaRPr lang="en-US" altLang="ko-KR" sz="280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483768" y="2834933"/>
            <a:ext cx="40324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64208" y="1898829"/>
            <a:ext cx="86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8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진행</a:t>
            </a:r>
            <a:endParaRPr lang="en-US" altLang="ko-KR" sz="280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28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과정</a:t>
            </a:r>
            <a:endParaRPr lang="en-US" altLang="ko-KR" sz="280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2555896" y="3987061"/>
            <a:ext cx="629022" cy="936104"/>
            <a:chOff x="2483768" y="3789040"/>
            <a:chExt cx="629022" cy="936104"/>
          </a:xfrm>
        </p:grpSpPr>
        <p:sp>
          <p:nvSpPr>
            <p:cNvPr id="48" name="TextBox 47"/>
            <p:cNvSpPr txBox="1"/>
            <p:nvPr/>
          </p:nvSpPr>
          <p:spPr>
            <a:xfrm>
              <a:off x="2483768" y="3789040"/>
              <a:ext cx="576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3</a:t>
              </a:r>
            </a:p>
          </p:txBody>
        </p:sp>
        <p:sp>
          <p:nvSpPr>
            <p:cNvPr id="52" name="이등변 삼각형 51"/>
            <p:cNvSpPr/>
            <p:nvPr/>
          </p:nvSpPr>
          <p:spPr>
            <a:xfrm>
              <a:off x="2680742" y="4365104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5" name="직선 연결선 64"/>
          <p:cNvCxnSpPr/>
          <p:nvPr/>
        </p:nvCxnSpPr>
        <p:spPr>
          <a:xfrm>
            <a:off x="2483768" y="4923165"/>
            <a:ext cx="403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4788144" y="3987061"/>
            <a:ext cx="576064" cy="936104"/>
            <a:chOff x="4788024" y="3789040"/>
            <a:chExt cx="576064" cy="936104"/>
          </a:xfrm>
        </p:grpSpPr>
        <p:sp>
          <p:nvSpPr>
            <p:cNvPr id="54" name="TextBox 53"/>
            <p:cNvSpPr txBox="1"/>
            <p:nvPr/>
          </p:nvSpPr>
          <p:spPr>
            <a:xfrm>
              <a:off x="4788024" y="3789040"/>
              <a:ext cx="576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4</a:t>
              </a:r>
            </a:p>
          </p:txBody>
        </p:sp>
        <p:sp>
          <p:nvSpPr>
            <p:cNvPr id="72" name="이등변 삼각형 71"/>
            <p:cNvSpPr/>
            <p:nvPr/>
          </p:nvSpPr>
          <p:spPr>
            <a:xfrm>
              <a:off x="4932040" y="4365104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2555896" y="1898829"/>
            <a:ext cx="629022" cy="923330"/>
            <a:chOff x="2483768" y="1700808"/>
            <a:chExt cx="629022" cy="923330"/>
          </a:xfrm>
        </p:grpSpPr>
        <p:sp>
          <p:nvSpPr>
            <p:cNvPr id="39" name="TextBox 38"/>
            <p:cNvSpPr txBox="1"/>
            <p:nvPr/>
          </p:nvSpPr>
          <p:spPr>
            <a:xfrm>
              <a:off x="2483768" y="1700808"/>
              <a:ext cx="576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73" name="이등변 삼각형 72"/>
            <p:cNvSpPr/>
            <p:nvPr/>
          </p:nvSpPr>
          <p:spPr>
            <a:xfrm>
              <a:off x="2680742" y="2204864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4716136" y="1898829"/>
            <a:ext cx="648072" cy="923330"/>
            <a:chOff x="4716016" y="1700808"/>
            <a:chExt cx="648072" cy="923330"/>
          </a:xfrm>
        </p:grpSpPr>
        <p:sp>
          <p:nvSpPr>
            <p:cNvPr id="45" name="TextBox 44"/>
            <p:cNvSpPr txBox="1"/>
            <p:nvPr/>
          </p:nvSpPr>
          <p:spPr>
            <a:xfrm>
              <a:off x="4716016" y="1700808"/>
              <a:ext cx="576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</a:p>
          </p:txBody>
        </p:sp>
        <p:sp>
          <p:nvSpPr>
            <p:cNvPr id="74" name="이등변 삼각형 73"/>
            <p:cNvSpPr/>
            <p:nvPr/>
          </p:nvSpPr>
          <p:spPr>
            <a:xfrm>
              <a:off x="4932040" y="2204864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3131960" y="3987061"/>
            <a:ext cx="86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8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방법</a:t>
            </a:r>
            <a:endParaRPr lang="en-US" altLang="ko-KR" sz="280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28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소개</a:t>
            </a:r>
            <a:endParaRPr lang="en-US" altLang="ko-KR" sz="280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364208" y="3987061"/>
            <a:ext cx="86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8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활동</a:t>
            </a:r>
            <a:endParaRPr lang="en-US" altLang="ko-KR" sz="280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28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이후</a:t>
            </a:r>
            <a:endParaRPr lang="en-US" altLang="ko-KR" sz="280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endParaRPr lang="en-US" altLang="ko-KR" sz="280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83" name="직선 연결선 82"/>
          <p:cNvCxnSpPr/>
          <p:nvPr/>
        </p:nvCxnSpPr>
        <p:spPr>
          <a:xfrm>
            <a:off x="2483768" y="3843045"/>
            <a:ext cx="40324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11760" y="2978949"/>
            <a:ext cx="4104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목차</a:t>
            </a:r>
            <a:endParaRPr lang="en-US" altLang="ko-KR" sz="4400" dirty="0" smtClean="0">
              <a:solidFill>
                <a:srgbClr val="F33A2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9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pPr/>
              <a:t>1</a:t>
            </a:fld>
            <a:endParaRPr lang="ko-KR" altLang="en-US" sz="9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3347862" y="3212974"/>
            <a:ext cx="526406" cy="623691"/>
            <a:chOff x="3347862" y="3212974"/>
            <a:chExt cx="526406" cy="623691"/>
          </a:xfrm>
        </p:grpSpPr>
        <p:cxnSp>
          <p:nvCxnSpPr>
            <p:cNvPr id="94" name="직선 연결선 93"/>
            <p:cNvCxnSpPr/>
            <p:nvPr/>
          </p:nvCxnSpPr>
          <p:spPr>
            <a:xfrm>
              <a:off x="3563888" y="3260601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이등변 삼각형 94"/>
            <p:cNvSpPr/>
            <p:nvPr/>
          </p:nvSpPr>
          <p:spPr>
            <a:xfrm rot="5400000">
              <a:off x="3539057" y="3237805"/>
              <a:ext cx="360041" cy="310380"/>
            </a:xfrm>
            <a:prstGeom prst="triangle">
              <a:avLst/>
            </a:prstGeom>
            <a:solidFill>
              <a:schemeClr val="bg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이등변 삼각형 95"/>
            <p:cNvSpPr/>
            <p:nvPr/>
          </p:nvSpPr>
          <p:spPr>
            <a:xfrm rot="16200000">
              <a:off x="3330580" y="3406383"/>
              <a:ext cx="250590" cy="216026"/>
            </a:xfrm>
            <a:prstGeom prst="triangle">
              <a:avLst/>
            </a:prstGeom>
            <a:solidFill>
              <a:srgbClr val="F33A24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2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9512" y="332656"/>
            <a:ext cx="4248472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미림여고</a:t>
            </a:r>
            <a:endParaRPr lang="en-US" altLang="ko-KR" sz="25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25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리그오브레전드에 빠진 친구들</a:t>
            </a:r>
            <a:endParaRPr lang="en-US" altLang="ko-KR" sz="25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9" name="TextBox 19"/>
          <p:cNvSpPr txBox="1">
            <a:spLocks noChangeArrowheads="1"/>
          </p:cNvSpPr>
          <p:nvPr/>
        </p:nvSpPr>
        <p:spPr bwMode="auto">
          <a:xfrm>
            <a:off x="179512" y="1255621"/>
            <a:ext cx="3888432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“</a:t>
            </a: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리그오브레전드</a:t>
            </a: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라는 게임에 빠진 친구들</a:t>
            </a: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승리는 누가 할 것인가</a:t>
            </a: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</a:p>
          <a:p>
            <a:pPr>
              <a:lnSpc>
                <a:spcPts val="1700"/>
              </a:lnSpc>
            </a:pP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예측할 수 있다면</a:t>
            </a: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??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172400" y="0"/>
            <a:ext cx="792088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8244408" y="982469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기획의도</a:t>
            </a:r>
            <a:endParaRPr lang="en-US" altLang="ko-KR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48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49" name="TextBox 48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50" name="이등변 삼각형 49"/>
            <p:cNvSpPr/>
            <p:nvPr/>
          </p:nvSpPr>
          <p:spPr>
            <a:xfrm>
              <a:off x="258435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2" descr="https://scontent-icn1-1.xx.fbcdn.net/v/t1.15752-9/82486903_2667762473260737_2088041987818127360_n.png?_nc_cat=101&amp;_nc_oc=AQmck3EwqEgwsl775l_xAcmNBcU6_cQr5xbnEQvmZXtCwkek5yTUBcNq5XZsdrNlFYQ&amp;_nc_ht=scontent-icn1-1.xx&amp;oh=4d0b8da43888d0ad38b633817d7ed9b4&amp;oe=5E99F5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09945"/>
            <a:ext cx="9144000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그룹 27"/>
          <p:cNvGrpSpPr/>
          <p:nvPr/>
        </p:nvGrpSpPr>
        <p:grpSpPr>
          <a:xfrm rot="900000">
            <a:off x="1397219" y="1952273"/>
            <a:ext cx="3235471" cy="932716"/>
            <a:chOff x="1743856" y="2860921"/>
            <a:chExt cx="3235471" cy="932716"/>
          </a:xfrm>
        </p:grpSpPr>
        <p:sp>
          <p:nvSpPr>
            <p:cNvPr id="85" name="TextBox 84"/>
            <p:cNvSpPr txBox="1"/>
            <p:nvPr/>
          </p:nvSpPr>
          <p:spPr>
            <a:xfrm rot="19657408">
              <a:off x="3632967" y="2860921"/>
              <a:ext cx="120389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8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이미지 출처</a:t>
              </a:r>
              <a:endParaRPr lang="en-US" altLang="ko-KR" sz="8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r"/>
              <a:r>
                <a:rPr lang="ko-KR" altLang="en-US" sz="800" dirty="0" err="1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세인트제임스</a:t>
              </a:r>
              <a:r>
                <a:rPr lang="ko-KR" altLang="en-US" sz="8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800" dirty="0" err="1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공식홈</a:t>
              </a:r>
              <a:endParaRPr lang="en-US" altLang="ko-KR" sz="8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 rot="20700000">
              <a:off x="3696079" y="3159637"/>
              <a:ext cx="108000" cy="36000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 rot="19621318">
              <a:off x="1743856" y="3393527"/>
              <a:ext cx="3235471" cy="400110"/>
            </a:xfrm>
            <a:prstGeom prst="rect">
              <a:avLst/>
            </a:prstGeom>
            <a:solidFill>
              <a:srgbClr val="F33A24">
                <a:alpha val="78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b="1" i="1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 League of Legends</a:t>
              </a:r>
              <a:endParaRPr lang="en-US" altLang="ko-KR" sz="2000" b="1" i="1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>
          <a:xfrm>
            <a:off x="8172400" y="0"/>
            <a:ext cx="792088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3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44408" y="982469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방법 소개</a:t>
            </a:r>
            <a:endParaRPr lang="en-US" altLang="ko-KR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3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17" name="TextBox 16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2555776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79512" y="332656"/>
            <a:ext cx="3744416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어떤 방법이 제일 정확도가 높을까</a:t>
            </a:r>
            <a:endParaRPr lang="en-US" altLang="ko-KR" sz="25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9" name="TextBox 19"/>
          <p:cNvSpPr txBox="1">
            <a:spLocks noChangeArrowheads="1"/>
          </p:cNvSpPr>
          <p:nvPr/>
        </p:nvSpPr>
        <p:spPr bwMode="auto">
          <a:xfrm>
            <a:off x="179512" y="1256588"/>
            <a:ext cx="3744416" cy="51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수업시간에 배운 내용을 활용하여 승률을 예측해봤다</a:t>
            </a: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!</a:t>
            </a:r>
          </a:p>
          <a:p>
            <a:pPr>
              <a:lnSpc>
                <a:spcPts val="1700"/>
              </a:lnSpc>
            </a:pP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결과는 </a:t>
            </a: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?!?</a:t>
            </a:r>
            <a:endParaRPr lang="en-US" altLang="ko-KR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835696" y="2636912"/>
            <a:ext cx="5494958" cy="2304256"/>
            <a:chOff x="1907704" y="1988840"/>
            <a:chExt cx="5494958" cy="2304256"/>
          </a:xfrm>
        </p:grpSpPr>
        <p:sp>
          <p:nvSpPr>
            <p:cNvPr id="42" name="TextBox 41"/>
            <p:cNvSpPr txBox="1"/>
            <p:nvPr/>
          </p:nvSpPr>
          <p:spPr>
            <a:xfrm>
              <a:off x="1907704" y="2905780"/>
              <a:ext cx="13680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solidFill>
                    <a:srgbClr val="0C2759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  <a:r>
                <a:rPr lang="ko-KR" altLang="en-US" sz="3200" dirty="0" smtClean="0">
                  <a:solidFill>
                    <a:srgbClr val="0C2759"/>
                  </a:solidFill>
                  <a:latin typeface="a옛날목욕탕L" pitchFamily="18" charset="-127"/>
                  <a:ea typeface="a옛날목욕탕L" pitchFamily="18" charset="-127"/>
                </a:rPr>
                <a:t>단계</a:t>
              </a:r>
              <a:endParaRPr lang="en-US" altLang="ko-KR" sz="3200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131904" y="2708920"/>
              <a:ext cx="576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 smtClean="0">
                  <a:solidFill>
                    <a:srgbClr val="0C2759"/>
                  </a:solidFill>
                  <a:latin typeface="a옛날목욕탕L" pitchFamily="18" charset="-127"/>
                  <a:ea typeface="a옛날목욕탕L" pitchFamily="18" charset="-127"/>
                </a:rPr>
                <a:t>&gt;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923928" y="2905780"/>
              <a:ext cx="13680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solidFill>
                    <a:srgbClr val="0C2759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r>
                <a:rPr lang="ko-KR" altLang="en-US" sz="3200" dirty="0" smtClean="0">
                  <a:solidFill>
                    <a:srgbClr val="0C2759"/>
                  </a:solidFill>
                  <a:latin typeface="a옛날목욕탕L" pitchFamily="18" charset="-127"/>
                  <a:ea typeface="a옛날목욕탕L" pitchFamily="18" charset="-127"/>
                </a:rPr>
                <a:t>단계</a:t>
              </a:r>
              <a:endParaRPr lang="en-US" altLang="ko-KR" sz="3200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292144" y="2708920"/>
              <a:ext cx="576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 smtClean="0">
                  <a:solidFill>
                    <a:srgbClr val="0C2759"/>
                  </a:solidFill>
                  <a:latin typeface="a옛날목욕탕L" pitchFamily="18" charset="-127"/>
                  <a:ea typeface="a옛날목욕탕L" pitchFamily="18" charset="-127"/>
                </a:rPr>
                <a:t>&gt;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940216" y="2905780"/>
              <a:ext cx="13680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solidFill>
                    <a:srgbClr val="0C2759"/>
                  </a:solidFill>
                  <a:latin typeface="a옛날목욕탕L" pitchFamily="18" charset="-127"/>
                  <a:ea typeface="a옛날목욕탕L" pitchFamily="18" charset="-127"/>
                </a:rPr>
                <a:t>3</a:t>
              </a:r>
              <a:r>
                <a:rPr lang="ko-KR" altLang="en-US" sz="3200" dirty="0" smtClean="0">
                  <a:solidFill>
                    <a:srgbClr val="0C2759"/>
                  </a:solidFill>
                  <a:latin typeface="a옛날목욕탕L" pitchFamily="18" charset="-127"/>
                  <a:ea typeface="a옛날목욕탕L" pitchFamily="18" charset="-127"/>
                </a:rPr>
                <a:t>단계</a:t>
              </a:r>
              <a:endParaRPr lang="en-US" altLang="ko-KR" sz="3200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283968" y="1988840"/>
              <a:ext cx="526406" cy="623691"/>
              <a:chOff x="3347862" y="3212974"/>
              <a:chExt cx="526406" cy="623691"/>
            </a:xfrm>
          </p:grpSpPr>
          <p:sp>
            <p:nvSpPr>
              <p:cNvPr id="76" name="이등변 삼각형 75"/>
              <p:cNvSpPr/>
              <p:nvPr/>
            </p:nvSpPr>
            <p:spPr>
              <a:xfrm rot="5400000">
                <a:off x="3539057" y="3237805"/>
                <a:ext cx="360041" cy="310380"/>
              </a:xfrm>
              <a:prstGeom prst="triangle">
                <a:avLst/>
              </a:prstGeom>
              <a:solidFill>
                <a:srgbClr val="0C2759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이등변 삼각형 76"/>
              <p:cNvSpPr/>
              <p:nvPr/>
            </p:nvSpPr>
            <p:spPr>
              <a:xfrm rot="16200000">
                <a:off x="3330580" y="3406383"/>
                <a:ext cx="250590" cy="216026"/>
              </a:xfrm>
              <a:prstGeom prst="triangle">
                <a:avLst/>
              </a:prstGeom>
              <a:solidFill>
                <a:srgbClr val="F33A24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3563888" y="3260601"/>
                <a:ext cx="0" cy="576064"/>
              </a:xfrm>
              <a:prstGeom prst="line">
                <a:avLst/>
              </a:prstGeom>
              <a:ln>
                <a:solidFill>
                  <a:srgbClr val="0C27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/>
            <p:cNvSpPr txBox="1"/>
            <p:nvPr/>
          </p:nvSpPr>
          <p:spPr>
            <a:xfrm>
              <a:off x="1979712" y="3902715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k-means 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알고리즘</a:t>
              </a:r>
              <a:endPara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719079" y="3902715"/>
              <a:ext cx="1872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naive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bayes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algorithm</a:t>
              </a:r>
              <a:endPara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818486" y="3902715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의사결정트리</a:t>
              </a:r>
              <a:endPara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211960" y="2564904"/>
              <a:ext cx="648072" cy="261610"/>
            </a:xfrm>
            <a:prstGeom prst="rect">
              <a:avLst/>
            </a:prstGeom>
            <a:solidFill>
              <a:srgbClr val="0C275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단계</a:t>
              </a:r>
              <a:endParaRPr lang="en-US" altLang="ko-KR" sz="11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1979712" y="4293096"/>
              <a:ext cx="1584176" cy="0"/>
            </a:xfrm>
            <a:prstGeom prst="line">
              <a:avLst/>
            </a:prstGeom>
            <a:ln>
              <a:solidFill>
                <a:srgbClr val="0C275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3851920" y="4293096"/>
              <a:ext cx="1584176" cy="0"/>
            </a:xfrm>
            <a:prstGeom prst="line">
              <a:avLst/>
            </a:prstGeom>
            <a:ln>
              <a:solidFill>
                <a:srgbClr val="0C275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5796136" y="4293096"/>
              <a:ext cx="1584176" cy="0"/>
            </a:xfrm>
            <a:prstGeom prst="line">
              <a:avLst/>
            </a:prstGeom>
            <a:ln>
              <a:solidFill>
                <a:srgbClr val="0C275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211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>
          <a:xfrm>
            <a:off x="8172400" y="0"/>
            <a:ext cx="792088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4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44408" y="982469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방법 소개</a:t>
            </a:r>
            <a:endParaRPr lang="en-US" altLang="ko-KR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2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17" name="TextBox 16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2555776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79512" y="332656"/>
            <a:ext cx="3744416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기본 설정하기</a:t>
            </a:r>
            <a:endParaRPr lang="en-US" altLang="ko-KR" sz="25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9" name="TextBox 19"/>
          <p:cNvSpPr txBox="1">
            <a:spLocks noChangeArrowheads="1"/>
          </p:cNvSpPr>
          <p:nvPr/>
        </p:nvSpPr>
        <p:spPr bwMode="auto">
          <a:xfrm>
            <a:off x="183534" y="842292"/>
            <a:ext cx="3744416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Read csv</a:t>
            </a: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할 때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</a:t>
            </a:r>
            <a:r>
              <a:rPr lang="en-US" altLang="ko-KR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polynominal</a:t>
            </a: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로 바꾸기</a:t>
            </a:r>
            <a:endParaRPr lang="en-US" altLang="ko-KR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0242" name="Picture 2" descr="https://scontent-icn1-1.xx.fbcdn.net/v/t1.15752-9/82125347_1831697743627276_5108109797471813632_n.png?_nc_cat=110&amp;_nc_oc=AQkUkSL0nxJZTm0MZE7k7DoxS-35n4ibhFia-dKtidsl3yy7bhXwSfm1QEnSbtk6KeA&amp;_nc_ht=scontent-icn1-1.xx&amp;oh=4e6447d0eb5f84c9f0c1f2c620bfaae2&amp;oe=5EDACEF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06519"/>
            <a:ext cx="5976664" cy="449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9"/>
          <p:cNvSpPr txBox="1">
            <a:spLocks noChangeArrowheads="1"/>
          </p:cNvSpPr>
          <p:nvPr/>
        </p:nvSpPr>
        <p:spPr bwMode="auto">
          <a:xfrm>
            <a:off x="179055" y="1087429"/>
            <a:ext cx="3744416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Winner</a:t>
            </a: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 </a:t>
            </a: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label </a:t>
            </a: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지정하기</a:t>
            </a:r>
            <a:endParaRPr lang="en-US" altLang="ko-KR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88012" y="1332565"/>
            <a:ext cx="3744416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필요없는</a:t>
            </a: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데이터 비활성화하기</a:t>
            </a:r>
            <a:endParaRPr lang="en-US" altLang="ko-KR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5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9512" y="332657"/>
            <a:ext cx="4176464" cy="8640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K-</a:t>
            </a:r>
            <a:r>
              <a:rPr lang="ko-KR" altLang="en-US" sz="25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평균 알고리즘 </a:t>
            </a:r>
            <a:endParaRPr lang="en-US" altLang="ko-KR" sz="25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25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K-means algorithm</a:t>
            </a:r>
            <a:endParaRPr lang="en-US" altLang="ko-KR" sz="25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9" name="TextBox 19"/>
          <p:cNvSpPr txBox="1">
            <a:spLocks noChangeArrowheads="1"/>
          </p:cNvSpPr>
          <p:nvPr/>
        </p:nvSpPr>
        <p:spPr bwMode="auto">
          <a:xfrm>
            <a:off x="179512" y="1200131"/>
            <a:ext cx="3744416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주어진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데이터를 </a:t>
            </a: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k</a:t>
            </a: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개의 </a:t>
            </a:r>
            <a:r>
              <a:rPr lang="en-US" altLang="ko-KR" sz="105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Cluster</a:t>
            </a:r>
            <a:r>
              <a:rPr lang="ko-KR" altLang="en-US" sz="105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로 </a:t>
            </a: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묶는 알고리즘</a:t>
            </a:r>
            <a:endParaRPr lang="en-US" altLang="ko-KR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 err="1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방법소개</a:t>
            </a:r>
            <a:endParaRPr lang="en-US" altLang="ko-KR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 descr="https://scontent-icn1-1.xx.fbcdn.net/v/t1.15752-9/81921930_3605147052858912_4510338250669293568_n.png?_nc_cat=104&amp;_nc_oc=AQkN_BLAV_zmsAZg1IAjHM2PTP4a8Jz29MdzP2zBQNMqcVhC0w33FfbxLvUBytEIb1A&amp;_nc_ht=scontent-icn1-1.xx&amp;oh=22e719e529cfec14a036139a7fe6a619&amp;oe=5E8D282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80928"/>
            <a:ext cx="7915275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36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6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9512" y="332657"/>
            <a:ext cx="4176464" cy="8640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K-</a:t>
            </a:r>
            <a:r>
              <a:rPr lang="ko-KR" altLang="en-US" sz="25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평균 알고리즘 </a:t>
            </a:r>
            <a:endParaRPr lang="en-US" altLang="ko-KR" sz="25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25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K-means algorithm</a:t>
            </a:r>
            <a:endParaRPr lang="en-US" altLang="ko-KR" sz="25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9" name="TextBox 19"/>
          <p:cNvSpPr txBox="1">
            <a:spLocks noChangeArrowheads="1"/>
          </p:cNvSpPr>
          <p:nvPr/>
        </p:nvSpPr>
        <p:spPr bwMode="auto">
          <a:xfrm>
            <a:off x="179512" y="1200131"/>
            <a:ext cx="3744416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주어진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데이터를 </a:t>
            </a: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k</a:t>
            </a: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개의 </a:t>
            </a:r>
            <a:r>
              <a:rPr lang="en-US" altLang="ko-KR" sz="105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Cluster</a:t>
            </a:r>
            <a:r>
              <a:rPr lang="ko-KR" altLang="en-US" sz="105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로 </a:t>
            </a: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묶는 알고리즘</a:t>
            </a:r>
            <a:endParaRPr lang="en-US" altLang="ko-KR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 err="1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방법소개</a:t>
            </a:r>
            <a:endParaRPr lang="en-US" altLang="ko-KR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12290" name="Picture 2" descr="https://scontent-icn1-1.xx.fbcdn.net/v/t1.15752-9/82404551_2548984905382109_57946045195223040_n.png?_nc_cat=111&amp;_nc_oc=AQlPvPTg9j6i1N4s5K6yJyqFfaPrlJ_xC_901Kbb6lwsr7zdyHk3vt75TgXFrELhTBs&amp;_nc_ht=scontent-icn1-1.xx&amp;oh=c26b9b84549272c0147fa5596893d73d&amp;oe=5ED81D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57133"/>
            <a:ext cx="8215425" cy="143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3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7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9512" y="332657"/>
            <a:ext cx="4176464" cy="8640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K-</a:t>
            </a:r>
            <a:r>
              <a:rPr lang="ko-KR" altLang="en-US" sz="25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평균 알고리즘 </a:t>
            </a:r>
            <a:endParaRPr lang="en-US" altLang="ko-KR" sz="25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25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K-means algorithm</a:t>
            </a:r>
            <a:endParaRPr lang="en-US" altLang="ko-KR" sz="25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9" name="TextBox 19"/>
          <p:cNvSpPr txBox="1">
            <a:spLocks noChangeArrowheads="1"/>
          </p:cNvSpPr>
          <p:nvPr/>
        </p:nvSpPr>
        <p:spPr bwMode="auto">
          <a:xfrm>
            <a:off x="179512" y="1200131"/>
            <a:ext cx="3744416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주어진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데이터를 </a:t>
            </a: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k</a:t>
            </a: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개의 </a:t>
            </a:r>
            <a:r>
              <a:rPr lang="en-US" altLang="ko-KR" sz="105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Cluster</a:t>
            </a:r>
            <a:r>
              <a:rPr lang="ko-KR" altLang="en-US" sz="105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로 </a:t>
            </a: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묶는 알고리즘</a:t>
            </a:r>
            <a:endParaRPr lang="en-US" altLang="ko-KR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 err="1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방법소개</a:t>
            </a:r>
            <a:endParaRPr lang="en-US" altLang="ko-KR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 descr="https://scontent-icn1-1.xx.fbcdn.net/v/t1.15752-9/81921930_3605147052858912_4510338250669293568_n.png?_nc_cat=104&amp;_nc_oc=AQkN_BLAV_zmsAZg1IAjHM2PTP4a8Jz29MdzP2zBQNMqcVhC0w33FfbxLvUBytEIb1A&amp;_nc_ht=scontent-icn1-1.xx&amp;oh=22e719e529cfec14a036139a7fe6a619&amp;oe=5E8D282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80928"/>
            <a:ext cx="7915275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12636" y="1988840"/>
            <a:ext cx="8686328" cy="3672408"/>
          </a:xfrm>
          <a:prstGeom prst="rect">
            <a:avLst/>
          </a:prstGeom>
          <a:solidFill>
            <a:schemeClr val="accent4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저희는 </a:t>
            </a:r>
            <a:r>
              <a:rPr lang="ko-KR" altLang="en-US" sz="2000" dirty="0" smtClean="0">
                <a:solidFill>
                  <a:srgbClr val="00206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게임승자예측</a:t>
            </a:r>
            <a:r>
              <a:rPr lang="ko-KR" altLang="en-US" sz="2000" dirty="0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원하였지만</a:t>
            </a:r>
            <a:r>
              <a:rPr lang="en-US" altLang="ko-KR" sz="2000" dirty="0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군집</a:t>
            </a:r>
            <a:r>
              <a:rPr lang="ko-KR" altLang="en-US" sz="20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으로 나누는 것은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알맞지 않다고 </a:t>
            </a:r>
            <a:r>
              <a:rPr lang="ko-KR" altLang="en-US" sz="20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판단 </a:t>
            </a:r>
            <a:r>
              <a:rPr lang="ko-KR" altLang="en-US" sz="2000" dirty="0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되어</a:t>
            </a:r>
            <a:endParaRPr lang="en-US" altLang="ko-KR" sz="2000" dirty="0" smtClean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선생님께서 추천해주신 다른 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가지 방법</a:t>
            </a:r>
            <a:r>
              <a:rPr lang="ko-KR" altLang="en-US" sz="2000" dirty="0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으로 시도해보다</a:t>
            </a:r>
            <a:r>
              <a:rPr lang="en-US" altLang="ko-KR" sz="2000" dirty="0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! </a:t>
            </a:r>
            <a:endParaRPr lang="ko-KR" altLang="en-US" sz="20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8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9512" y="332657"/>
            <a:ext cx="4176464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 err="1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Navie</a:t>
            </a:r>
            <a:r>
              <a:rPr lang="en-US" altLang="ko-KR" sz="25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Bayes algorithm</a:t>
            </a:r>
            <a:endParaRPr lang="en-US" altLang="ko-KR" sz="25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9" name="TextBox 19"/>
          <p:cNvSpPr txBox="1">
            <a:spLocks noChangeArrowheads="1"/>
          </p:cNvSpPr>
          <p:nvPr/>
        </p:nvSpPr>
        <p:spPr bwMode="auto">
          <a:xfrm>
            <a:off x="179512" y="896526"/>
            <a:ext cx="5184576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 err="1">
                <a:solidFill>
                  <a:srgbClr val="0C275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분류기</a:t>
            </a:r>
            <a:r>
              <a:rPr lang="ko-KR" altLang="en-US" sz="10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만들 수 있는 간단한 </a:t>
            </a: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</a:t>
            </a:r>
            <a:r>
              <a:rPr lang="en-US" altLang="ko-KR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0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700"/>
              </a:lnSpc>
            </a:pP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단일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알고리즘을 통한 훈련이 아닌 일반적인 원칙에 근거한 여러 알고리즘들을 이용하여 훈련</a:t>
            </a:r>
            <a:endParaRPr lang="en-US" altLang="ko-KR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 err="1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방법소개</a:t>
            </a:r>
            <a:endParaRPr lang="en-US" altLang="ko-KR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5122" name="Picture 2" descr="https://scontent-icn1-1.xx.fbcdn.net/v/t1.15752-9/82594761_530088077603880_8433508412746104832_n.png?_nc_cat=105&amp;_nc_oc=AQlr-DSaAhYu0mYUTYLKGn7ISVLW8IMOOvzd1uQK-5d25QofsgsLvF5D95ztxoLrq08&amp;_nc_ht=scontent-icn1-1.xx&amp;oh=40a2d3689cda2c6ad59bba8a806172c4&amp;oe=5EA1332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8208912" cy="299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4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352</Words>
  <Application>Microsoft Office PowerPoint</Application>
  <PresentationFormat>화면 슬라이드 쇼(4:3)</PresentationFormat>
  <Paragraphs>133</Paragraphs>
  <Slides>16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a옛날목욕탕L</vt:lpstr>
      <vt:lpstr>다음_Regular</vt:lpstr>
      <vt:lpstr>Arial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NSM</dc:creator>
  <cp:lastModifiedBy>user</cp:lastModifiedBy>
  <cp:revision>39</cp:revision>
  <dcterms:created xsi:type="dcterms:W3CDTF">2014-04-11T08:18:22Z</dcterms:created>
  <dcterms:modified xsi:type="dcterms:W3CDTF">2020-01-15T15:48:57Z</dcterms:modified>
</cp:coreProperties>
</file>