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Public Sans Bold" charset="1" panose="00000000000000000000"/>
      <p:regular r:id="rId22"/>
    </p:embeddedFont>
    <p:embeddedFont>
      <p:font typeface="Playfair Display" charset="1" panose="00000500000000000000"/>
      <p:regular r:id="rId23"/>
    </p:embeddedFont>
    <p:embeddedFont>
      <p:font typeface="Public Sans" charset="1" panose="00000000000000000000"/>
      <p:regular r:id="rId24"/>
    </p:embeddedFont>
    <p:embeddedFont>
      <p:font typeface="Playfair Display Italics"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28792"/>
            <a:ext cx="16230600" cy="1970544"/>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TRANSFORMING BUSINESS PROCESSES AND DECISION MAKING WITH REAL-WORLD APPLICATIONS</a:t>
            </a:r>
          </a:p>
        </p:txBody>
      </p:sp>
      <p:sp>
        <p:nvSpPr>
          <p:cNvPr name="TextBox 4" id="4"/>
          <p:cNvSpPr txBox="true"/>
          <p:nvPr/>
        </p:nvSpPr>
        <p:spPr>
          <a:xfrm rot="0">
            <a:off x="850974" y="3181442"/>
            <a:ext cx="16408332" cy="1235058"/>
          </a:xfrm>
          <a:prstGeom prst="rect">
            <a:avLst/>
          </a:prstGeom>
        </p:spPr>
        <p:txBody>
          <a:bodyPr anchor="t" rtlCol="false" tIns="0" lIns="0" bIns="0" rIns="0">
            <a:spAutoFit/>
          </a:bodyPr>
          <a:lstStyle/>
          <a:p>
            <a:pPr algn="l">
              <a:lnSpc>
                <a:spcPts val="9099"/>
              </a:lnSpc>
            </a:pPr>
            <a:r>
              <a:rPr lang="en-US" sz="9999" spc="49">
                <a:solidFill>
                  <a:srgbClr val="2B2C30"/>
                </a:solidFill>
                <a:latin typeface="Playfair Display"/>
                <a:ea typeface="Playfair Display"/>
                <a:cs typeface="Playfair Display"/>
                <a:sym typeface="Playfair Display"/>
              </a:rPr>
              <a:t>DATA TRANSFORMATION</a:t>
            </a:r>
          </a:p>
        </p:txBody>
      </p:sp>
      <p:sp>
        <p:nvSpPr>
          <p:cNvPr name="TextBox 5" id="5"/>
          <p:cNvSpPr txBox="true"/>
          <p:nvPr/>
        </p:nvSpPr>
        <p:spPr>
          <a:xfrm rot="0">
            <a:off x="1016407" y="8479155"/>
            <a:ext cx="7862435" cy="864870"/>
          </a:xfrm>
          <a:prstGeom prst="rect">
            <a:avLst/>
          </a:prstGeom>
        </p:spPr>
        <p:txBody>
          <a:bodyPr anchor="t" rtlCol="false" tIns="0" lIns="0" bIns="0" rIns="0">
            <a:spAutoFit/>
          </a:bodyPr>
          <a:lstStyle/>
          <a:p>
            <a:pPr algn="l">
              <a:lnSpc>
                <a:spcPts val="3450"/>
              </a:lnSpc>
            </a:pPr>
            <a:r>
              <a:rPr lang="en-US" sz="2300">
                <a:solidFill>
                  <a:srgbClr val="2B2C30"/>
                </a:solidFill>
                <a:latin typeface="Public Sans"/>
                <a:ea typeface="Public Sans"/>
                <a:cs typeface="Public Sans"/>
                <a:sym typeface="Public Sans"/>
              </a:rPr>
              <a:t>Leen Shareef Saleh - 22110090</a:t>
            </a:r>
          </a:p>
          <a:p>
            <a:pPr algn="l">
              <a:lnSpc>
                <a:spcPts val="3450"/>
              </a:lnSpc>
            </a:pPr>
            <a:r>
              <a:rPr lang="en-US" sz="2300">
                <a:solidFill>
                  <a:srgbClr val="2B2C30"/>
                </a:solidFill>
                <a:latin typeface="Public Sans"/>
                <a:ea typeface="Public Sans"/>
                <a:cs typeface="Public Sans"/>
                <a:sym typeface="Public Sans"/>
              </a:rPr>
              <a:t>Eng. Batool Al-Armouti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81075"/>
            <a:ext cx="16230600" cy="736865"/>
          </a:xfrm>
          <a:prstGeom prst="rect">
            <a:avLst/>
          </a:prstGeom>
        </p:spPr>
        <p:txBody>
          <a:bodyPr anchor="t" rtlCol="false" tIns="0" lIns="0" bIns="0" rIns="0">
            <a:spAutoFit/>
          </a:bodyPr>
          <a:lstStyle/>
          <a:p>
            <a:pPr algn="l">
              <a:lnSpc>
                <a:spcPts val="2960"/>
              </a:lnSpc>
              <a:spcBef>
                <a:spcPct val="0"/>
              </a:spcBef>
            </a:pPr>
            <a:r>
              <a:rPr lang="en-US" b="true" sz="2114" spc="480">
                <a:solidFill>
                  <a:srgbClr val="2B2C30"/>
                </a:solidFill>
                <a:latin typeface="Public Sans Bold"/>
                <a:ea typeface="Public Sans Bold"/>
                <a:cs typeface="Public Sans Bold"/>
                <a:sym typeface="Public Sans Bold"/>
              </a:rPr>
              <a:t>DISCUSS HOW TOOLS AND TECHNOLOGIES ASSOCIATED WITH DATA SCIENCE ARE USED TO SUPPORT BUSINESS PROCESS AND INFORM DECISIONS.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703877"/>
            <a:ext cx="12836705" cy="5917311"/>
          </a:xfrm>
          <a:prstGeom prst="rect">
            <a:avLst/>
          </a:prstGeom>
        </p:spPr>
        <p:txBody>
          <a:bodyPr anchor="t" rtlCol="false" tIns="0" lIns="0" bIns="0" rIns="0">
            <a:spAutoFit/>
          </a:bodyPr>
          <a:lstStyle/>
          <a:p>
            <a:pPr algn="l">
              <a:lnSpc>
                <a:spcPts val="3927"/>
              </a:lnSpc>
            </a:pPr>
            <a:r>
              <a:rPr lang="en-US" sz="2100">
                <a:solidFill>
                  <a:srgbClr val="2B2C30"/>
                </a:solidFill>
                <a:latin typeface="Public Sans"/>
                <a:ea typeface="Public Sans"/>
                <a:cs typeface="Public Sans"/>
                <a:sym typeface="Public Sans"/>
              </a:rPr>
              <a:t>Sales rank forecasting is an important process for businesses to understand how products perform in the market. Tools like Power BI and Orange help with this by providing ways to analyze and predict sales trends. Power BI makes it easy to look at past sales data using charts and graphs, helping businesses see patterns like when sales are high or low. This helps companies plan better, like having enough stock during busy times or spending money on ads when it’s most needed.</a:t>
            </a:r>
          </a:p>
          <a:p>
            <a:pPr algn="l">
              <a:lnSpc>
                <a:spcPts val="3927"/>
              </a:lnSpc>
            </a:pPr>
          </a:p>
          <a:p>
            <a:pPr algn="l">
              <a:lnSpc>
                <a:spcPts val="3927"/>
              </a:lnSpc>
            </a:pPr>
            <a:r>
              <a:rPr lang="en-US" sz="2100">
                <a:solidFill>
                  <a:srgbClr val="2B2C30"/>
                </a:solidFill>
                <a:latin typeface="Public Sans"/>
                <a:ea typeface="Public Sans"/>
                <a:cs typeface="Public Sans"/>
                <a:sym typeface="Public Sans"/>
              </a:rPr>
              <a:t>Orange is useful for predicting the future sales rank of products using models like ARIMA. It also shows how accurate the predictions are with numbers like RMSE and R². This helps businesses trust the predictions and use them for planning. With these tools, businesses can make smart decisions, like running special offers at the right time, setting better prices, and avoiding problems like having too much or too little stock. This makes their work more efficient and keeps customers happy.</a:t>
            </a:r>
          </a:p>
          <a:p>
            <a:pPr algn="l">
              <a:lnSpc>
                <a:spcPts val="3927"/>
              </a:lnSpc>
            </a:pPr>
          </a:p>
        </p:txBody>
      </p:sp>
      <p:sp>
        <p:nvSpPr>
          <p:cNvPr name="Freeform 5" id="5"/>
          <p:cNvSpPr/>
          <p:nvPr/>
        </p:nvSpPr>
        <p:spPr>
          <a:xfrm flipH="false" flipV="false" rot="0">
            <a:off x="14849048" y="2164034"/>
            <a:ext cx="2388423" cy="2149581"/>
          </a:xfrm>
          <a:custGeom>
            <a:avLst/>
            <a:gdLst/>
            <a:ahLst/>
            <a:cxnLst/>
            <a:rect r="r" b="b" t="t" l="l"/>
            <a:pathLst>
              <a:path h="2149581" w="2388423">
                <a:moveTo>
                  <a:pt x="0" y="0"/>
                </a:moveTo>
                <a:lnTo>
                  <a:pt x="2388423" y="0"/>
                </a:lnTo>
                <a:lnTo>
                  <a:pt x="2388423" y="2149582"/>
                </a:lnTo>
                <a:lnTo>
                  <a:pt x="0" y="2149582"/>
                </a:lnTo>
                <a:lnTo>
                  <a:pt x="0" y="0"/>
                </a:lnTo>
                <a:close/>
              </a:path>
            </a:pathLst>
          </a:custGeom>
          <a:blipFill>
            <a:blip r:embed="rId2"/>
            <a:stretch>
              <a:fillRect l="0" t="0" r="0" b="0"/>
            </a:stretch>
          </a:blipFill>
        </p:spPr>
      </p:sp>
      <p:sp>
        <p:nvSpPr>
          <p:cNvPr name="Freeform 6" id="6"/>
          <p:cNvSpPr/>
          <p:nvPr/>
        </p:nvSpPr>
        <p:spPr>
          <a:xfrm flipH="false" flipV="false" rot="0">
            <a:off x="15027252" y="5143500"/>
            <a:ext cx="2232048" cy="1907533"/>
          </a:xfrm>
          <a:custGeom>
            <a:avLst/>
            <a:gdLst/>
            <a:ahLst/>
            <a:cxnLst/>
            <a:rect r="r" b="b" t="t" l="l"/>
            <a:pathLst>
              <a:path h="1907533" w="2232048">
                <a:moveTo>
                  <a:pt x="0" y="0"/>
                </a:moveTo>
                <a:lnTo>
                  <a:pt x="2232048" y="0"/>
                </a:lnTo>
                <a:lnTo>
                  <a:pt x="2232048" y="1907533"/>
                </a:lnTo>
                <a:lnTo>
                  <a:pt x="0" y="1907533"/>
                </a:lnTo>
                <a:lnTo>
                  <a:pt x="0" y="0"/>
                </a:lnTo>
                <a:close/>
              </a:path>
            </a:pathLst>
          </a:custGeom>
          <a:blipFill>
            <a:blip r:embed="rId3"/>
            <a:stretch>
              <a:fillRect l="-24415" t="0" r="-21671"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987232" y="2961608"/>
            <a:ext cx="14313535" cy="6296692"/>
          </a:xfrm>
          <a:prstGeom prst="rect">
            <a:avLst/>
          </a:prstGeom>
        </p:spPr>
        <p:txBody>
          <a:bodyPr anchor="t" rtlCol="false" tIns="0" lIns="0" bIns="0" rIns="0">
            <a:spAutoFit/>
          </a:bodyPr>
          <a:lstStyle/>
          <a:p>
            <a:pPr algn="l" marL="438661" indent="-219330" lvl="1">
              <a:lnSpc>
                <a:spcPts val="2641"/>
              </a:lnSpc>
              <a:buFont typeface="Arial"/>
              <a:buChar char="•"/>
            </a:pPr>
            <a:r>
              <a:rPr lang="en-US" sz="2031" spc="10">
                <a:solidFill>
                  <a:srgbClr val="2B2C30"/>
                </a:solidFill>
                <a:latin typeface="Playfair Display"/>
                <a:ea typeface="Playfair Display"/>
                <a:cs typeface="Playfair Display"/>
                <a:sym typeface="Playfair Display"/>
              </a:rPr>
              <a:t>Better Decision-Making: Data science gives information that helps businesses make smart choices, which means less guessing. because it is relying on actual, real data.</a:t>
            </a:r>
          </a:p>
          <a:p>
            <a:pPr algn="l">
              <a:lnSpc>
                <a:spcPts val="2641"/>
              </a:lnSpc>
            </a:pPr>
          </a:p>
          <a:p>
            <a:pPr algn="l" marL="438661" indent="-219330" lvl="1">
              <a:lnSpc>
                <a:spcPts val="2641"/>
              </a:lnSpc>
              <a:buFont typeface="Arial"/>
              <a:buChar char="•"/>
            </a:pPr>
            <a:r>
              <a:rPr lang="en-US" sz="2031" spc="10">
                <a:solidFill>
                  <a:srgbClr val="2B2C30"/>
                </a:solidFill>
                <a:latin typeface="Playfair Display"/>
                <a:ea typeface="Playfair Display"/>
                <a:cs typeface="Playfair Display"/>
                <a:sym typeface="Playfair Display"/>
              </a:rPr>
              <a:t>Predictive Insights: Data science uses tools to predict future sales trends, helping companies plan ahead and get ready for changes. making sure of their inventory management. </a:t>
            </a:r>
          </a:p>
          <a:p>
            <a:pPr algn="l">
              <a:lnSpc>
                <a:spcPts val="2641"/>
              </a:lnSpc>
            </a:pPr>
          </a:p>
          <a:p>
            <a:pPr algn="l" marL="438661" indent="-219330" lvl="1">
              <a:lnSpc>
                <a:spcPts val="2641"/>
              </a:lnSpc>
              <a:buFont typeface="Arial"/>
              <a:buChar char="•"/>
            </a:pPr>
            <a:r>
              <a:rPr lang="en-US" sz="2031" spc="10">
                <a:solidFill>
                  <a:srgbClr val="2B2C30"/>
                </a:solidFill>
                <a:latin typeface="Playfair Display"/>
                <a:ea typeface="Playfair Display"/>
                <a:cs typeface="Playfair Display"/>
                <a:sym typeface="Playfair Display"/>
              </a:rPr>
              <a:t>Improved Resource Allocation: Data helps businesses use their resources wisely, like staff and marketing budgets, to meet what customers need.</a:t>
            </a:r>
          </a:p>
          <a:p>
            <a:pPr algn="l">
              <a:lnSpc>
                <a:spcPts val="2641"/>
              </a:lnSpc>
            </a:pPr>
          </a:p>
          <a:p>
            <a:pPr algn="l" marL="438661" indent="-219330" lvl="1">
              <a:lnSpc>
                <a:spcPts val="2641"/>
              </a:lnSpc>
              <a:buFont typeface="Arial"/>
              <a:buChar char="•"/>
            </a:pPr>
            <a:r>
              <a:rPr lang="en-US" sz="2031" spc="10">
                <a:solidFill>
                  <a:srgbClr val="2B2C30"/>
                </a:solidFill>
                <a:latin typeface="Playfair Display"/>
                <a:ea typeface="Playfair Display"/>
                <a:cs typeface="Playfair Display"/>
                <a:sym typeface="Playfair Display"/>
              </a:rPr>
              <a:t>Enhanced Customer Understanding: Data science helps businesses learn what customers like and how they behave, leading to better marketing and products. and making the most of their sales. </a:t>
            </a:r>
          </a:p>
          <a:p>
            <a:pPr algn="l">
              <a:lnSpc>
                <a:spcPts val="2641"/>
              </a:lnSpc>
            </a:pPr>
          </a:p>
          <a:p>
            <a:pPr algn="l" marL="438661" indent="-219330" lvl="1">
              <a:lnSpc>
                <a:spcPts val="2641"/>
              </a:lnSpc>
              <a:buFont typeface="Arial"/>
              <a:buChar char="•"/>
            </a:pPr>
            <a:r>
              <a:rPr lang="en-US" sz="2031" spc="10">
                <a:solidFill>
                  <a:srgbClr val="2B2C30"/>
                </a:solidFill>
                <a:latin typeface="Playfair Display"/>
                <a:ea typeface="Playfair Display"/>
                <a:cs typeface="Playfair Display"/>
                <a:sym typeface="Playfair Display"/>
              </a:rPr>
              <a:t>Risk Management: Predictive analytics in data science can find possible sales risks, allowing businesses to take steps to avoid them.</a:t>
            </a:r>
          </a:p>
          <a:p>
            <a:pPr algn="l">
              <a:lnSpc>
                <a:spcPts val="2641"/>
              </a:lnSpc>
            </a:pPr>
          </a:p>
          <a:p>
            <a:pPr algn="l" marL="438661" indent="-219330" lvl="1">
              <a:lnSpc>
                <a:spcPts val="2641"/>
              </a:lnSpc>
              <a:buFont typeface="Arial"/>
              <a:buChar char="•"/>
            </a:pPr>
            <a:r>
              <a:rPr lang="en-US" sz="2031" spc="10">
                <a:solidFill>
                  <a:srgbClr val="2B2C30"/>
                </a:solidFill>
                <a:latin typeface="Playfair Display"/>
                <a:ea typeface="Playfair Display"/>
                <a:cs typeface="Playfair Display"/>
                <a:sym typeface="Playfair Display"/>
              </a:rPr>
              <a:t>Competitive Advantage: Companies that use data science can react faster to market changes than others, giving them an advantage.</a:t>
            </a:r>
          </a:p>
          <a:p>
            <a:pPr algn="l">
              <a:lnSpc>
                <a:spcPts val="2641"/>
              </a:lnSpc>
            </a:pPr>
          </a:p>
          <a:p>
            <a:pPr algn="l">
              <a:lnSpc>
                <a:spcPts val="2641"/>
              </a:lnSpc>
            </a:pPr>
          </a:p>
        </p:txBody>
      </p:sp>
      <p:sp>
        <p:nvSpPr>
          <p:cNvPr name="TextBox 3" id="3"/>
          <p:cNvSpPr txBox="true"/>
          <p:nvPr/>
        </p:nvSpPr>
        <p:spPr>
          <a:xfrm rot="0">
            <a:off x="1006882" y="739415"/>
            <a:ext cx="16230600" cy="1021346"/>
          </a:xfrm>
          <a:prstGeom prst="rect">
            <a:avLst/>
          </a:prstGeom>
        </p:spPr>
        <p:txBody>
          <a:bodyPr anchor="t" rtlCol="false" tIns="0" lIns="0" bIns="0" rIns="0">
            <a:spAutoFit/>
          </a:bodyPr>
          <a:lstStyle/>
          <a:p>
            <a:pPr algn="l">
              <a:lnSpc>
                <a:spcPts val="4080"/>
              </a:lnSpc>
              <a:spcBef>
                <a:spcPct val="0"/>
              </a:spcBef>
            </a:pPr>
            <a:r>
              <a:rPr lang="en-US" b="true" sz="2914" spc="661">
                <a:solidFill>
                  <a:srgbClr val="2B2C30"/>
                </a:solidFill>
                <a:latin typeface="Public Sans Bold"/>
                <a:ea typeface="Public Sans Bold"/>
                <a:cs typeface="Public Sans Bold"/>
                <a:sym typeface="Public Sans Bold"/>
              </a:rPr>
              <a:t>ASSESS THE BENEFITS OF USING DATA SCIENCE TO SOLVE PROBLEMS IN THE CURRENT SCENARIO.</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7328884" y="2505334"/>
            <a:ext cx="3630232" cy="7031927"/>
          </a:xfrm>
          <a:custGeom>
            <a:avLst/>
            <a:gdLst/>
            <a:ahLst/>
            <a:cxnLst/>
            <a:rect r="r" b="b" t="t" l="l"/>
            <a:pathLst>
              <a:path h="7031927" w="3630232">
                <a:moveTo>
                  <a:pt x="0" y="0"/>
                </a:moveTo>
                <a:lnTo>
                  <a:pt x="3630232" y="0"/>
                </a:lnTo>
                <a:lnTo>
                  <a:pt x="3630232" y="7031927"/>
                </a:lnTo>
                <a:lnTo>
                  <a:pt x="0" y="7031927"/>
                </a:lnTo>
                <a:lnTo>
                  <a:pt x="0" y="0"/>
                </a:lnTo>
                <a:close/>
              </a:path>
            </a:pathLst>
          </a:custGeom>
          <a:blipFill>
            <a:blip r:embed="rId2"/>
            <a:stretch>
              <a:fillRect l="0" t="0" r="0" b="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FLOWCHART OF THE SOLUTION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71550"/>
            <a:ext cx="16230600" cy="746760"/>
          </a:xfrm>
          <a:prstGeom prst="rect">
            <a:avLst/>
          </a:prstGeom>
        </p:spPr>
        <p:txBody>
          <a:bodyPr anchor="t" rtlCol="false" tIns="0" lIns="0" bIns="0" rIns="0">
            <a:spAutoFit/>
          </a:bodyPr>
          <a:lstStyle/>
          <a:p>
            <a:pPr algn="l">
              <a:lnSpc>
                <a:spcPts val="2940"/>
              </a:lnSpc>
              <a:spcBef>
                <a:spcPct val="0"/>
              </a:spcBef>
            </a:pPr>
            <a:r>
              <a:rPr lang="en-US" b="true" sz="2100" spc="476">
                <a:solidFill>
                  <a:srgbClr val="2B2C30"/>
                </a:solidFill>
                <a:latin typeface="Public Sans Bold"/>
                <a:ea typeface="Public Sans Bold"/>
                <a:cs typeface="Public Sans Bold"/>
                <a:sym typeface="Public Sans Bold"/>
              </a:rPr>
              <a:t>JUSTIFIED RECOMMENDATIONS TO SUPPORT DECISION-MAKING RELATED TO PREDICTING SALES RANKS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2709392" y="3035991"/>
            <a:ext cx="12869217" cy="6222309"/>
          </a:xfrm>
          <a:prstGeom prst="rect">
            <a:avLst/>
          </a:prstGeom>
        </p:spPr>
        <p:txBody>
          <a:bodyPr anchor="t" rtlCol="false" tIns="0" lIns="0" bIns="0" rIns="0">
            <a:spAutoFit/>
          </a:bodyPr>
          <a:lstStyle/>
          <a:p>
            <a:pPr algn="l" marL="479323" indent="-239661" lvl="1">
              <a:lnSpc>
                <a:spcPts val="3330"/>
              </a:lnSpc>
              <a:buFont typeface="Arial"/>
              <a:buChar char="•"/>
            </a:pPr>
            <a:r>
              <a:rPr lang="en-US" sz="2220">
                <a:solidFill>
                  <a:srgbClr val="2B2C30"/>
                </a:solidFill>
                <a:latin typeface="Public Sans"/>
                <a:ea typeface="Public Sans"/>
                <a:cs typeface="Public Sans"/>
                <a:sym typeface="Public Sans"/>
              </a:rPr>
              <a:t>Integrate Real-Time Data Sources: </a:t>
            </a:r>
            <a:r>
              <a:rPr lang="en-US" sz="2220">
                <a:solidFill>
                  <a:srgbClr val="2B2C30"/>
                </a:solidFill>
                <a:latin typeface="Public Sans"/>
                <a:ea typeface="Public Sans"/>
                <a:cs typeface="Public Sans"/>
                <a:sym typeface="Public Sans"/>
              </a:rPr>
              <a:t>Incorporating real-time sales data, customer behavior metrics, and market trends allows for more responsive forecasting, helping the business adapt quickly to changes in demand.</a:t>
            </a:r>
          </a:p>
          <a:p>
            <a:pPr algn="l">
              <a:lnSpc>
                <a:spcPts val="3330"/>
              </a:lnSpc>
            </a:pPr>
          </a:p>
          <a:p>
            <a:pPr algn="l" marL="479323" indent="-239661" lvl="1">
              <a:lnSpc>
                <a:spcPts val="3330"/>
              </a:lnSpc>
              <a:buFont typeface="Arial"/>
              <a:buChar char="•"/>
            </a:pPr>
            <a:r>
              <a:rPr lang="en-US" sz="2220">
                <a:solidFill>
                  <a:srgbClr val="2B2C30"/>
                </a:solidFill>
                <a:latin typeface="Public Sans"/>
                <a:ea typeface="Public Sans"/>
                <a:cs typeface="Public Sans"/>
                <a:sym typeface="Public Sans"/>
              </a:rPr>
              <a:t>Monitor Key Performance Indicators (KPIs): Justification: Establishing and tracking KPIs related to sales rank accuracy can help assess the effectiveness of forecasting methods and identify areas for improvement.</a:t>
            </a:r>
          </a:p>
          <a:p>
            <a:pPr algn="l">
              <a:lnSpc>
                <a:spcPts val="3330"/>
              </a:lnSpc>
            </a:pPr>
          </a:p>
          <a:p>
            <a:pPr algn="l" marL="479323" indent="-239661" lvl="1">
              <a:lnSpc>
                <a:spcPts val="3330"/>
              </a:lnSpc>
              <a:buFont typeface="Arial"/>
              <a:buChar char="•"/>
            </a:pPr>
            <a:r>
              <a:rPr lang="en-US" sz="2220">
                <a:solidFill>
                  <a:srgbClr val="2B2C30"/>
                </a:solidFill>
                <a:latin typeface="Public Sans"/>
                <a:ea typeface="Public Sans"/>
                <a:cs typeface="Public Sans"/>
                <a:sym typeface="Public Sans"/>
              </a:rPr>
              <a:t>Enhance Collaboration Across Departments: Involving sales, marketing, and supply chain teams in the forecasting process fosters a holistic approach, ensuring that all aspects of the business are aligned and informed by the same data insights.</a:t>
            </a:r>
          </a:p>
          <a:p>
            <a:pPr algn="l">
              <a:lnSpc>
                <a:spcPts val="3330"/>
              </a:lnSpc>
            </a:pPr>
          </a:p>
          <a:p>
            <a:pPr algn="l" marL="479323" indent="-239661" lvl="1">
              <a:lnSpc>
                <a:spcPts val="3330"/>
              </a:lnSpc>
              <a:buFont typeface="Arial"/>
              <a:buChar char="•"/>
            </a:pPr>
            <a:r>
              <a:rPr lang="en-US" sz="2220">
                <a:solidFill>
                  <a:srgbClr val="2B2C30"/>
                </a:solidFill>
                <a:latin typeface="Public Sans"/>
                <a:ea typeface="Public Sans"/>
                <a:cs typeface="Public Sans"/>
                <a:sym typeface="Public Sans"/>
              </a:rPr>
              <a:t>Conduct Scenario Analysis: Running various scenarios based on different assumptions ( economic changes, competitive actions) helps prepare the business for potential market shifts and aids in strategic planning.</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217159"/>
            <a:ext cx="4647961" cy="420496"/>
          </a:xfrm>
          <a:prstGeom prst="rect">
            <a:avLst/>
          </a:prstGeom>
        </p:spPr>
        <p:txBody>
          <a:bodyPr anchor="t" rtlCol="false" tIns="0" lIns="0" bIns="0" rIns="0">
            <a:spAutoFit/>
          </a:bodyPr>
          <a:lstStyle/>
          <a:p>
            <a:pPr algn="l">
              <a:lnSpc>
                <a:spcPts val="3093"/>
              </a:lnSpc>
            </a:pPr>
            <a:r>
              <a:rPr lang="en-US" sz="3399" i="true" spc="16">
                <a:solidFill>
                  <a:srgbClr val="2B2C30"/>
                </a:solidFill>
                <a:latin typeface="Playfair Display Italics"/>
                <a:ea typeface="Playfair Display Italics"/>
                <a:cs typeface="Playfair Display Italics"/>
                <a:sym typeface="Playfair Display Italics"/>
              </a:rPr>
              <a:t>Business Requirements</a:t>
            </a:r>
          </a:p>
        </p:txBody>
      </p:sp>
      <p:sp>
        <p:nvSpPr>
          <p:cNvPr name="TextBox 3" id="3"/>
          <p:cNvSpPr txBox="true"/>
          <p:nvPr/>
        </p:nvSpPr>
        <p:spPr>
          <a:xfrm rot="0">
            <a:off x="1006871" y="971550"/>
            <a:ext cx="16230600" cy="746760"/>
          </a:xfrm>
          <a:prstGeom prst="rect">
            <a:avLst/>
          </a:prstGeom>
        </p:spPr>
        <p:txBody>
          <a:bodyPr anchor="t" rtlCol="false" tIns="0" lIns="0" bIns="0" rIns="0">
            <a:spAutoFit/>
          </a:bodyPr>
          <a:lstStyle/>
          <a:p>
            <a:pPr algn="l">
              <a:lnSpc>
                <a:spcPts val="2940"/>
              </a:lnSpc>
              <a:spcBef>
                <a:spcPct val="0"/>
              </a:spcBef>
            </a:pPr>
            <a:r>
              <a:rPr lang="en-US" b="true" sz="2100" spc="476">
                <a:solidFill>
                  <a:srgbClr val="2B2C30"/>
                </a:solidFill>
                <a:latin typeface="Public Sans Bold"/>
                <a:ea typeface="Public Sans Bold"/>
                <a:cs typeface="Public Sans Bold"/>
                <a:sym typeface="Public Sans Bold"/>
              </a:rPr>
              <a:t>EVALUATION OF THE USE OF DATA SCIENCE TECHNIQUES AGAINST USER AND BUSINESS REQUIREMENTS FOR AMAZON</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5" id="5"/>
          <p:cNvSpPr txBox="true"/>
          <p:nvPr/>
        </p:nvSpPr>
        <p:spPr>
          <a:xfrm rot="0">
            <a:off x="1028700" y="3569252"/>
            <a:ext cx="3773952"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Accurate Forecasting</a:t>
            </a:r>
          </a:p>
        </p:txBody>
      </p:sp>
      <p:sp>
        <p:nvSpPr>
          <p:cNvPr name="TextBox 6" id="6"/>
          <p:cNvSpPr txBox="true"/>
          <p:nvPr/>
        </p:nvSpPr>
        <p:spPr>
          <a:xfrm rot="0">
            <a:off x="5176274" y="3073952"/>
            <a:ext cx="3772057" cy="9861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Personalized Recommendations</a:t>
            </a:r>
          </a:p>
        </p:txBody>
      </p:sp>
      <p:sp>
        <p:nvSpPr>
          <p:cNvPr name="TextBox 7" id="7"/>
          <p:cNvSpPr txBox="true"/>
          <p:nvPr/>
        </p:nvSpPr>
        <p:spPr>
          <a:xfrm rot="0">
            <a:off x="9319807" y="3569252"/>
            <a:ext cx="3772057"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Fraud Detection</a:t>
            </a:r>
          </a:p>
        </p:txBody>
      </p:sp>
      <p:sp>
        <p:nvSpPr>
          <p:cNvPr name="TextBox 8" id="8"/>
          <p:cNvSpPr txBox="true"/>
          <p:nvPr/>
        </p:nvSpPr>
        <p:spPr>
          <a:xfrm rot="0">
            <a:off x="13091864" y="3073952"/>
            <a:ext cx="3521933" cy="9861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Supply Chain Optimization</a:t>
            </a:r>
          </a:p>
        </p:txBody>
      </p:sp>
      <p:sp>
        <p:nvSpPr>
          <p:cNvPr name="TextBox 9" id="9"/>
          <p:cNvSpPr txBox="true"/>
          <p:nvPr/>
        </p:nvSpPr>
        <p:spPr>
          <a:xfrm rot="0">
            <a:off x="1028700" y="4468330"/>
            <a:ext cx="3773952" cy="4657090"/>
          </a:xfrm>
          <a:prstGeom prst="rect">
            <a:avLst/>
          </a:prstGeom>
        </p:spPr>
        <p:txBody>
          <a:bodyPr anchor="t" rtlCol="false" tIns="0" lIns="0" bIns="0" rIns="0">
            <a:spAutoFit/>
          </a:bodyPr>
          <a:lstStyle/>
          <a:p>
            <a:pPr algn="l">
              <a:lnSpc>
                <a:spcPts val="2659"/>
              </a:lnSpc>
            </a:pPr>
            <a:r>
              <a:rPr lang="en-US" sz="1899">
                <a:solidFill>
                  <a:srgbClr val="2B2C30"/>
                </a:solidFill>
                <a:latin typeface="Public Sans"/>
                <a:ea typeface="Public Sans"/>
                <a:cs typeface="Public Sans"/>
                <a:sym typeface="Public Sans"/>
              </a:rPr>
              <a:t>That Amazon needs detailed predictions of product demand to manage inventory effectively. using of the sales forecasting.  </a:t>
            </a:r>
          </a:p>
          <a:p>
            <a:pPr algn="l">
              <a:lnSpc>
                <a:spcPts val="2659"/>
              </a:lnSpc>
            </a:pPr>
          </a:p>
          <a:p>
            <a:pPr algn="l">
              <a:lnSpc>
                <a:spcPts val="2659"/>
              </a:lnSpc>
            </a:pPr>
            <a:r>
              <a:rPr lang="en-US" sz="1899">
                <a:solidFill>
                  <a:srgbClr val="2B2C30"/>
                </a:solidFill>
                <a:latin typeface="Public Sans"/>
                <a:ea typeface="Public Sans"/>
                <a:cs typeface="Public Sans"/>
                <a:sym typeface="Public Sans"/>
              </a:rPr>
              <a:t>Evaluation: Data science techniques, such as time series analysis and machine learning algorithms (ARIMA), allow Amazon to analyze historical sales data, seasonal trends, and external factors (like holidays or promotions) to forecast demand accurately.</a:t>
            </a:r>
          </a:p>
        </p:txBody>
      </p:sp>
      <p:sp>
        <p:nvSpPr>
          <p:cNvPr name="TextBox 10" id="10"/>
          <p:cNvSpPr txBox="true"/>
          <p:nvPr/>
        </p:nvSpPr>
        <p:spPr>
          <a:xfrm rot="0">
            <a:off x="5176274" y="4488333"/>
            <a:ext cx="3772057" cy="4078605"/>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Enhancing customer ex</a:t>
            </a:r>
            <a:r>
              <a:rPr lang="en-US" sz="1800">
                <a:solidFill>
                  <a:srgbClr val="2B2C30"/>
                </a:solidFill>
                <a:latin typeface="Public Sans"/>
                <a:ea typeface="Public Sans"/>
                <a:cs typeface="Public Sans"/>
                <a:sym typeface="Public Sans"/>
              </a:rPr>
              <a:t>perience through personalized product suggestions. based on what they have been reviewing. </a:t>
            </a:r>
          </a:p>
          <a:p>
            <a:pPr algn="l">
              <a:lnSpc>
                <a:spcPts val="2520"/>
              </a:lnSpc>
            </a:pPr>
          </a:p>
          <a:p>
            <a:pPr algn="l">
              <a:lnSpc>
                <a:spcPts val="2520"/>
              </a:lnSpc>
            </a:pPr>
            <a:r>
              <a:rPr lang="en-US" sz="1800">
                <a:solidFill>
                  <a:srgbClr val="2B2C30"/>
                </a:solidFill>
                <a:latin typeface="Public Sans"/>
                <a:ea typeface="Public Sans"/>
                <a:cs typeface="Public Sans"/>
                <a:sym typeface="Public Sans"/>
              </a:rPr>
              <a:t>Evaluation: Collaborative filtering and content-based filtering algorithms analyze user behavior and preferences, enabling Amazon to provide tailored recommendations, which significantly boost sales and customer satisfaction.</a:t>
            </a:r>
          </a:p>
        </p:txBody>
      </p:sp>
      <p:sp>
        <p:nvSpPr>
          <p:cNvPr name="TextBox 11" id="11"/>
          <p:cNvSpPr txBox="true"/>
          <p:nvPr/>
        </p:nvSpPr>
        <p:spPr>
          <a:xfrm rot="0">
            <a:off x="9319807" y="4468330"/>
            <a:ext cx="3564625" cy="4078605"/>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Identifying and mitigating fraudulent activities on the platform.</a:t>
            </a:r>
          </a:p>
          <a:p>
            <a:pPr algn="l">
              <a:lnSpc>
                <a:spcPts val="2520"/>
              </a:lnSpc>
            </a:pPr>
          </a:p>
          <a:p>
            <a:pPr algn="l">
              <a:lnSpc>
                <a:spcPts val="2520"/>
              </a:lnSpc>
            </a:pPr>
            <a:r>
              <a:rPr lang="en-US" sz="1800">
                <a:solidFill>
                  <a:srgbClr val="2B2C30"/>
                </a:solidFill>
                <a:latin typeface="Public Sans"/>
                <a:ea typeface="Public Sans"/>
                <a:cs typeface="Public Sans"/>
                <a:sym typeface="Public Sans"/>
              </a:rPr>
              <a:t>Evaluation: Machine learning techniques, such as anomaly detection and decision trees, help in detecting unusual patterns in transactions, thereby minimizing fraud and enhancing security for users and the company itself. </a:t>
            </a:r>
          </a:p>
          <a:p>
            <a:pPr algn="l">
              <a:lnSpc>
                <a:spcPts val="2520"/>
              </a:lnSpc>
            </a:pPr>
          </a:p>
        </p:txBody>
      </p:sp>
      <p:sp>
        <p:nvSpPr>
          <p:cNvPr name="TextBox 12" id="12"/>
          <p:cNvSpPr txBox="true"/>
          <p:nvPr/>
        </p:nvSpPr>
        <p:spPr>
          <a:xfrm rot="0">
            <a:off x="13091864" y="4456583"/>
            <a:ext cx="3521933" cy="439293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Efficiently managing logistics and fulfillment processes. to not get to the point of “out of stock” and to prevent the last-minute work. </a:t>
            </a:r>
          </a:p>
          <a:p>
            <a:pPr algn="l">
              <a:lnSpc>
                <a:spcPts val="2520"/>
              </a:lnSpc>
            </a:pPr>
          </a:p>
          <a:p>
            <a:pPr algn="l">
              <a:lnSpc>
                <a:spcPts val="2520"/>
              </a:lnSpc>
            </a:pPr>
            <a:r>
              <a:rPr lang="en-US" sz="1800">
                <a:solidFill>
                  <a:srgbClr val="2B2C30"/>
                </a:solidFill>
                <a:latin typeface="Public Sans"/>
                <a:ea typeface="Public Sans"/>
                <a:cs typeface="Public Sans"/>
                <a:sym typeface="Public Sans"/>
              </a:rPr>
              <a:t>Evaluation: Data analytics optimize supply chain operations by predicting delivery times, managing inventory across warehouses, and optimizing shipping routes, ensuring timely delivery and cost efficiency.</a:t>
            </a:r>
          </a:p>
          <a:p>
            <a:pPr algn="l">
              <a:lnSpc>
                <a:spcPts val="2520"/>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217159"/>
            <a:ext cx="4647961" cy="420496"/>
          </a:xfrm>
          <a:prstGeom prst="rect">
            <a:avLst/>
          </a:prstGeom>
        </p:spPr>
        <p:txBody>
          <a:bodyPr anchor="t" rtlCol="false" tIns="0" lIns="0" bIns="0" rIns="0">
            <a:spAutoFit/>
          </a:bodyPr>
          <a:lstStyle/>
          <a:p>
            <a:pPr algn="l">
              <a:lnSpc>
                <a:spcPts val="3093"/>
              </a:lnSpc>
            </a:pPr>
            <a:r>
              <a:rPr lang="en-US" sz="3399" i="true" spc="16">
                <a:solidFill>
                  <a:srgbClr val="2B2C30"/>
                </a:solidFill>
                <a:latin typeface="Playfair Display Italics"/>
                <a:ea typeface="Playfair Display Italics"/>
                <a:cs typeface="Playfair Display Italics"/>
                <a:sym typeface="Playfair Display Italics"/>
              </a:rPr>
              <a:t>User Requirements</a:t>
            </a:r>
          </a:p>
        </p:txBody>
      </p:sp>
      <p:sp>
        <p:nvSpPr>
          <p:cNvPr name="TextBox 3" id="3"/>
          <p:cNvSpPr txBox="true"/>
          <p:nvPr/>
        </p:nvSpPr>
        <p:spPr>
          <a:xfrm rot="0">
            <a:off x="1006871" y="971550"/>
            <a:ext cx="16230600" cy="746760"/>
          </a:xfrm>
          <a:prstGeom prst="rect">
            <a:avLst/>
          </a:prstGeom>
        </p:spPr>
        <p:txBody>
          <a:bodyPr anchor="t" rtlCol="false" tIns="0" lIns="0" bIns="0" rIns="0">
            <a:spAutoFit/>
          </a:bodyPr>
          <a:lstStyle/>
          <a:p>
            <a:pPr algn="l">
              <a:lnSpc>
                <a:spcPts val="2940"/>
              </a:lnSpc>
              <a:spcBef>
                <a:spcPct val="0"/>
              </a:spcBef>
            </a:pPr>
            <a:r>
              <a:rPr lang="en-US" b="true" sz="2100" spc="476">
                <a:solidFill>
                  <a:srgbClr val="2B2C30"/>
                </a:solidFill>
                <a:latin typeface="Public Sans Bold"/>
                <a:ea typeface="Public Sans Bold"/>
                <a:cs typeface="Public Sans Bold"/>
                <a:sym typeface="Public Sans Bold"/>
              </a:rPr>
              <a:t>EVALUATION OF THE USE OF DATA SCIENCE TECHNIQUES AGAINST USER AND BUSINESS REQUIREMENTS FOR AMAZON</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5" id="5"/>
          <p:cNvSpPr txBox="true"/>
          <p:nvPr/>
        </p:nvSpPr>
        <p:spPr>
          <a:xfrm rot="0">
            <a:off x="2526628" y="3234420"/>
            <a:ext cx="4364775" cy="1140162"/>
          </a:xfrm>
          <a:prstGeom prst="rect">
            <a:avLst/>
          </a:prstGeom>
        </p:spPr>
        <p:txBody>
          <a:bodyPr anchor="t" rtlCol="false" tIns="0" lIns="0" bIns="0" rIns="0">
            <a:spAutoFit/>
          </a:bodyPr>
          <a:lstStyle/>
          <a:p>
            <a:pPr algn="l">
              <a:lnSpc>
                <a:spcPts val="4535"/>
              </a:lnSpc>
            </a:pPr>
            <a:r>
              <a:rPr lang="en-US" sz="3239" b="true">
                <a:solidFill>
                  <a:srgbClr val="2B2C30"/>
                </a:solidFill>
                <a:latin typeface="Public Sans Bold"/>
                <a:ea typeface="Public Sans Bold"/>
                <a:cs typeface="Public Sans Bold"/>
                <a:sym typeface="Public Sans Bold"/>
              </a:rPr>
              <a:t>Fast and Accurate Search Results</a:t>
            </a:r>
          </a:p>
        </p:txBody>
      </p:sp>
      <p:sp>
        <p:nvSpPr>
          <p:cNvPr name="TextBox 6" id="6"/>
          <p:cNvSpPr txBox="true"/>
          <p:nvPr/>
        </p:nvSpPr>
        <p:spPr>
          <a:xfrm rot="0">
            <a:off x="7321249" y="3234420"/>
            <a:ext cx="3535590" cy="1140162"/>
          </a:xfrm>
          <a:prstGeom prst="rect">
            <a:avLst/>
          </a:prstGeom>
        </p:spPr>
        <p:txBody>
          <a:bodyPr anchor="t" rtlCol="false" tIns="0" lIns="0" bIns="0" rIns="0">
            <a:spAutoFit/>
          </a:bodyPr>
          <a:lstStyle/>
          <a:p>
            <a:pPr algn="l">
              <a:lnSpc>
                <a:spcPts val="4535"/>
              </a:lnSpc>
            </a:pPr>
            <a:r>
              <a:rPr lang="en-US" sz="3239" b="true">
                <a:solidFill>
                  <a:srgbClr val="2B2C30"/>
                </a:solidFill>
                <a:latin typeface="Public Sans Bold"/>
                <a:ea typeface="Public Sans Bold"/>
                <a:cs typeface="Public Sans Bold"/>
                <a:sym typeface="Public Sans Bold"/>
              </a:rPr>
              <a:t>Real-Time Assistance</a:t>
            </a:r>
          </a:p>
        </p:txBody>
      </p:sp>
      <p:sp>
        <p:nvSpPr>
          <p:cNvPr name="TextBox 7" id="7"/>
          <p:cNvSpPr txBox="true"/>
          <p:nvPr/>
        </p:nvSpPr>
        <p:spPr>
          <a:xfrm rot="0">
            <a:off x="11686024" y="3234420"/>
            <a:ext cx="4075348" cy="1140162"/>
          </a:xfrm>
          <a:prstGeom prst="rect">
            <a:avLst/>
          </a:prstGeom>
        </p:spPr>
        <p:txBody>
          <a:bodyPr anchor="t" rtlCol="false" tIns="0" lIns="0" bIns="0" rIns="0">
            <a:spAutoFit/>
          </a:bodyPr>
          <a:lstStyle/>
          <a:p>
            <a:pPr algn="l">
              <a:lnSpc>
                <a:spcPts val="4535"/>
              </a:lnSpc>
            </a:pPr>
            <a:r>
              <a:rPr lang="en-US" sz="3239" b="true">
                <a:solidFill>
                  <a:srgbClr val="2B2C30"/>
                </a:solidFill>
                <a:latin typeface="Public Sans Bold"/>
                <a:ea typeface="Public Sans Bold"/>
                <a:cs typeface="Public Sans Bold"/>
                <a:sym typeface="Public Sans Bold"/>
              </a:rPr>
              <a:t>Data Privacy and Security</a:t>
            </a:r>
          </a:p>
        </p:txBody>
      </p:sp>
      <p:sp>
        <p:nvSpPr>
          <p:cNvPr name="TextBox 8" id="8"/>
          <p:cNvSpPr txBox="true"/>
          <p:nvPr/>
        </p:nvSpPr>
        <p:spPr>
          <a:xfrm rot="0">
            <a:off x="2526628" y="4857032"/>
            <a:ext cx="4364775" cy="4005122"/>
          </a:xfrm>
          <a:prstGeom prst="rect">
            <a:avLst/>
          </a:prstGeom>
        </p:spPr>
        <p:txBody>
          <a:bodyPr anchor="t" rtlCol="false" tIns="0" lIns="0" bIns="0" rIns="0">
            <a:spAutoFit/>
          </a:bodyPr>
          <a:lstStyle/>
          <a:p>
            <a:pPr algn="l">
              <a:lnSpc>
                <a:spcPts val="2915"/>
              </a:lnSpc>
            </a:pPr>
            <a:r>
              <a:rPr lang="en-US" sz="2082">
                <a:solidFill>
                  <a:srgbClr val="2B2C30"/>
                </a:solidFill>
                <a:latin typeface="Public Sans"/>
                <a:ea typeface="Public Sans"/>
                <a:cs typeface="Public Sans"/>
                <a:sym typeface="Public Sans"/>
              </a:rPr>
              <a:t>Quick access to relevant </a:t>
            </a:r>
            <a:r>
              <a:rPr lang="en-US" sz="2082">
                <a:solidFill>
                  <a:srgbClr val="2B2C30"/>
                </a:solidFill>
                <a:latin typeface="Public Sans"/>
                <a:ea typeface="Public Sans"/>
                <a:cs typeface="Public Sans"/>
                <a:sym typeface="Public Sans"/>
              </a:rPr>
              <a:t>products through search functionality.</a:t>
            </a:r>
          </a:p>
          <a:p>
            <a:pPr algn="l">
              <a:lnSpc>
                <a:spcPts val="2915"/>
              </a:lnSpc>
            </a:pPr>
          </a:p>
          <a:p>
            <a:pPr algn="l">
              <a:lnSpc>
                <a:spcPts val="2915"/>
              </a:lnSpc>
            </a:pPr>
            <a:r>
              <a:rPr lang="en-US" sz="2082">
                <a:solidFill>
                  <a:srgbClr val="2B2C30"/>
                </a:solidFill>
                <a:latin typeface="Public Sans"/>
                <a:ea typeface="Public Sans"/>
                <a:cs typeface="Public Sans"/>
                <a:sym typeface="Public Sans"/>
              </a:rPr>
              <a:t>Evaluation: Search algorithms powered by data science techniques, such as keyword extraction, ensure that users receive relevant search results rapidly, improving the overall shopping experience.</a:t>
            </a:r>
          </a:p>
          <a:p>
            <a:pPr algn="l">
              <a:lnSpc>
                <a:spcPts val="2915"/>
              </a:lnSpc>
            </a:pPr>
          </a:p>
        </p:txBody>
      </p:sp>
      <p:sp>
        <p:nvSpPr>
          <p:cNvPr name="TextBox 9" id="9"/>
          <p:cNvSpPr txBox="true"/>
          <p:nvPr/>
        </p:nvSpPr>
        <p:spPr>
          <a:xfrm rot="0">
            <a:off x="7321249" y="4833887"/>
            <a:ext cx="4124748" cy="3277690"/>
          </a:xfrm>
          <a:prstGeom prst="rect">
            <a:avLst/>
          </a:prstGeom>
        </p:spPr>
        <p:txBody>
          <a:bodyPr anchor="t" rtlCol="false" tIns="0" lIns="0" bIns="0" rIns="0">
            <a:spAutoFit/>
          </a:bodyPr>
          <a:lstStyle/>
          <a:p>
            <a:pPr algn="l">
              <a:lnSpc>
                <a:spcPts val="2915"/>
              </a:lnSpc>
            </a:pPr>
            <a:r>
              <a:rPr lang="en-US" sz="2082">
                <a:solidFill>
                  <a:srgbClr val="2B2C30"/>
                </a:solidFill>
                <a:latin typeface="Public Sans"/>
                <a:ea typeface="Public Sans"/>
                <a:cs typeface="Public Sans"/>
                <a:sym typeface="Public Sans"/>
              </a:rPr>
              <a:t>Immediate support for customer inquiries and issues.</a:t>
            </a:r>
          </a:p>
          <a:p>
            <a:pPr algn="l">
              <a:lnSpc>
                <a:spcPts val="2915"/>
              </a:lnSpc>
            </a:pPr>
          </a:p>
          <a:p>
            <a:pPr algn="l">
              <a:lnSpc>
                <a:spcPts val="2915"/>
              </a:lnSpc>
            </a:pPr>
            <a:r>
              <a:rPr lang="en-US" sz="2082">
                <a:solidFill>
                  <a:srgbClr val="2B2C30"/>
                </a:solidFill>
                <a:latin typeface="Public Sans"/>
                <a:ea typeface="Public Sans"/>
                <a:cs typeface="Public Sans"/>
                <a:sym typeface="Public Sans"/>
              </a:rPr>
              <a:t>Evaluation: Chatbots and virtual assistants powered by NLP can provide real-time assistance, enhancing customer service and reducing response times.</a:t>
            </a:r>
          </a:p>
          <a:p>
            <a:pPr algn="l">
              <a:lnSpc>
                <a:spcPts val="2915"/>
              </a:lnSpc>
            </a:pPr>
          </a:p>
        </p:txBody>
      </p:sp>
      <p:sp>
        <p:nvSpPr>
          <p:cNvPr name="TextBox 10" id="10"/>
          <p:cNvSpPr txBox="true"/>
          <p:nvPr/>
        </p:nvSpPr>
        <p:spPr>
          <a:xfrm rot="0">
            <a:off x="11686024" y="4820293"/>
            <a:ext cx="4075348" cy="4732555"/>
          </a:xfrm>
          <a:prstGeom prst="rect">
            <a:avLst/>
          </a:prstGeom>
        </p:spPr>
        <p:txBody>
          <a:bodyPr anchor="t" rtlCol="false" tIns="0" lIns="0" bIns="0" rIns="0">
            <a:spAutoFit/>
          </a:bodyPr>
          <a:lstStyle/>
          <a:p>
            <a:pPr algn="l">
              <a:lnSpc>
                <a:spcPts val="2915"/>
              </a:lnSpc>
            </a:pPr>
            <a:r>
              <a:rPr lang="en-US" sz="2082">
                <a:solidFill>
                  <a:srgbClr val="2B2C30"/>
                </a:solidFill>
                <a:latin typeface="Public Sans"/>
                <a:ea typeface="Public Sans"/>
                <a:cs typeface="Public Sans"/>
                <a:sym typeface="Public Sans"/>
              </a:rPr>
              <a:t>Protecting user data and maintaining trust.</a:t>
            </a:r>
          </a:p>
          <a:p>
            <a:pPr algn="l">
              <a:lnSpc>
                <a:spcPts val="2915"/>
              </a:lnSpc>
            </a:pPr>
          </a:p>
          <a:p>
            <a:pPr algn="l">
              <a:lnSpc>
                <a:spcPts val="2915"/>
              </a:lnSpc>
            </a:pPr>
            <a:r>
              <a:rPr lang="en-US" sz="2082">
                <a:solidFill>
                  <a:srgbClr val="2B2C30"/>
                </a:solidFill>
                <a:latin typeface="Public Sans"/>
                <a:ea typeface="Public Sans"/>
                <a:cs typeface="Public Sans"/>
                <a:sym typeface="Public Sans"/>
              </a:rPr>
              <a:t>Evaluation: Implementing robust data governance frameworks ,encryption techniques and  machine learning algorithms to prevent fraud ensures user data is secure, complying with regulations like GDPR and maintaining customer trust for sure. </a:t>
            </a:r>
          </a:p>
          <a:p>
            <a:pPr algn="l">
              <a:lnSpc>
                <a:spcPts val="2915"/>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
        <p:nvSpPr>
          <p:cNvPr name="TextBox 4" id="4"/>
          <p:cNvSpPr txBox="true"/>
          <p:nvPr/>
        </p:nvSpPr>
        <p:spPr>
          <a:xfrm rot="0">
            <a:off x="1016407" y="8041005"/>
            <a:ext cx="7862435" cy="1303020"/>
          </a:xfrm>
          <a:prstGeom prst="rect">
            <a:avLst/>
          </a:prstGeom>
        </p:spPr>
        <p:txBody>
          <a:bodyPr anchor="t" rtlCol="false" tIns="0" lIns="0" bIns="0" rIns="0">
            <a:spAutoFit/>
          </a:bodyPr>
          <a:lstStyle/>
          <a:p>
            <a:pPr algn="l">
              <a:lnSpc>
                <a:spcPts val="3450"/>
              </a:lnSpc>
            </a:pPr>
            <a:r>
              <a:rPr lang="en-US" sz="2300">
                <a:solidFill>
                  <a:srgbClr val="2B2C30"/>
                </a:solidFill>
                <a:latin typeface="Public Sans"/>
                <a:ea typeface="Public Sans"/>
                <a:cs typeface="Public Sans"/>
                <a:sym typeface="Public Sans"/>
              </a:rPr>
              <a:t>Leen Shareef Saleh </a:t>
            </a:r>
          </a:p>
          <a:p>
            <a:pPr algn="l">
              <a:lnSpc>
                <a:spcPts val="3450"/>
              </a:lnSpc>
            </a:pPr>
            <a:r>
              <a:rPr lang="en-US" sz="2300">
                <a:solidFill>
                  <a:srgbClr val="2B2C30"/>
                </a:solidFill>
                <a:latin typeface="Public Sans"/>
                <a:ea typeface="Public Sans"/>
                <a:cs typeface="Public Sans"/>
                <a:sym typeface="Public Sans"/>
              </a:rPr>
              <a:t>22110090@htu.edu.jo</a:t>
            </a:r>
          </a:p>
          <a:p>
            <a:pPr algn="l">
              <a:lnSpc>
                <a:spcPts val="3450"/>
              </a:lnSpc>
            </a:pPr>
            <a:r>
              <a:rPr lang="en-US" sz="2300">
                <a:solidFill>
                  <a:srgbClr val="2B2C30"/>
                </a:solidFill>
                <a:latin typeface="Public Sans"/>
                <a:ea typeface="Public Sans"/>
                <a:cs typeface="Public Sans"/>
                <a:sym typeface="Public Sans"/>
              </a:rPr>
              <a:t>Eng. Batool Al-Armouti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7174449" y="5145412"/>
            <a:ext cx="3804003" cy="3261365"/>
          </a:xfrm>
          <a:custGeom>
            <a:avLst/>
            <a:gdLst/>
            <a:ahLst/>
            <a:cxnLst/>
            <a:rect r="r" b="b" t="t" l="l"/>
            <a:pathLst>
              <a:path h="3261365" w="3804003">
                <a:moveTo>
                  <a:pt x="0" y="0"/>
                </a:moveTo>
                <a:lnTo>
                  <a:pt x="3804004" y="0"/>
                </a:lnTo>
                <a:lnTo>
                  <a:pt x="3804004" y="3261365"/>
                </a:lnTo>
                <a:lnTo>
                  <a:pt x="0" y="3261365"/>
                </a:lnTo>
                <a:lnTo>
                  <a:pt x="0" y="0"/>
                </a:lnTo>
                <a:close/>
              </a:path>
            </a:pathLst>
          </a:custGeom>
          <a:blipFill>
            <a:blip r:embed="rId2"/>
            <a:stretch>
              <a:fillRect l="0" t="0" r="0" b="0"/>
            </a:stretch>
          </a:blipFill>
        </p:spPr>
      </p:sp>
      <p:sp>
        <p:nvSpPr>
          <p:cNvPr name="Freeform 4" id="4"/>
          <p:cNvSpPr/>
          <p:nvPr/>
        </p:nvSpPr>
        <p:spPr>
          <a:xfrm flipH="false" flipV="false" rot="0">
            <a:off x="12818513" y="5150635"/>
            <a:ext cx="3197515" cy="3492671"/>
          </a:xfrm>
          <a:custGeom>
            <a:avLst/>
            <a:gdLst/>
            <a:ahLst/>
            <a:cxnLst/>
            <a:rect r="r" b="b" t="t" l="l"/>
            <a:pathLst>
              <a:path h="3492671" w="3197515">
                <a:moveTo>
                  <a:pt x="0" y="0"/>
                </a:moveTo>
                <a:lnTo>
                  <a:pt x="3197516" y="0"/>
                </a:lnTo>
                <a:lnTo>
                  <a:pt x="3197516" y="3492671"/>
                </a:lnTo>
                <a:lnTo>
                  <a:pt x="0" y="3492671"/>
                </a:lnTo>
                <a:lnTo>
                  <a:pt x="0" y="0"/>
                </a:lnTo>
                <a:close/>
              </a:path>
            </a:pathLst>
          </a:custGeom>
          <a:blipFill>
            <a:blip r:embed="rId3"/>
            <a:stretch>
              <a:fillRect l="0" t="0" r="0" b="0"/>
            </a:stretch>
          </a:blipFill>
        </p:spPr>
      </p:sp>
      <p:sp>
        <p:nvSpPr>
          <p:cNvPr name="Freeform 5" id="5"/>
          <p:cNvSpPr/>
          <p:nvPr/>
        </p:nvSpPr>
        <p:spPr>
          <a:xfrm flipH="false" flipV="false" rot="0">
            <a:off x="1907880" y="5143500"/>
            <a:ext cx="3524310" cy="3810795"/>
          </a:xfrm>
          <a:custGeom>
            <a:avLst/>
            <a:gdLst/>
            <a:ahLst/>
            <a:cxnLst/>
            <a:rect r="r" b="b" t="t" l="l"/>
            <a:pathLst>
              <a:path h="3810795" w="3524310">
                <a:moveTo>
                  <a:pt x="0" y="0"/>
                </a:moveTo>
                <a:lnTo>
                  <a:pt x="3524310" y="0"/>
                </a:lnTo>
                <a:lnTo>
                  <a:pt x="3524310" y="3810795"/>
                </a:lnTo>
                <a:lnTo>
                  <a:pt x="0" y="3810795"/>
                </a:lnTo>
                <a:lnTo>
                  <a:pt x="0" y="0"/>
                </a:lnTo>
                <a:close/>
              </a:path>
            </a:pathLst>
          </a:custGeom>
          <a:blipFill>
            <a:blip r:embed="rId4"/>
            <a:stretch>
              <a:fillRect l="0" t="0" r="0" b="0"/>
            </a:stretch>
          </a:blipFill>
        </p:spPr>
      </p:sp>
      <p:sp>
        <p:nvSpPr>
          <p:cNvPr name="TextBox 6" id="6"/>
          <p:cNvSpPr txBox="true"/>
          <p:nvPr/>
        </p:nvSpPr>
        <p:spPr>
          <a:xfrm rot="0">
            <a:off x="1006871" y="952500"/>
            <a:ext cx="16230600" cy="573036"/>
          </a:xfrm>
          <a:prstGeom prst="rect">
            <a:avLst/>
          </a:prstGeom>
        </p:spPr>
        <p:txBody>
          <a:bodyPr anchor="t" rtlCol="false" tIns="0" lIns="0" bIns="0" rIns="0">
            <a:spAutoFit/>
          </a:bodyPr>
          <a:lstStyle/>
          <a:p>
            <a:pPr algn="l">
              <a:lnSpc>
                <a:spcPts val="4640"/>
              </a:lnSpc>
              <a:spcBef>
                <a:spcPct val="0"/>
              </a:spcBef>
            </a:pPr>
            <a:r>
              <a:rPr lang="en-US" b="true" sz="3314" spc="752">
                <a:solidFill>
                  <a:srgbClr val="2B2C30"/>
                </a:solidFill>
                <a:latin typeface="Public Sans Bold"/>
                <a:ea typeface="Public Sans Bold"/>
                <a:cs typeface="Public Sans Bold"/>
                <a:sym typeface="Public Sans Bold"/>
              </a:rPr>
              <a:t>DATA SCIENCE TOOLS IN BUSINESS DECISION-MAKING</a:t>
            </a:r>
          </a:p>
        </p:txBody>
      </p:sp>
      <p:sp>
        <p:nvSpPr>
          <p:cNvPr name="TextBox 7" id="7"/>
          <p:cNvSpPr txBox="true"/>
          <p:nvPr/>
        </p:nvSpPr>
        <p:spPr>
          <a:xfrm rot="0">
            <a:off x="1181089" y="2084190"/>
            <a:ext cx="16078211" cy="2581148"/>
          </a:xfrm>
          <a:prstGeom prst="rect">
            <a:avLst/>
          </a:prstGeom>
        </p:spPr>
        <p:txBody>
          <a:bodyPr anchor="t" rtlCol="false" tIns="0" lIns="0" bIns="0" rIns="0">
            <a:spAutoFit/>
          </a:bodyPr>
          <a:lstStyle/>
          <a:p>
            <a:pPr algn="l">
              <a:lnSpc>
                <a:spcPts val="5235"/>
              </a:lnSpc>
            </a:pPr>
            <a:r>
              <a:rPr lang="en-US" sz="2799">
                <a:solidFill>
                  <a:srgbClr val="2B2C30"/>
                </a:solidFill>
                <a:latin typeface="Public Sans"/>
                <a:ea typeface="Public Sans"/>
                <a:cs typeface="Public Sans"/>
                <a:sym typeface="Public Sans"/>
              </a:rPr>
              <a:t>I'm forecasting sales ranks for three products—Lego Star Wars, Fitbit Charge 4 Fitness Tracker, and CMOS Digital Camera—using Orange. and I’m conducting a descriptive analysis of their datasets using Power BI to gain deeper insights into their performance trends.</a:t>
            </a:r>
          </a:p>
          <a:p>
            <a:pPr algn="l">
              <a:lnSpc>
                <a:spcPts val="5235"/>
              </a:lnSpc>
            </a:pPr>
            <a:r>
              <a:rPr lang="en-US" sz="2799">
                <a:solidFill>
                  <a:srgbClr val="2B2C30"/>
                </a:solidFill>
                <a:latin typeface="Public Sans"/>
                <a:ea typeface="Public Sans"/>
                <a:cs typeface="Public Sans"/>
                <a:sym typeface="Public Sans"/>
              </a:rPr>
              <a:t>for example the predictions of Orange:</a:t>
            </a:r>
          </a:p>
        </p:txBody>
      </p:sp>
      <p:sp>
        <p:nvSpPr>
          <p:cNvPr name="TextBox 8" id="8"/>
          <p:cNvSpPr txBox="true"/>
          <p:nvPr/>
        </p:nvSpPr>
        <p:spPr>
          <a:xfrm rot="0">
            <a:off x="7197516" y="8617823"/>
            <a:ext cx="3910259" cy="642388"/>
          </a:xfrm>
          <a:prstGeom prst="rect">
            <a:avLst/>
          </a:prstGeom>
        </p:spPr>
        <p:txBody>
          <a:bodyPr anchor="t" rtlCol="false" tIns="0" lIns="0" bIns="0" rIns="0">
            <a:spAutoFit/>
          </a:bodyPr>
          <a:lstStyle/>
          <a:p>
            <a:pPr algn="l">
              <a:lnSpc>
                <a:spcPts val="5528"/>
              </a:lnSpc>
            </a:pPr>
            <a:r>
              <a:rPr lang="en-US" sz="2956">
                <a:solidFill>
                  <a:srgbClr val="2B2C30"/>
                </a:solidFill>
                <a:latin typeface="Public Sans"/>
                <a:ea typeface="Public Sans"/>
                <a:cs typeface="Public Sans"/>
                <a:sym typeface="Public Sans"/>
              </a:rPr>
              <a:t>Fibit Charge 4 Fitness</a:t>
            </a:r>
          </a:p>
        </p:txBody>
      </p:sp>
      <p:sp>
        <p:nvSpPr>
          <p:cNvPr name="TextBox 9" id="9"/>
          <p:cNvSpPr txBox="true"/>
          <p:nvPr/>
        </p:nvSpPr>
        <p:spPr>
          <a:xfrm rot="0">
            <a:off x="12622250" y="8617823"/>
            <a:ext cx="3910259" cy="642388"/>
          </a:xfrm>
          <a:prstGeom prst="rect">
            <a:avLst/>
          </a:prstGeom>
        </p:spPr>
        <p:txBody>
          <a:bodyPr anchor="t" rtlCol="false" tIns="0" lIns="0" bIns="0" rIns="0">
            <a:spAutoFit/>
          </a:bodyPr>
          <a:lstStyle/>
          <a:p>
            <a:pPr algn="l">
              <a:lnSpc>
                <a:spcPts val="5528"/>
              </a:lnSpc>
            </a:pPr>
            <a:r>
              <a:rPr lang="en-US" sz="2956">
                <a:solidFill>
                  <a:srgbClr val="2B2C30"/>
                </a:solidFill>
                <a:latin typeface="Public Sans"/>
                <a:ea typeface="Public Sans"/>
                <a:cs typeface="Public Sans"/>
                <a:sym typeface="Public Sans"/>
              </a:rPr>
              <a:t>CMOS Digital Camera</a:t>
            </a:r>
          </a:p>
        </p:txBody>
      </p:sp>
      <p:sp>
        <p:nvSpPr>
          <p:cNvPr name="TextBox 10" id="10"/>
          <p:cNvSpPr txBox="true"/>
          <p:nvPr/>
        </p:nvSpPr>
        <p:spPr>
          <a:xfrm rot="0">
            <a:off x="2346978" y="8901005"/>
            <a:ext cx="3179646" cy="700291"/>
          </a:xfrm>
          <a:prstGeom prst="rect">
            <a:avLst/>
          </a:prstGeom>
        </p:spPr>
        <p:txBody>
          <a:bodyPr anchor="t" rtlCol="false" tIns="0" lIns="0" bIns="0" rIns="0">
            <a:spAutoFit/>
          </a:bodyPr>
          <a:lstStyle/>
          <a:p>
            <a:pPr algn="l">
              <a:lnSpc>
                <a:spcPts val="6013"/>
              </a:lnSpc>
            </a:pPr>
            <a:r>
              <a:rPr lang="en-US" sz="3215">
                <a:solidFill>
                  <a:srgbClr val="2B2C30"/>
                </a:solidFill>
                <a:latin typeface="Public Sans"/>
                <a:ea typeface="Public Sans"/>
                <a:cs typeface="Public Sans"/>
                <a:sym typeface="Public Sans"/>
              </a:rPr>
              <a:t>Lego star wars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2715924" y="2206065"/>
            <a:ext cx="3524310" cy="3810795"/>
          </a:xfrm>
          <a:custGeom>
            <a:avLst/>
            <a:gdLst/>
            <a:ahLst/>
            <a:cxnLst/>
            <a:rect r="r" b="b" t="t" l="l"/>
            <a:pathLst>
              <a:path h="3810795" w="3524310">
                <a:moveTo>
                  <a:pt x="0" y="0"/>
                </a:moveTo>
                <a:lnTo>
                  <a:pt x="3524310" y="0"/>
                </a:lnTo>
                <a:lnTo>
                  <a:pt x="3524310" y="3810795"/>
                </a:lnTo>
                <a:lnTo>
                  <a:pt x="0" y="3810795"/>
                </a:lnTo>
                <a:lnTo>
                  <a:pt x="0" y="0"/>
                </a:lnTo>
                <a:close/>
              </a:path>
            </a:pathLst>
          </a:custGeom>
          <a:blipFill>
            <a:blip r:embed="rId2"/>
            <a:stretch>
              <a:fillRect l="0" t="0" r="0" b="0"/>
            </a:stretch>
          </a:blipFill>
        </p:spPr>
      </p:sp>
      <p:sp>
        <p:nvSpPr>
          <p:cNvPr name="Freeform 4" id="4"/>
          <p:cNvSpPr/>
          <p:nvPr/>
        </p:nvSpPr>
        <p:spPr>
          <a:xfrm flipH="false" flipV="false" rot="0">
            <a:off x="10454510" y="7321086"/>
            <a:ext cx="6804790" cy="2091332"/>
          </a:xfrm>
          <a:custGeom>
            <a:avLst/>
            <a:gdLst/>
            <a:ahLst/>
            <a:cxnLst/>
            <a:rect r="r" b="b" t="t" l="l"/>
            <a:pathLst>
              <a:path h="2091332" w="6804790">
                <a:moveTo>
                  <a:pt x="0" y="0"/>
                </a:moveTo>
                <a:lnTo>
                  <a:pt x="6804790" y="0"/>
                </a:lnTo>
                <a:lnTo>
                  <a:pt x="6804790" y="2091332"/>
                </a:lnTo>
                <a:lnTo>
                  <a:pt x="0" y="2091332"/>
                </a:lnTo>
                <a:lnTo>
                  <a:pt x="0" y="0"/>
                </a:lnTo>
                <a:close/>
              </a:path>
            </a:pathLst>
          </a:custGeom>
          <a:blipFill>
            <a:blip r:embed="rId3"/>
            <a:stretch>
              <a:fillRect l="0" t="0" r="0" b="0"/>
            </a:stretch>
          </a:blipFill>
        </p:spPr>
      </p:sp>
      <p:sp>
        <p:nvSpPr>
          <p:cNvPr name="TextBox 5" id="5"/>
          <p:cNvSpPr txBox="true"/>
          <p:nvPr/>
        </p:nvSpPr>
        <p:spPr>
          <a:xfrm rot="0">
            <a:off x="1006871" y="952500"/>
            <a:ext cx="16230600" cy="573036"/>
          </a:xfrm>
          <a:prstGeom prst="rect">
            <a:avLst/>
          </a:prstGeom>
        </p:spPr>
        <p:txBody>
          <a:bodyPr anchor="t" rtlCol="false" tIns="0" lIns="0" bIns="0" rIns="0">
            <a:spAutoFit/>
          </a:bodyPr>
          <a:lstStyle/>
          <a:p>
            <a:pPr algn="l">
              <a:lnSpc>
                <a:spcPts val="4640"/>
              </a:lnSpc>
              <a:spcBef>
                <a:spcPct val="0"/>
              </a:spcBef>
            </a:pPr>
            <a:r>
              <a:rPr lang="en-US" b="true" sz="3314" spc="752">
                <a:solidFill>
                  <a:srgbClr val="2B2C30"/>
                </a:solidFill>
                <a:latin typeface="Public Sans Bold"/>
                <a:ea typeface="Public Sans Bold"/>
                <a:cs typeface="Public Sans Bold"/>
                <a:sym typeface="Public Sans Bold"/>
              </a:rPr>
              <a:t>DATA SCIENCE TOOLS IN BUSINESS DECISION-MAKING</a:t>
            </a:r>
          </a:p>
        </p:txBody>
      </p:sp>
      <p:sp>
        <p:nvSpPr>
          <p:cNvPr name="TextBox 6" id="6"/>
          <p:cNvSpPr txBox="true"/>
          <p:nvPr/>
        </p:nvSpPr>
        <p:spPr>
          <a:xfrm rot="0">
            <a:off x="1181089" y="2312790"/>
            <a:ext cx="10215498" cy="3440810"/>
          </a:xfrm>
          <a:prstGeom prst="rect">
            <a:avLst/>
          </a:prstGeom>
        </p:spPr>
        <p:txBody>
          <a:bodyPr anchor="t" rtlCol="false" tIns="0" lIns="0" bIns="0" rIns="0">
            <a:spAutoFit/>
          </a:bodyPr>
          <a:lstStyle/>
          <a:p>
            <a:pPr algn="l" marL="453393" indent="-226697" lvl="1">
              <a:lnSpc>
                <a:spcPts val="3927"/>
              </a:lnSpc>
              <a:buFont typeface="Arial"/>
              <a:buChar char="•"/>
            </a:pPr>
            <a:r>
              <a:rPr lang="en-US" sz="2100">
                <a:solidFill>
                  <a:srgbClr val="2B2C30"/>
                </a:solidFill>
                <a:latin typeface="Public Sans"/>
                <a:ea typeface="Public Sans"/>
                <a:cs typeface="Public Sans"/>
                <a:sym typeface="Public Sans"/>
              </a:rPr>
              <a:t>The sales rank has gone up and down a lot between 2001 and 2004. and from 2001 to early 2003, the rank got better (lower rank), but after mid-2003, it became more unstable.</a:t>
            </a:r>
          </a:p>
          <a:p>
            <a:pPr algn="l" marL="453393" indent="-226697" lvl="1">
              <a:lnSpc>
                <a:spcPts val="3927"/>
              </a:lnSpc>
              <a:buFont typeface="Arial"/>
              <a:buChar char="•"/>
            </a:pPr>
            <a:r>
              <a:rPr lang="en-US" sz="2100">
                <a:solidFill>
                  <a:srgbClr val="2B2C30"/>
                </a:solidFill>
                <a:latin typeface="Public Sans"/>
                <a:ea typeface="Public Sans"/>
                <a:cs typeface="Public Sans"/>
                <a:sym typeface="Public Sans"/>
              </a:rPr>
              <a:t>The ARIMA model predicts that the sales rank will improve (lower rank) after a high point in 2004. (The dotted line shows the forecasted future values, which seem to go down.)</a:t>
            </a:r>
          </a:p>
          <a:p>
            <a:pPr algn="l">
              <a:lnSpc>
                <a:spcPts val="3927"/>
              </a:lnSpc>
            </a:pPr>
          </a:p>
        </p:txBody>
      </p:sp>
      <p:sp>
        <p:nvSpPr>
          <p:cNvPr name="TextBox 7" id="7"/>
          <p:cNvSpPr txBox="true"/>
          <p:nvPr/>
        </p:nvSpPr>
        <p:spPr>
          <a:xfrm rot="0">
            <a:off x="13155022" y="5963570"/>
            <a:ext cx="3179646" cy="700291"/>
          </a:xfrm>
          <a:prstGeom prst="rect">
            <a:avLst/>
          </a:prstGeom>
        </p:spPr>
        <p:txBody>
          <a:bodyPr anchor="t" rtlCol="false" tIns="0" lIns="0" bIns="0" rIns="0">
            <a:spAutoFit/>
          </a:bodyPr>
          <a:lstStyle/>
          <a:p>
            <a:pPr algn="l">
              <a:lnSpc>
                <a:spcPts val="6013"/>
              </a:lnSpc>
            </a:pPr>
            <a:r>
              <a:rPr lang="en-US" sz="3215">
                <a:solidFill>
                  <a:srgbClr val="2B2C30"/>
                </a:solidFill>
                <a:latin typeface="Public Sans"/>
                <a:ea typeface="Public Sans"/>
                <a:cs typeface="Public Sans"/>
                <a:sym typeface="Public Sans"/>
              </a:rPr>
              <a:t>Lego star wars</a:t>
            </a:r>
          </a:p>
        </p:txBody>
      </p:sp>
      <p:sp>
        <p:nvSpPr>
          <p:cNvPr name="TextBox 8" id="8"/>
          <p:cNvSpPr txBox="true"/>
          <p:nvPr/>
        </p:nvSpPr>
        <p:spPr>
          <a:xfrm rot="0">
            <a:off x="338042" y="6030245"/>
            <a:ext cx="9898908" cy="3936110"/>
          </a:xfrm>
          <a:prstGeom prst="rect">
            <a:avLst/>
          </a:prstGeom>
        </p:spPr>
        <p:txBody>
          <a:bodyPr anchor="t" rtlCol="false" tIns="0" lIns="0" bIns="0" rIns="0">
            <a:spAutoFit/>
          </a:bodyPr>
          <a:lstStyle/>
          <a:p>
            <a:pPr algn="l" marL="453393" indent="-226697" lvl="1">
              <a:lnSpc>
                <a:spcPts val="3927"/>
              </a:lnSpc>
              <a:buFont typeface="Arial"/>
              <a:buChar char="•"/>
            </a:pPr>
            <a:r>
              <a:rPr lang="en-US" sz="2100">
                <a:solidFill>
                  <a:srgbClr val="2B2C30"/>
                </a:solidFill>
                <a:latin typeface="Public Sans"/>
                <a:ea typeface="Public Sans"/>
                <a:cs typeface="Public Sans"/>
                <a:sym typeface="Public Sans"/>
              </a:rPr>
              <a:t>The out-of-sample model has an RMSE of 113.6, which means the predictions are off by a large margin. The in-sample RMSE (68.9) is better, meaning the model fits past data better than it predicts future values.</a:t>
            </a:r>
          </a:p>
          <a:p>
            <a:pPr algn="l" marL="453393" indent="-226697" lvl="1">
              <a:lnSpc>
                <a:spcPts val="3927"/>
              </a:lnSpc>
              <a:buFont typeface="Arial"/>
              <a:buChar char="•"/>
            </a:pPr>
            <a:r>
              <a:rPr lang="en-US" sz="2100">
                <a:solidFill>
                  <a:srgbClr val="2B2C30"/>
                </a:solidFill>
                <a:latin typeface="Public Sans"/>
                <a:ea typeface="Public Sans"/>
                <a:cs typeface="Public Sans"/>
                <a:sym typeface="Public Sans"/>
              </a:rPr>
              <a:t>The out-of-sample MAE is 60.4, while the in-sample is 28. This shows the model performs worse on future predictions compared to past data.</a:t>
            </a:r>
          </a:p>
          <a:p>
            <a:pPr algn="l" marL="453393" indent="-226697" lvl="1">
              <a:lnSpc>
                <a:spcPts val="3927"/>
              </a:lnSpc>
              <a:buFont typeface="Arial"/>
              <a:buChar char="•"/>
            </a:pPr>
            <a:r>
              <a:rPr lang="en-US" sz="2100">
                <a:solidFill>
                  <a:srgbClr val="2B2C30"/>
                </a:solidFill>
                <a:latin typeface="Public Sans"/>
                <a:ea typeface="Public Sans"/>
                <a:cs typeface="Public Sans"/>
                <a:sym typeface="Public Sans"/>
              </a:rPr>
              <a:t>The out-of-sample MAPE is 0.053 (5.3%), showing the percentage error in predictions.</a:t>
            </a:r>
          </a:p>
          <a:p>
            <a:pPr algn="l">
              <a:lnSpc>
                <a:spcPts val="3927"/>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3304146" y="2365911"/>
            <a:ext cx="3804003" cy="3261365"/>
          </a:xfrm>
          <a:custGeom>
            <a:avLst/>
            <a:gdLst/>
            <a:ahLst/>
            <a:cxnLst/>
            <a:rect r="r" b="b" t="t" l="l"/>
            <a:pathLst>
              <a:path h="3261365" w="3804003">
                <a:moveTo>
                  <a:pt x="0" y="0"/>
                </a:moveTo>
                <a:lnTo>
                  <a:pt x="3804003" y="0"/>
                </a:lnTo>
                <a:lnTo>
                  <a:pt x="3804003" y="3261365"/>
                </a:lnTo>
                <a:lnTo>
                  <a:pt x="0" y="3261365"/>
                </a:lnTo>
                <a:lnTo>
                  <a:pt x="0" y="0"/>
                </a:lnTo>
                <a:close/>
              </a:path>
            </a:pathLst>
          </a:custGeom>
          <a:blipFill>
            <a:blip r:embed="rId2"/>
            <a:stretch>
              <a:fillRect l="0" t="0" r="0" b="0"/>
            </a:stretch>
          </a:blipFill>
        </p:spPr>
      </p:sp>
      <p:sp>
        <p:nvSpPr>
          <p:cNvPr name="Freeform 4" id="4"/>
          <p:cNvSpPr/>
          <p:nvPr/>
        </p:nvSpPr>
        <p:spPr>
          <a:xfrm flipH="false" flipV="false" rot="0">
            <a:off x="10907112" y="7094908"/>
            <a:ext cx="6942229" cy="2163392"/>
          </a:xfrm>
          <a:custGeom>
            <a:avLst/>
            <a:gdLst/>
            <a:ahLst/>
            <a:cxnLst/>
            <a:rect r="r" b="b" t="t" l="l"/>
            <a:pathLst>
              <a:path h="2163392" w="6942229">
                <a:moveTo>
                  <a:pt x="0" y="0"/>
                </a:moveTo>
                <a:lnTo>
                  <a:pt x="6942229" y="0"/>
                </a:lnTo>
                <a:lnTo>
                  <a:pt x="6942229" y="2163392"/>
                </a:lnTo>
                <a:lnTo>
                  <a:pt x="0" y="2163392"/>
                </a:lnTo>
                <a:lnTo>
                  <a:pt x="0" y="0"/>
                </a:lnTo>
                <a:close/>
              </a:path>
            </a:pathLst>
          </a:custGeom>
          <a:blipFill>
            <a:blip r:embed="rId3"/>
            <a:stretch>
              <a:fillRect l="0" t="0" r="0" b="0"/>
            </a:stretch>
          </a:blipFill>
        </p:spPr>
      </p:sp>
      <p:sp>
        <p:nvSpPr>
          <p:cNvPr name="TextBox 5" id="5"/>
          <p:cNvSpPr txBox="true"/>
          <p:nvPr/>
        </p:nvSpPr>
        <p:spPr>
          <a:xfrm rot="0">
            <a:off x="1006871" y="952500"/>
            <a:ext cx="16230600" cy="573036"/>
          </a:xfrm>
          <a:prstGeom prst="rect">
            <a:avLst/>
          </a:prstGeom>
        </p:spPr>
        <p:txBody>
          <a:bodyPr anchor="t" rtlCol="false" tIns="0" lIns="0" bIns="0" rIns="0">
            <a:spAutoFit/>
          </a:bodyPr>
          <a:lstStyle/>
          <a:p>
            <a:pPr algn="l">
              <a:lnSpc>
                <a:spcPts val="4640"/>
              </a:lnSpc>
              <a:spcBef>
                <a:spcPct val="0"/>
              </a:spcBef>
            </a:pPr>
            <a:r>
              <a:rPr lang="en-US" b="true" sz="3314" spc="752">
                <a:solidFill>
                  <a:srgbClr val="2B2C30"/>
                </a:solidFill>
                <a:latin typeface="Public Sans Bold"/>
                <a:ea typeface="Public Sans Bold"/>
                <a:cs typeface="Public Sans Bold"/>
                <a:sym typeface="Public Sans Bold"/>
              </a:rPr>
              <a:t>DATA SCIENCE TOOLS IN BUSINESS DECISION-MAKING</a:t>
            </a:r>
          </a:p>
        </p:txBody>
      </p:sp>
      <p:sp>
        <p:nvSpPr>
          <p:cNvPr name="TextBox 6" id="6"/>
          <p:cNvSpPr txBox="true"/>
          <p:nvPr/>
        </p:nvSpPr>
        <p:spPr>
          <a:xfrm rot="0">
            <a:off x="823502" y="2273496"/>
            <a:ext cx="11864989" cy="2885825"/>
          </a:xfrm>
          <a:prstGeom prst="rect">
            <a:avLst/>
          </a:prstGeom>
        </p:spPr>
        <p:txBody>
          <a:bodyPr anchor="t" rtlCol="false" tIns="0" lIns="0" bIns="0" rIns="0">
            <a:spAutoFit/>
          </a:bodyPr>
          <a:lstStyle/>
          <a:p>
            <a:pPr algn="l" marL="380814" indent="-190407" lvl="1">
              <a:lnSpc>
                <a:spcPts val="3298"/>
              </a:lnSpc>
              <a:buFont typeface="Arial"/>
              <a:buChar char="•"/>
            </a:pPr>
            <a:r>
              <a:rPr lang="en-US" sz="1763">
                <a:solidFill>
                  <a:srgbClr val="2B2C30"/>
                </a:solidFill>
                <a:latin typeface="Public Sans"/>
                <a:ea typeface="Public Sans"/>
                <a:cs typeface="Public Sans"/>
                <a:sym typeface="Public Sans"/>
              </a:rPr>
              <a:t> There are periods of high instability, especially around 2010–2015, with many sharp increases and decreases in rank.</a:t>
            </a:r>
          </a:p>
          <a:p>
            <a:pPr algn="l" marL="380814" indent="-190407" lvl="1">
              <a:lnSpc>
                <a:spcPts val="3298"/>
              </a:lnSpc>
              <a:buFont typeface="Arial"/>
              <a:buChar char="•"/>
            </a:pPr>
            <a:r>
              <a:rPr lang="en-US" sz="1763">
                <a:solidFill>
                  <a:srgbClr val="2B2C30"/>
                </a:solidFill>
                <a:latin typeface="Public Sans"/>
                <a:ea typeface="Public Sans"/>
                <a:cs typeface="Public Sans"/>
                <a:sym typeface="Public Sans"/>
              </a:rPr>
              <a:t>In recent years (after 2020), the sales rank seems to have stabilized somewhat with fewer extreme changes.</a:t>
            </a:r>
          </a:p>
          <a:p>
            <a:pPr algn="l" marL="380814" indent="-190407" lvl="1">
              <a:lnSpc>
                <a:spcPts val="3298"/>
              </a:lnSpc>
              <a:buFont typeface="Arial"/>
              <a:buChar char="•"/>
            </a:pPr>
            <a:r>
              <a:rPr lang="en-US" sz="1763">
                <a:solidFill>
                  <a:srgbClr val="2B2C30"/>
                </a:solidFill>
                <a:latin typeface="Public Sans"/>
                <a:ea typeface="Public Sans"/>
                <a:cs typeface="Public Sans"/>
                <a:sym typeface="Public Sans"/>
              </a:rPr>
              <a:t>Toward 2025, the sales rank appears to drop sharply (improving performance) based on the dotted prediction line. The forecast shows a promising improvement in the near future.</a:t>
            </a:r>
          </a:p>
          <a:p>
            <a:pPr algn="l" marL="380814" indent="-190407" lvl="1">
              <a:lnSpc>
                <a:spcPts val="3298"/>
              </a:lnSpc>
              <a:buFont typeface="Arial"/>
              <a:buChar char="•"/>
            </a:pPr>
            <a:r>
              <a:rPr lang="en-US" sz="1763">
                <a:solidFill>
                  <a:srgbClr val="2B2C30"/>
                </a:solidFill>
                <a:latin typeface="Public Sans"/>
                <a:ea typeface="Public Sans"/>
                <a:cs typeface="Public Sans"/>
                <a:sym typeface="Public Sans"/>
              </a:rPr>
              <a:t>Despite the overall fluctuations, there are periods where the rank consistently performs better, such as around 2017–2019.</a:t>
            </a:r>
          </a:p>
        </p:txBody>
      </p:sp>
      <p:sp>
        <p:nvSpPr>
          <p:cNvPr name="TextBox 7" id="7"/>
          <p:cNvSpPr txBox="true"/>
          <p:nvPr/>
        </p:nvSpPr>
        <p:spPr>
          <a:xfrm rot="0">
            <a:off x="707277" y="5635571"/>
            <a:ext cx="9898908" cy="3970145"/>
          </a:xfrm>
          <a:prstGeom prst="rect">
            <a:avLst/>
          </a:prstGeom>
        </p:spPr>
        <p:txBody>
          <a:bodyPr anchor="t" rtlCol="false" tIns="0" lIns="0" bIns="0" rIns="0">
            <a:spAutoFit/>
          </a:bodyPr>
          <a:lstStyle/>
          <a:p>
            <a:pPr algn="l" marL="367035" indent="-183518" lvl="1">
              <a:lnSpc>
                <a:spcPts val="3179"/>
              </a:lnSpc>
              <a:buFont typeface="Arial"/>
              <a:buChar char="•"/>
            </a:pPr>
            <a:r>
              <a:rPr lang="en-US" sz="1700">
                <a:solidFill>
                  <a:srgbClr val="2B2C30"/>
                </a:solidFill>
                <a:latin typeface="Public Sans"/>
                <a:ea typeface="Public Sans"/>
                <a:cs typeface="Public Sans"/>
                <a:sym typeface="Public Sans"/>
              </a:rPr>
              <a:t>RMSE --&gt; 11,856 shows a significant error in predicting future values. 17,812 is higher, meaning the model struggles to fit the historical data well.</a:t>
            </a:r>
          </a:p>
          <a:p>
            <a:pPr algn="l" marL="367035" indent="-183518" lvl="1">
              <a:lnSpc>
                <a:spcPts val="3179"/>
              </a:lnSpc>
              <a:buFont typeface="Arial"/>
              <a:buChar char="•"/>
            </a:pPr>
            <a:r>
              <a:rPr lang="en-US" sz="1700">
                <a:solidFill>
                  <a:srgbClr val="2B2C30"/>
                </a:solidFill>
                <a:latin typeface="Public Sans"/>
                <a:ea typeface="Public Sans"/>
                <a:cs typeface="Public Sans"/>
                <a:sym typeface="Public Sans"/>
              </a:rPr>
              <a:t>MAPE --&gt; 45.6% shows predictions are highly inaccurate for future data.</a:t>
            </a:r>
          </a:p>
          <a:p>
            <a:pPr algn="l" marL="367035" indent="-183518" lvl="1">
              <a:lnSpc>
                <a:spcPts val="3179"/>
              </a:lnSpc>
              <a:buFont typeface="Arial"/>
              <a:buChar char="•"/>
            </a:pPr>
            <a:r>
              <a:rPr lang="en-US" sz="1700">
                <a:solidFill>
                  <a:srgbClr val="2B2C30"/>
                </a:solidFill>
                <a:latin typeface="Public Sans"/>
                <a:ea typeface="Public Sans"/>
                <a:cs typeface="Public Sans"/>
                <a:sym typeface="Public Sans"/>
              </a:rPr>
              <a:t>POCID --&gt; 35.6%, meaning the model predicts the direction of change (up or down) correctly about a third of the time</a:t>
            </a:r>
          </a:p>
          <a:p>
            <a:pPr algn="l" marL="367035" indent="-183518" lvl="1">
              <a:lnSpc>
                <a:spcPts val="3179"/>
              </a:lnSpc>
              <a:buFont typeface="Arial"/>
              <a:buChar char="•"/>
            </a:pPr>
            <a:r>
              <a:rPr lang="en-US" sz="1700">
                <a:solidFill>
                  <a:srgbClr val="2B2C30"/>
                </a:solidFill>
                <a:latin typeface="Public Sans"/>
                <a:ea typeface="Public Sans"/>
                <a:cs typeface="Public Sans"/>
                <a:sym typeface="Public Sans"/>
              </a:rPr>
              <a:t>R^2 --&gt;  -1.151, indicating the model performs worse than simply predicting the average. and 0.797, showing the model explains some of the historical variance but is far from perfect.</a:t>
            </a:r>
          </a:p>
          <a:p>
            <a:pPr algn="l" marL="367035" indent="-183518" lvl="1">
              <a:lnSpc>
                <a:spcPts val="3179"/>
              </a:lnSpc>
              <a:buFont typeface="Arial"/>
              <a:buChar char="•"/>
            </a:pPr>
            <a:r>
              <a:rPr lang="en-US" sz="1700">
                <a:solidFill>
                  <a:srgbClr val="2B2C30"/>
                </a:solidFill>
                <a:latin typeface="Public Sans"/>
                <a:ea typeface="Public Sans"/>
                <a:cs typeface="Public Sans"/>
                <a:sym typeface="Public Sans"/>
              </a:rPr>
              <a:t>The model struggles to predict future sales accurately based on the high error values and low accuracy metrics.</a:t>
            </a:r>
          </a:p>
          <a:p>
            <a:pPr algn="l" marL="367035" indent="-183518" lvl="1">
              <a:lnSpc>
                <a:spcPts val="3179"/>
              </a:lnSpc>
              <a:buFont typeface="Arial"/>
              <a:buChar char="•"/>
            </a:pPr>
            <a:r>
              <a:rPr lang="en-US" sz="1700">
                <a:solidFill>
                  <a:srgbClr val="2B2C30"/>
                </a:solidFill>
                <a:latin typeface="Public Sans"/>
                <a:ea typeface="Public Sans"/>
                <a:cs typeface="Public Sans"/>
                <a:sym typeface="Public Sans"/>
              </a:rPr>
              <a:t>In-sample performance is better than out-of-sample, but both need improvement.</a:t>
            </a:r>
          </a:p>
        </p:txBody>
      </p:sp>
      <p:sp>
        <p:nvSpPr>
          <p:cNvPr name="TextBox 8" id="8"/>
          <p:cNvSpPr txBox="true"/>
          <p:nvPr/>
        </p:nvSpPr>
        <p:spPr>
          <a:xfrm rot="0">
            <a:off x="13327212" y="5838323"/>
            <a:ext cx="3910259" cy="642388"/>
          </a:xfrm>
          <a:prstGeom prst="rect">
            <a:avLst/>
          </a:prstGeom>
        </p:spPr>
        <p:txBody>
          <a:bodyPr anchor="t" rtlCol="false" tIns="0" lIns="0" bIns="0" rIns="0">
            <a:spAutoFit/>
          </a:bodyPr>
          <a:lstStyle/>
          <a:p>
            <a:pPr algn="l">
              <a:lnSpc>
                <a:spcPts val="5528"/>
              </a:lnSpc>
            </a:pPr>
            <a:r>
              <a:rPr lang="en-US" sz="2956">
                <a:solidFill>
                  <a:srgbClr val="2B2C30"/>
                </a:solidFill>
                <a:latin typeface="Public Sans"/>
                <a:ea typeface="Public Sans"/>
                <a:cs typeface="Public Sans"/>
                <a:sym typeface="Public Sans"/>
              </a:rPr>
              <a:t>Fibit Charge 4 Fitness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3545305" y="2032632"/>
            <a:ext cx="3197515" cy="3492671"/>
          </a:xfrm>
          <a:custGeom>
            <a:avLst/>
            <a:gdLst/>
            <a:ahLst/>
            <a:cxnLst/>
            <a:rect r="r" b="b" t="t" l="l"/>
            <a:pathLst>
              <a:path h="3492671" w="3197515">
                <a:moveTo>
                  <a:pt x="0" y="0"/>
                </a:moveTo>
                <a:lnTo>
                  <a:pt x="3197515" y="0"/>
                </a:lnTo>
                <a:lnTo>
                  <a:pt x="3197515" y="3492671"/>
                </a:lnTo>
                <a:lnTo>
                  <a:pt x="0" y="3492671"/>
                </a:lnTo>
                <a:lnTo>
                  <a:pt x="0" y="0"/>
                </a:lnTo>
                <a:close/>
              </a:path>
            </a:pathLst>
          </a:custGeom>
          <a:blipFill>
            <a:blip r:embed="rId2"/>
            <a:stretch>
              <a:fillRect l="0" t="0" r="0" b="0"/>
            </a:stretch>
          </a:blipFill>
        </p:spPr>
      </p:sp>
      <p:sp>
        <p:nvSpPr>
          <p:cNvPr name="Freeform 4" id="4"/>
          <p:cNvSpPr/>
          <p:nvPr/>
        </p:nvSpPr>
        <p:spPr>
          <a:xfrm flipH="false" flipV="false" rot="0">
            <a:off x="10940812" y="7242515"/>
            <a:ext cx="7059726" cy="1343857"/>
          </a:xfrm>
          <a:custGeom>
            <a:avLst/>
            <a:gdLst/>
            <a:ahLst/>
            <a:cxnLst/>
            <a:rect r="r" b="b" t="t" l="l"/>
            <a:pathLst>
              <a:path h="1343857" w="7059726">
                <a:moveTo>
                  <a:pt x="0" y="0"/>
                </a:moveTo>
                <a:lnTo>
                  <a:pt x="7059726" y="0"/>
                </a:lnTo>
                <a:lnTo>
                  <a:pt x="7059726" y="1343857"/>
                </a:lnTo>
                <a:lnTo>
                  <a:pt x="0" y="1343857"/>
                </a:lnTo>
                <a:lnTo>
                  <a:pt x="0" y="0"/>
                </a:lnTo>
                <a:close/>
              </a:path>
            </a:pathLst>
          </a:custGeom>
          <a:blipFill>
            <a:blip r:embed="rId3"/>
            <a:stretch>
              <a:fillRect l="0" t="0" r="0" b="0"/>
            </a:stretch>
          </a:blipFill>
        </p:spPr>
      </p:sp>
      <p:sp>
        <p:nvSpPr>
          <p:cNvPr name="TextBox 5" id="5"/>
          <p:cNvSpPr txBox="true"/>
          <p:nvPr/>
        </p:nvSpPr>
        <p:spPr>
          <a:xfrm rot="0">
            <a:off x="1006871" y="952500"/>
            <a:ext cx="16230600" cy="573036"/>
          </a:xfrm>
          <a:prstGeom prst="rect">
            <a:avLst/>
          </a:prstGeom>
        </p:spPr>
        <p:txBody>
          <a:bodyPr anchor="t" rtlCol="false" tIns="0" lIns="0" bIns="0" rIns="0">
            <a:spAutoFit/>
          </a:bodyPr>
          <a:lstStyle/>
          <a:p>
            <a:pPr algn="l">
              <a:lnSpc>
                <a:spcPts val="4640"/>
              </a:lnSpc>
              <a:spcBef>
                <a:spcPct val="0"/>
              </a:spcBef>
            </a:pPr>
            <a:r>
              <a:rPr lang="en-US" b="true" sz="3314" spc="752">
                <a:solidFill>
                  <a:srgbClr val="2B2C30"/>
                </a:solidFill>
                <a:latin typeface="Public Sans Bold"/>
                <a:ea typeface="Public Sans Bold"/>
                <a:cs typeface="Public Sans Bold"/>
                <a:sym typeface="Public Sans Bold"/>
              </a:rPr>
              <a:t>DATA SCIENCE TOOLS IN BUSINESS DECISION-MAKING</a:t>
            </a:r>
          </a:p>
        </p:txBody>
      </p:sp>
      <p:sp>
        <p:nvSpPr>
          <p:cNvPr name="TextBox 6" id="6"/>
          <p:cNvSpPr txBox="true"/>
          <p:nvPr/>
        </p:nvSpPr>
        <p:spPr>
          <a:xfrm rot="0">
            <a:off x="1234061" y="1918332"/>
            <a:ext cx="11541452" cy="3274935"/>
          </a:xfrm>
          <a:prstGeom prst="rect">
            <a:avLst/>
          </a:prstGeom>
        </p:spPr>
        <p:txBody>
          <a:bodyPr anchor="t" rtlCol="false" tIns="0" lIns="0" bIns="0" rIns="0">
            <a:spAutoFit/>
          </a:bodyPr>
          <a:lstStyle/>
          <a:p>
            <a:pPr algn="l" marL="336245" indent="-168122" lvl="1">
              <a:lnSpc>
                <a:spcPts val="2912"/>
              </a:lnSpc>
              <a:buFont typeface="Arial"/>
              <a:buChar char="•"/>
            </a:pPr>
            <a:r>
              <a:rPr lang="en-US" sz="1557">
                <a:solidFill>
                  <a:srgbClr val="2B2C30"/>
                </a:solidFill>
                <a:latin typeface="Public Sans"/>
                <a:ea typeface="Public Sans"/>
                <a:cs typeface="Public Sans"/>
                <a:sym typeface="Public Sans"/>
              </a:rPr>
              <a:t>Little to no activity in sales rank before the 2000s.</a:t>
            </a:r>
          </a:p>
          <a:p>
            <a:pPr algn="l" marL="336245" indent="-168122" lvl="1">
              <a:lnSpc>
                <a:spcPts val="2912"/>
              </a:lnSpc>
              <a:buFont typeface="Arial"/>
              <a:buChar char="•"/>
            </a:pPr>
            <a:r>
              <a:rPr lang="en-US" sz="1557">
                <a:solidFill>
                  <a:srgbClr val="2B2C30"/>
                </a:solidFill>
                <a:latin typeface="Public Sans"/>
                <a:ea typeface="Public Sans"/>
                <a:cs typeface="Public Sans"/>
                <a:sym typeface="Public Sans"/>
              </a:rPr>
              <a:t>Big changes start around the late 1990s or early 2000s, showing more dynamic data.</a:t>
            </a:r>
          </a:p>
          <a:p>
            <a:pPr algn="l" marL="336245" indent="-168122" lvl="1">
              <a:lnSpc>
                <a:spcPts val="2912"/>
              </a:lnSpc>
              <a:buFont typeface="Arial"/>
              <a:buChar char="•"/>
            </a:pPr>
            <a:r>
              <a:rPr lang="en-US" sz="1557">
                <a:solidFill>
                  <a:srgbClr val="2B2C30"/>
                </a:solidFill>
                <a:latin typeface="Public Sans"/>
                <a:ea typeface="Public Sans"/>
                <a:cs typeface="Public Sans"/>
                <a:sym typeface="Public Sans"/>
              </a:rPr>
              <a:t>From 2000 onwards, the sales rank goes up and down a lot, indicating changes in product popularity.</a:t>
            </a:r>
          </a:p>
          <a:p>
            <a:pPr algn="l" marL="336245" indent="-168122" lvl="1">
              <a:lnSpc>
                <a:spcPts val="2912"/>
              </a:lnSpc>
              <a:buFont typeface="Arial"/>
              <a:buChar char="•"/>
            </a:pPr>
            <a:r>
              <a:rPr lang="en-US" sz="1557">
                <a:solidFill>
                  <a:srgbClr val="2B2C30"/>
                </a:solidFill>
                <a:latin typeface="Public Sans"/>
                <a:ea typeface="Public Sans"/>
                <a:cs typeface="Public Sans"/>
                <a:sym typeface="Public Sans"/>
              </a:rPr>
              <a:t>Some short times where the sales rank stays steady with little change.</a:t>
            </a:r>
          </a:p>
          <a:p>
            <a:pPr algn="l" marL="336245" indent="-168122" lvl="1">
              <a:lnSpc>
                <a:spcPts val="2912"/>
              </a:lnSpc>
              <a:buFont typeface="Arial"/>
              <a:buChar char="•"/>
            </a:pPr>
            <a:r>
              <a:rPr lang="en-US" sz="1557">
                <a:solidFill>
                  <a:srgbClr val="2B2C30"/>
                </a:solidFill>
                <a:latin typeface="Public Sans"/>
                <a:ea typeface="Public Sans"/>
                <a:cs typeface="Public Sans"/>
                <a:sym typeface="Public Sans"/>
              </a:rPr>
              <a:t>These stable periods might mean the product consistently held a certain rank.</a:t>
            </a:r>
          </a:p>
          <a:p>
            <a:pPr algn="l" marL="336245" indent="-168122" lvl="1">
              <a:lnSpc>
                <a:spcPts val="2912"/>
              </a:lnSpc>
              <a:buFont typeface="Arial"/>
              <a:buChar char="•"/>
            </a:pPr>
            <a:r>
              <a:rPr lang="en-US" sz="1557">
                <a:solidFill>
                  <a:srgbClr val="2B2C30"/>
                </a:solidFill>
                <a:latin typeface="Public Sans"/>
                <a:ea typeface="Public Sans"/>
                <a:cs typeface="Public Sans"/>
                <a:sym typeface="Public Sans"/>
              </a:rPr>
              <a:t>Sales rank shows bigger drops and peaks after 2020.</a:t>
            </a:r>
          </a:p>
          <a:p>
            <a:pPr algn="l" marL="336245" indent="-168122" lvl="1">
              <a:lnSpc>
                <a:spcPts val="2912"/>
              </a:lnSpc>
              <a:buFont typeface="Arial"/>
              <a:buChar char="•"/>
            </a:pPr>
            <a:r>
              <a:rPr lang="en-US" sz="1557">
                <a:solidFill>
                  <a:srgbClr val="2B2C30"/>
                </a:solidFill>
                <a:latin typeface="Public Sans"/>
                <a:ea typeface="Public Sans"/>
                <a:cs typeface="Public Sans"/>
                <a:sym typeface="Public Sans"/>
              </a:rPr>
              <a:t>This increased volatility could be due to market trends, promotions, or more competition.</a:t>
            </a:r>
          </a:p>
          <a:p>
            <a:pPr algn="l" marL="336245" indent="-168122" lvl="1">
              <a:lnSpc>
                <a:spcPts val="2912"/>
              </a:lnSpc>
              <a:buFont typeface="Arial"/>
              <a:buChar char="•"/>
            </a:pPr>
            <a:r>
              <a:rPr lang="en-US" sz="1557">
                <a:solidFill>
                  <a:srgbClr val="2B2C30"/>
                </a:solidFill>
                <a:latin typeface="Public Sans"/>
                <a:ea typeface="Public Sans"/>
                <a:cs typeface="Public Sans"/>
                <a:sym typeface="Public Sans"/>
              </a:rPr>
              <a:t>The product became more relevant in the market after the 1990s. Before that, it either didn’t exist or had very low activity.</a:t>
            </a:r>
          </a:p>
          <a:p>
            <a:pPr algn="l" marL="336245" indent="-168122" lvl="1">
              <a:lnSpc>
                <a:spcPts val="2912"/>
              </a:lnSpc>
              <a:buFont typeface="Arial"/>
              <a:buChar char="•"/>
            </a:pPr>
            <a:r>
              <a:rPr lang="en-US" sz="1557">
                <a:solidFill>
                  <a:srgbClr val="2B2C30"/>
                </a:solidFill>
                <a:latin typeface="Public Sans"/>
                <a:ea typeface="Public Sans"/>
                <a:cs typeface="Public Sans"/>
                <a:sym typeface="Public Sans"/>
              </a:rPr>
              <a:t>Big changes in sales rank might be linked to major events, changing consumer preferences, or promotional efforts.</a:t>
            </a:r>
          </a:p>
        </p:txBody>
      </p:sp>
      <p:sp>
        <p:nvSpPr>
          <p:cNvPr name="TextBox 7" id="7"/>
          <p:cNvSpPr txBox="true"/>
          <p:nvPr/>
        </p:nvSpPr>
        <p:spPr>
          <a:xfrm rot="0">
            <a:off x="274817" y="5834629"/>
            <a:ext cx="10222323" cy="4054854"/>
          </a:xfrm>
          <a:prstGeom prst="rect">
            <a:avLst/>
          </a:prstGeom>
        </p:spPr>
        <p:txBody>
          <a:bodyPr anchor="t" rtlCol="false" tIns="0" lIns="0" bIns="0" rIns="0">
            <a:spAutoFit/>
          </a:bodyPr>
          <a:lstStyle/>
          <a:p>
            <a:pPr algn="l" marL="345446" indent="-172723" lvl="1">
              <a:lnSpc>
                <a:spcPts val="2992"/>
              </a:lnSpc>
              <a:buFont typeface="Arial"/>
              <a:buChar char="•"/>
            </a:pPr>
            <a:r>
              <a:rPr lang="en-US" sz="1600">
                <a:solidFill>
                  <a:srgbClr val="2B2C30"/>
                </a:solidFill>
                <a:latin typeface="Public Sans"/>
                <a:ea typeface="Public Sans"/>
                <a:cs typeface="Public Sans"/>
                <a:sym typeface="Public Sans"/>
              </a:rPr>
              <a:t>RMSE  --&gt; Out-of-sample: 479.1, In-sample: 474.4 --&gt; Both values are close, indicating that the model performs consistently when predicting new data and within the dataset it was trained on.</a:t>
            </a:r>
          </a:p>
          <a:p>
            <a:pPr algn="l" marL="345446" indent="-172723" lvl="1">
              <a:lnSpc>
                <a:spcPts val="2992"/>
              </a:lnSpc>
              <a:buFont typeface="Arial"/>
              <a:buChar char="•"/>
            </a:pPr>
            <a:r>
              <a:rPr lang="en-US" sz="1600">
                <a:solidFill>
                  <a:srgbClr val="2B2C30"/>
                </a:solidFill>
                <a:latin typeface="Public Sans"/>
                <a:ea typeface="Public Sans"/>
                <a:cs typeface="Public Sans"/>
                <a:sym typeface="Public Sans"/>
              </a:rPr>
              <a:t>MAE (Mean Absolute Error): Out-of-sample: 225.3 and In-sample: 78.7, The much lower MAE for in-sample data suggests that the model fits the training data better than it generalizes to new data.</a:t>
            </a:r>
          </a:p>
          <a:p>
            <a:pPr algn="l" marL="345446" indent="-172723" lvl="1">
              <a:lnSpc>
                <a:spcPts val="2992"/>
              </a:lnSpc>
              <a:buFont typeface="Arial"/>
              <a:buChar char="•"/>
            </a:pPr>
            <a:r>
              <a:rPr lang="en-US" sz="1600">
                <a:solidFill>
                  <a:srgbClr val="2B2C30"/>
                </a:solidFill>
                <a:latin typeface="Public Sans"/>
                <a:ea typeface="Public Sans"/>
                <a:cs typeface="Public Sans"/>
                <a:sym typeface="Public Sans"/>
              </a:rPr>
              <a:t>R² (Coefficient of Determination): Out-of-sample: 0.740 and In-sample: 0.956, A high R² for in-sample data shows the model explains 95.6% of the variability. However, the out-of-sample R² (74%) drops, reflecting a decrease in performance when applied to unseen data.</a:t>
            </a:r>
          </a:p>
          <a:p>
            <a:pPr algn="l" marL="345446" indent="-172723" lvl="1">
              <a:lnSpc>
                <a:spcPts val="2992"/>
              </a:lnSpc>
              <a:buFont typeface="Arial"/>
              <a:buChar char="•"/>
            </a:pPr>
            <a:r>
              <a:rPr lang="en-US" sz="1600">
                <a:solidFill>
                  <a:srgbClr val="2B2C30"/>
                </a:solidFill>
                <a:latin typeface="Public Sans"/>
                <a:ea typeface="Public Sans"/>
                <a:cs typeface="Public Sans"/>
                <a:sym typeface="Public Sans"/>
              </a:rPr>
              <a:t>The model performs reasonably well on both in-sample and out-of-sample data, with metrics showing only minor drops in prediction accuracy.</a:t>
            </a:r>
          </a:p>
          <a:p>
            <a:pPr algn="l" marL="345446" indent="-172723" lvl="1">
              <a:lnSpc>
                <a:spcPts val="2992"/>
              </a:lnSpc>
              <a:buFont typeface="Arial"/>
              <a:buChar char="•"/>
            </a:pPr>
            <a:r>
              <a:rPr lang="en-US" sz="1600">
                <a:solidFill>
                  <a:srgbClr val="2B2C30"/>
                </a:solidFill>
                <a:latin typeface="Public Sans"/>
                <a:ea typeface="Public Sans"/>
                <a:cs typeface="Public Sans"/>
                <a:sym typeface="Public Sans"/>
              </a:rPr>
              <a:t>The model fits the training data (in-sample) very well, as seen by lower errors (MAE, MAPE) and a higher R². However, the slight reduction in out-of-sample performance could indicate slight overfitting.</a:t>
            </a:r>
          </a:p>
        </p:txBody>
      </p:sp>
      <p:sp>
        <p:nvSpPr>
          <p:cNvPr name="TextBox 8" id="8"/>
          <p:cNvSpPr txBox="true"/>
          <p:nvPr/>
        </p:nvSpPr>
        <p:spPr>
          <a:xfrm rot="0">
            <a:off x="13349041" y="5553878"/>
            <a:ext cx="3910259" cy="642388"/>
          </a:xfrm>
          <a:prstGeom prst="rect">
            <a:avLst/>
          </a:prstGeom>
        </p:spPr>
        <p:txBody>
          <a:bodyPr anchor="t" rtlCol="false" tIns="0" lIns="0" bIns="0" rIns="0">
            <a:spAutoFit/>
          </a:bodyPr>
          <a:lstStyle/>
          <a:p>
            <a:pPr algn="l">
              <a:lnSpc>
                <a:spcPts val="5528"/>
              </a:lnSpc>
            </a:pPr>
            <a:r>
              <a:rPr lang="en-US" sz="2956">
                <a:solidFill>
                  <a:srgbClr val="2B2C30"/>
                </a:solidFill>
                <a:latin typeface="Public Sans"/>
                <a:ea typeface="Public Sans"/>
                <a:cs typeface="Public Sans"/>
                <a:sym typeface="Public Sans"/>
              </a:rPr>
              <a:t>CMOS Digital Camera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239117" y="3344310"/>
            <a:ext cx="2988449" cy="3122958"/>
          </a:xfrm>
          <a:custGeom>
            <a:avLst/>
            <a:gdLst/>
            <a:ahLst/>
            <a:cxnLst/>
            <a:rect r="r" b="b" t="t" l="l"/>
            <a:pathLst>
              <a:path h="3122958" w="2988449">
                <a:moveTo>
                  <a:pt x="0" y="0"/>
                </a:moveTo>
                <a:lnTo>
                  <a:pt x="2988448" y="0"/>
                </a:lnTo>
                <a:lnTo>
                  <a:pt x="2988448" y="3122959"/>
                </a:lnTo>
                <a:lnTo>
                  <a:pt x="0" y="3122959"/>
                </a:lnTo>
                <a:lnTo>
                  <a:pt x="0" y="0"/>
                </a:lnTo>
                <a:close/>
              </a:path>
            </a:pathLst>
          </a:custGeom>
          <a:blipFill>
            <a:blip r:embed="rId2"/>
            <a:stretch>
              <a:fillRect l="0" t="0" r="0" b="0"/>
            </a:stretch>
          </a:blipFill>
        </p:spPr>
      </p:sp>
      <p:sp>
        <p:nvSpPr>
          <p:cNvPr name="Freeform 4" id="4"/>
          <p:cNvSpPr/>
          <p:nvPr/>
        </p:nvSpPr>
        <p:spPr>
          <a:xfrm flipH="false" flipV="false" rot="0">
            <a:off x="5248379" y="3344310"/>
            <a:ext cx="3222378" cy="3122958"/>
          </a:xfrm>
          <a:custGeom>
            <a:avLst/>
            <a:gdLst/>
            <a:ahLst/>
            <a:cxnLst/>
            <a:rect r="r" b="b" t="t" l="l"/>
            <a:pathLst>
              <a:path h="3122958" w="3222378">
                <a:moveTo>
                  <a:pt x="0" y="0"/>
                </a:moveTo>
                <a:lnTo>
                  <a:pt x="3222379" y="0"/>
                </a:lnTo>
                <a:lnTo>
                  <a:pt x="3222379" y="3122959"/>
                </a:lnTo>
                <a:lnTo>
                  <a:pt x="0" y="3122959"/>
                </a:lnTo>
                <a:lnTo>
                  <a:pt x="0" y="0"/>
                </a:lnTo>
                <a:close/>
              </a:path>
            </a:pathLst>
          </a:custGeom>
          <a:blipFill>
            <a:blip r:embed="rId3"/>
            <a:stretch>
              <a:fillRect l="0" t="0" r="0" b="0"/>
            </a:stretch>
          </a:blipFill>
        </p:spPr>
      </p:sp>
      <p:sp>
        <p:nvSpPr>
          <p:cNvPr name="Freeform 5" id="5"/>
          <p:cNvSpPr/>
          <p:nvPr/>
        </p:nvSpPr>
        <p:spPr>
          <a:xfrm flipH="false" flipV="false" rot="0">
            <a:off x="9495946" y="3344310"/>
            <a:ext cx="2566945" cy="3393751"/>
          </a:xfrm>
          <a:custGeom>
            <a:avLst/>
            <a:gdLst/>
            <a:ahLst/>
            <a:cxnLst/>
            <a:rect r="r" b="b" t="t" l="l"/>
            <a:pathLst>
              <a:path h="3393751" w="2566945">
                <a:moveTo>
                  <a:pt x="0" y="0"/>
                </a:moveTo>
                <a:lnTo>
                  <a:pt x="2566945" y="0"/>
                </a:lnTo>
                <a:lnTo>
                  <a:pt x="2566945" y="3393751"/>
                </a:lnTo>
                <a:lnTo>
                  <a:pt x="0" y="3393751"/>
                </a:lnTo>
                <a:lnTo>
                  <a:pt x="0" y="0"/>
                </a:lnTo>
                <a:close/>
              </a:path>
            </a:pathLst>
          </a:custGeom>
          <a:blipFill>
            <a:blip r:embed="rId4"/>
            <a:stretch>
              <a:fillRect l="0" t="0" r="0" b="0"/>
            </a:stretch>
          </a:blipFill>
        </p:spPr>
      </p:sp>
      <p:sp>
        <p:nvSpPr>
          <p:cNvPr name="Freeform 6" id="6"/>
          <p:cNvSpPr/>
          <p:nvPr/>
        </p:nvSpPr>
        <p:spPr>
          <a:xfrm flipH="false" flipV="false" rot="0">
            <a:off x="13306298" y="3532413"/>
            <a:ext cx="3742586" cy="3017546"/>
          </a:xfrm>
          <a:custGeom>
            <a:avLst/>
            <a:gdLst/>
            <a:ahLst/>
            <a:cxnLst/>
            <a:rect r="r" b="b" t="t" l="l"/>
            <a:pathLst>
              <a:path h="3017546" w="3742586">
                <a:moveTo>
                  <a:pt x="0" y="0"/>
                </a:moveTo>
                <a:lnTo>
                  <a:pt x="3742585" y="0"/>
                </a:lnTo>
                <a:lnTo>
                  <a:pt x="3742585" y="3017546"/>
                </a:lnTo>
                <a:lnTo>
                  <a:pt x="0" y="3017546"/>
                </a:lnTo>
                <a:lnTo>
                  <a:pt x="0" y="0"/>
                </a:lnTo>
                <a:close/>
              </a:path>
            </a:pathLst>
          </a:custGeom>
          <a:blipFill>
            <a:blip r:embed="rId5"/>
            <a:stretch>
              <a:fillRect l="0" t="0" r="0" b="0"/>
            </a:stretch>
          </a:blipFill>
        </p:spPr>
      </p:sp>
      <p:sp>
        <p:nvSpPr>
          <p:cNvPr name="TextBox 7" id="7"/>
          <p:cNvSpPr txBox="true"/>
          <p:nvPr/>
        </p:nvSpPr>
        <p:spPr>
          <a:xfrm rot="0">
            <a:off x="1006871" y="952500"/>
            <a:ext cx="16230600" cy="573036"/>
          </a:xfrm>
          <a:prstGeom prst="rect">
            <a:avLst/>
          </a:prstGeom>
        </p:spPr>
        <p:txBody>
          <a:bodyPr anchor="t" rtlCol="false" tIns="0" lIns="0" bIns="0" rIns="0">
            <a:spAutoFit/>
          </a:bodyPr>
          <a:lstStyle/>
          <a:p>
            <a:pPr algn="l">
              <a:lnSpc>
                <a:spcPts val="4640"/>
              </a:lnSpc>
              <a:spcBef>
                <a:spcPct val="0"/>
              </a:spcBef>
            </a:pPr>
            <a:r>
              <a:rPr lang="en-US" b="true" sz="3314" spc="752">
                <a:solidFill>
                  <a:srgbClr val="2B2C30"/>
                </a:solidFill>
                <a:latin typeface="Public Sans Bold"/>
                <a:ea typeface="Public Sans Bold"/>
                <a:cs typeface="Public Sans Bold"/>
                <a:sym typeface="Public Sans Bold"/>
              </a:rPr>
              <a:t>DATA SCIENCE TOOLS IN BUSINESS DECISION-MAKING</a:t>
            </a:r>
          </a:p>
        </p:txBody>
      </p:sp>
      <p:sp>
        <p:nvSpPr>
          <p:cNvPr name="TextBox 8" id="8"/>
          <p:cNvSpPr txBox="true"/>
          <p:nvPr/>
        </p:nvSpPr>
        <p:spPr>
          <a:xfrm rot="0">
            <a:off x="1326630" y="7542584"/>
            <a:ext cx="2813422" cy="1020370"/>
          </a:xfrm>
          <a:prstGeom prst="rect">
            <a:avLst/>
          </a:prstGeom>
        </p:spPr>
        <p:txBody>
          <a:bodyPr anchor="t" rtlCol="false" tIns="0" lIns="0" bIns="0" rIns="0">
            <a:spAutoFit/>
          </a:bodyPr>
          <a:lstStyle/>
          <a:p>
            <a:pPr algn="just">
              <a:lnSpc>
                <a:spcPts val="2800"/>
              </a:lnSpc>
            </a:pPr>
            <a:r>
              <a:rPr lang="en-US" sz="1497">
                <a:solidFill>
                  <a:srgbClr val="2B2C30"/>
                </a:solidFill>
                <a:latin typeface="Public Sans"/>
                <a:ea typeface="Public Sans"/>
                <a:cs typeface="Public Sans"/>
                <a:sym typeface="Public Sans"/>
              </a:rPr>
              <a:t>Sum of List Price is slightly below 0.3M, while Sum of New Price is slightly above 0.3M.</a:t>
            </a:r>
          </a:p>
        </p:txBody>
      </p:sp>
      <p:sp>
        <p:nvSpPr>
          <p:cNvPr name="TextBox 9" id="9"/>
          <p:cNvSpPr txBox="true"/>
          <p:nvPr/>
        </p:nvSpPr>
        <p:spPr>
          <a:xfrm rot="0">
            <a:off x="5453865" y="7542584"/>
            <a:ext cx="2813422" cy="1020370"/>
          </a:xfrm>
          <a:prstGeom prst="rect">
            <a:avLst/>
          </a:prstGeom>
        </p:spPr>
        <p:txBody>
          <a:bodyPr anchor="t" rtlCol="false" tIns="0" lIns="0" bIns="0" rIns="0">
            <a:spAutoFit/>
          </a:bodyPr>
          <a:lstStyle/>
          <a:p>
            <a:pPr algn="l">
              <a:lnSpc>
                <a:spcPts val="2800"/>
              </a:lnSpc>
            </a:pPr>
            <a:r>
              <a:rPr lang="en-US" sz="1497">
                <a:solidFill>
                  <a:srgbClr val="2B2C30"/>
                </a:solidFill>
                <a:latin typeface="Public Sans"/>
                <a:ea typeface="Public Sans"/>
                <a:cs typeface="Public Sans"/>
                <a:sym typeface="Public Sans"/>
              </a:rPr>
              <a:t>Sum of List Price is slightly above 0.2M, while Sum of New Price is slightly below 0.2M.</a:t>
            </a:r>
          </a:p>
        </p:txBody>
      </p:sp>
      <p:sp>
        <p:nvSpPr>
          <p:cNvPr name="TextBox 10" id="10"/>
          <p:cNvSpPr txBox="true"/>
          <p:nvPr/>
        </p:nvSpPr>
        <p:spPr>
          <a:xfrm rot="0">
            <a:off x="9372708" y="7542584"/>
            <a:ext cx="2813422" cy="1020370"/>
          </a:xfrm>
          <a:prstGeom prst="rect">
            <a:avLst/>
          </a:prstGeom>
        </p:spPr>
        <p:txBody>
          <a:bodyPr anchor="t" rtlCol="false" tIns="0" lIns="0" bIns="0" rIns="0">
            <a:spAutoFit/>
          </a:bodyPr>
          <a:lstStyle/>
          <a:p>
            <a:pPr algn="l">
              <a:lnSpc>
                <a:spcPts val="2800"/>
              </a:lnSpc>
            </a:pPr>
            <a:r>
              <a:rPr lang="en-US" sz="1497">
                <a:solidFill>
                  <a:srgbClr val="2B2C30"/>
                </a:solidFill>
                <a:latin typeface="Public Sans"/>
                <a:ea typeface="Public Sans"/>
                <a:cs typeface="Public Sans"/>
                <a:sym typeface="Public Sans"/>
              </a:rPr>
              <a:t>Sum of List Price is slightly above 40K, while Sum of New Price is slightly below 40K.</a:t>
            </a:r>
          </a:p>
        </p:txBody>
      </p:sp>
      <p:sp>
        <p:nvSpPr>
          <p:cNvPr name="TextBox 11" id="11"/>
          <p:cNvSpPr txBox="true"/>
          <p:nvPr/>
        </p:nvSpPr>
        <p:spPr>
          <a:xfrm rot="0">
            <a:off x="13291551" y="6847239"/>
            <a:ext cx="3757333" cy="2411061"/>
          </a:xfrm>
          <a:prstGeom prst="rect">
            <a:avLst/>
          </a:prstGeom>
        </p:spPr>
        <p:txBody>
          <a:bodyPr anchor="t" rtlCol="false" tIns="0" lIns="0" bIns="0" rIns="0">
            <a:spAutoFit/>
          </a:bodyPr>
          <a:lstStyle/>
          <a:p>
            <a:pPr algn="l">
              <a:lnSpc>
                <a:spcPts val="2800"/>
              </a:lnSpc>
            </a:pPr>
            <a:r>
              <a:rPr lang="en-US" sz="1497">
                <a:solidFill>
                  <a:srgbClr val="2B2C30"/>
                </a:solidFill>
                <a:latin typeface="Public Sans"/>
                <a:ea typeface="Public Sans"/>
                <a:cs typeface="Public Sans"/>
                <a:sym typeface="Public Sans"/>
              </a:rPr>
              <a:t>This chart is a bit different, showing three bars for Sum of new price in light blue, dark blue, and orange. The lights blue bar is significantly higher (CMOS), reaching 300k, while the other two are lower, with light blue (Fibit) slightly above 150k and orange (Lego) slightly below 50k.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339152" y="2759327"/>
            <a:ext cx="4302035" cy="3393075"/>
          </a:xfrm>
          <a:custGeom>
            <a:avLst/>
            <a:gdLst/>
            <a:ahLst/>
            <a:cxnLst/>
            <a:rect r="r" b="b" t="t" l="l"/>
            <a:pathLst>
              <a:path h="3393075" w="4302035">
                <a:moveTo>
                  <a:pt x="0" y="0"/>
                </a:moveTo>
                <a:lnTo>
                  <a:pt x="4302035" y="0"/>
                </a:lnTo>
                <a:lnTo>
                  <a:pt x="4302035" y="3393075"/>
                </a:lnTo>
                <a:lnTo>
                  <a:pt x="0" y="3393075"/>
                </a:lnTo>
                <a:lnTo>
                  <a:pt x="0" y="0"/>
                </a:lnTo>
                <a:close/>
              </a:path>
            </a:pathLst>
          </a:custGeom>
          <a:blipFill>
            <a:blip r:embed="rId2"/>
            <a:stretch>
              <a:fillRect l="0" t="0" r="0" b="0"/>
            </a:stretch>
          </a:blipFill>
        </p:spPr>
      </p:sp>
      <p:sp>
        <p:nvSpPr>
          <p:cNvPr name="Freeform 4" id="4"/>
          <p:cNvSpPr/>
          <p:nvPr/>
        </p:nvSpPr>
        <p:spPr>
          <a:xfrm flipH="false" flipV="false" rot="0">
            <a:off x="6927565" y="2758601"/>
            <a:ext cx="4148383" cy="3393075"/>
          </a:xfrm>
          <a:custGeom>
            <a:avLst/>
            <a:gdLst/>
            <a:ahLst/>
            <a:cxnLst/>
            <a:rect r="r" b="b" t="t" l="l"/>
            <a:pathLst>
              <a:path h="3393075" w="4148383">
                <a:moveTo>
                  <a:pt x="0" y="0"/>
                </a:moveTo>
                <a:lnTo>
                  <a:pt x="4148383" y="0"/>
                </a:lnTo>
                <a:lnTo>
                  <a:pt x="4148383" y="3393075"/>
                </a:lnTo>
                <a:lnTo>
                  <a:pt x="0" y="3393075"/>
                </a:lnTo>
                <a:lnTo>
                  <a:pt x="0" y="0"/>
                </a:lnTo>
                <a:close/>
              </a:path>
            </a:pathLst>
          </a:custGeom>
          <a:blipFill>
            <a:blip r:embed="rId3"/>
            <a:stretch>
              <a:fillRect l="0" t="0" r="0" b="0"/>
            </a:stretch>
          </a:blipFill>
        </p:spPr>
      </p:sp>
      <p:sp>
        <p:nvSpPr>
          <p:cNvPr name="Freeform 5" id="5"/>
          <p:cNvSpPr/>
          <p:nvPr/>
        </p:nvSpPr>
        <p:spPr>
          <a:xfrm flipH="false" flipV="false" rot="0">
            <a:off x="12361823" y="2758601"/>
            <a:ext cx="4010400" cy="3393801"/>
          </a:xfrm>
          <a:custGeom>
            <a:avLst/>
            <a:gdLst/>
            <a:ahLst/>
            <a:cxnLst/>
            <a:rect r="r" b="b" t="t" l="l"/>
            <a:pathLst>
              <a:path h="3393801" w="4010400">
                <a:moveTo>
                  <a:pt x="0" y="0"/>
                </a:moveTo>
                <a:lnTo>
                  <a:pt x="4010399" y="0"/>
                </a:lnTo>
                <a:lnTo>
                  <a:pt x="4010399" y="3393801"/>
                </a:lnTo>
                <a:lnTo>
                  <a:pt x="0" y="3393801"/>
                </a:lnTo>
                <a:lnTo>
                  <a:pt x="0" y="0"/>
                </a:lnTo>
                <a:close/>
              </a:path>
            </a:pathLst>
          </a:custGeom>
          <a:blipFill>
            <a:blip r:embed="rId4"/>
            <a:stretch>
              <a:fillRect l="0" t="0" r="0" b="0"/>
            </a:stretch>
          </a:blipFill>
        </p:spPr>
      </p:sp>
      <p:sp>
        <p:nvSpPr>
          <p:cNvPr name="TextBox 6" id="6"/>
          <p:cNvSpPr txBox="true"/>
          <p:nvPr/>
        </p:nvSpPr>
        <p:spPr>
          <a:xfrm rot="0">
            <a:off x="1006871" y="952500"/>
            <a:ext cx="16230600" cy="573036"/>
          </a:xfrm>
          <a:prstGeom prst="rect">
            <a:avLst/>
          </a:prstGeom>
        </p:spPr>
        <p:txBody>
          <a:bodyPr anchor="t" rtlCol="false" tIns="0" lIns="0" bIns="0" rIns="0">
            <a:spAutoFit/>
          </a:bodyPr>
          <a:lstStyle/>
          <a:p>
            <a:pPr algn="l">
              <a:lnSpc>
                <a:spcPts val="4640"/>
              </a:lnSpc>
              <a:spcBef>
                <a:spcPct val="0"/>
              </a:spcBef>
            </a:pPr>
            <a:r>
              <a:rPr lang="en-US" b="true" sz="3314" spc="752">
                <a:solidFill>
                  <a:srgbClr val="2B2C30"/>
                </a:solidFill>
                <a:latin typeface="Public Sans Bold"/>
                <a:ea typeface="Public Sans Bold"/>
                <a:cs typeface="Public Sans Bold"/>
                <a:sym typeface="Public Sans Bold"/>
              </a:rPr>
              <a:t>DATA SCIENCE TOOLS IN BUSINESS DECISION-MAKING</a:t>
            </a:r>
          </a:p>
        </p:txBody>
      </p:sp>
      <p:sp>
        <p:nvSpPr>
          <p:cNvPr name="TextBox 7" id="7"/>
          <p:cNvSpPr txBox="true"/>
          <p:nvPr/>
        </p:nvSpPr>
        <p:spPr>
          <a:xfrm rot="0">
            <a:off x="1390112" y="6654680"/>
            <a:ext cx="4200116" cy="3311904"/>
          </a:xfrm>
          <a:prstGeom prst="rect">
            <a:avLst/>
          </a:prstGeom>
        </p:spPr>
        <p:txBody>
          <a:bodyPr anchor="t" rtlCol="false" tIns="0" lIns="0" bIns="0" rIns="0">
            <a:spAutoFit/>
          </a:bodyPr>
          <a:lstStyle/>
          <a:p>
            <a:pPr algn="ctr">
              <a:lnSpc>
                <a:spcPts val="2992"/>
              </a:lnSpc>
            </a:pPr>
            <a:r>
              <a:rPr lang="en-US" sz="1600">
                <a:solidFill>
                  <a:srgbClr val="2B2C30"/>
                </a:solidFill>
                <a:latin typeface="Public Sans"/>
                <a:ea typeface="Public Sans"/>
                <a:cs typeface="Public Sans"/>
                <a:sym typeface="Public Sans"/>
              </a:rPr>
              <a:t>The highest peaks are in January and mid-year. The lowest points occur around mid-year and towards the end of the year. and this helps in Identifying periods of high sales can help in planning marketing campaigns and inventory management. and Allocate more resources (staff, marketing budget) during peak periods.</a:t>
            </a:r>
          </a:p>
          <a:p>
            <a:pPr algn="ctr">
              <a:lnSpc>
                <a:spcPts val="2992"/>
              </a:lnSpc>
            </a:pPr>
          </a:p>
        </p:txBody>
      </p:sp>
      <p:sp>
        <p:nvSpPr>
          <p:cNvPr name="TextBox 8" id="8"/>
          <p:cNvSpPr txBox="true"/>
          <p:nvPr/>
        </p:nvSpPr>
        <p:spPr>
          <a:xfrm rot="0">
            <a:off x="6719969" y="6735262"/>
            <a:ext cx="4563574" cy="2568954"/>
          </a:xfrm>
          <a:prstGeom prst="rect">
            <a:avLst/>
          </a:prstGeom>
        </p:spPr>
        <p:txBody>
          <a:bodyPr anchor="t" rtlCol="false" tIns="0" lIns="0" bIns="0" rIns="0">
            <a:spAutoFit/>
          </a:bodyPr>
          <a:lstStyle/>
          <a:p>
            <a:pPr algn="ctr">
              <a:lnSpc>
                <a:spcPts val="2992"/>
              </a:lnSpc>
            </a:pPr>
            <a:r>
              <a:rPr lang="en-US" sz="1600">
                <a:solidFill>
                  <a:srgbClr val="2B2C30"/>
                </a:solidFill>
                <a:latin typeface="Public Sans"/>
                <a:ea typeface="Public Sans"/>
                <a:cs typeface="Public Sans"/>
                <a:sym typeface="Public Sans"/>
              </a:rPr>
              <a:t>The sales rank starts at around 2000, drops to around 1000 by mid-December, and rises again towards the end of December.  and this helps in Understanding customer behavior during the holiday season to better target promotions and discounts. and ensuring good stock during peak times to avoid stockouts.</a:t>
            </a:r>
          </a:p>
        </p:txBody>
      </p:sp>
      <p:sp>
        <p:nvSpPr>
          <p:cNvPr name="TextBox 9" id="9"/>
          <p:cNvSpPr txBox="true"/>
          <p:nvPr/>
        </p:nvSpPr>
        <p:spPr>
          <a:xfrm rot="0">
            <a:off x="12098564" y="6654680"/>
            <a:ext cx="4536917" cy="2568954"/>
          </a:xfrm>
          <a:prstGeom prst="rect">
            <a:avLst/>
          </a:prstGeom>
        </p:spPr>
        <p:txBody>
          <a:bodyPr anchor="t" rtlCol="false" tIns="0" lIns="0" bIns="0" rIns="0">
            <a:spAutoFit/>
          </a:bodyPr>
          <a:lstStyle/>
          <a:p>
            <a:pPr algn="ctr">
              <a:lnSpc>
                <a:spcPts val="2992"/>
              </a:lnSpc>
            </a:pPr>
            <a:r>
              <a:rPr lang="en-US" sz="1600">
                <a:solidFill>
                  <a:srgbClr val="2B2C30"/>
                </a:solidFill>
                <a:latin typeface="Public Sans"/>
                <a:ea typeface="Public Sans"/>
                <a:cs typeface="Public Sans"/>
                <a:sym typeface="Public Sans"/>
              </a:rPr>
              <a:t>sales peaked mid-year in June and again towards the end of the year in October and December, likely due to mid-year sales events and holiday shopping. There were steady sales with minor fluctuations in the first half of the year and a gradual decline from July to September.</a:t>
            </a:r>
          </a:p>
        </p:txBody>
      </p:sp>
      <p:sp>
        <p:nvSpPr>
          <p:cNvPr name="TextBox 10" id="10"/>
          <p:cNvSpPr txBox="true"/>
          <p:nvPr/>
        </p:nvSpPr>
        <p:spPr>
          <a:xfrm rot="0">
            <a:off x="7532348" y="1821634"/>
            <a:ext cx="3179646" cy="700291"/>
          </a:xfrm>
          <a:prstGeom prst="rect">
            <a:avLst/>
          </a:prstGeom>
        </p:spPr>
        <p:txBody>
          <a:bodyPr anchor="t" rtlCol="false" tIns="0" lIns="0" bIns="0" rIns="0">
            <a:spAutoFit/>
          </a:bodyPr>
          <a:lstStyle/>
          <a:p>
            <a:pPr algn="l">
              <a:lnSpc>
                <a:spcPts val="6013"/>
              </a:lnSpc>
            </a:pPr>
            <a:r>
              <a:rPr lang="en-US" sz="3215">
                <a:solidFill>
                  <a:srgbClr val="2B2C30"/>
                </a:solidFill>
                <a:latin typeface="Public Sans"/>
                <a:ea typeface="Public Sans"/>
                <a:cs typeface="Public Sans"/>
                <a:sym typeface="Public Sans"/>
              </a:rPr>
              <a:t>Lego star wars</a:t>
            </a:r>
          </a:p>
        </p:txBody>
      </p:sp>
      <p:sp>
        <p:nvSpPr>
          <p:cNvPr name="TextBox 11" id="11"/>
          <p:cNvSpPr txBox="true"/>
          <p:nvPr/>
        </p:nvSpPr>
        <p:spPr>
          <a:xfrm rot="0">
            <a:off x="12411893" y="1879536"/>
            <a:ext cx="3910259" cy="642388"/>
          </a:xfrm>
          <a:prstGeom prst="rect">
            <a:avLst/>
          </a:prstGeom>
        </p:spPr>
        <p:txBody>
          <a:bodyPr anchor="t" rtlCol="false" tIns="0" lIns="0" bIns="0" rIns="0">
            <a:spAutoFit/>
          </a:bodyPr>
          <a:lstStyle/>
          <a:p>
            <a:pPr algn="l">
              <a:lnSpc>
                <a:spcPts val="5528"/>
              </a:lnSpc>
            </a:pPr>
            <a:r>
              <a:rPr lang="en-US" sz="2956">
                <a:solidFill>
                  <a:srgbClr val="2B2C30"/>
                </a:solidFill>
                <a:latin typeface="Public Sans"/>
                <a:ea typeface="Public Sans"/>
                <a:cs typeface="Public Sans"/>
                <a:sym typeface="Public Sans"/>
              </a:rPr>
              <a:t>Fibit Charge 4 Fitness</a:t>
            </a:r>
          </a:p>
        </p:txBody>
      </p:sp>
      <p:sp>
        <p:nvSpPr>
          <p:cNvPr name="TextBox 12" id="12"/>
          <p:cNvSpPr txBox="true"/>
          <p:nvPr/>
        </p:nvSpPr>
        <p:spPr>
          <a:xfrm rot="0">
            <a:off x="1535040" y="1879536"/>
            <a:ext cx="3910259" cy="642388"/>
          </a:xfrm>
          <a:prstGeom prst="rect">
            <a:avLst/>
          </a:prstGeom>
        </p:spPr>
        <p:txBody>
          <a:bodyPr anchor="t" rtlCol="false" tIns="0" lIns="0" bIns="0" rIns="0">
            <a:spAutoFit/>
          </a:bodyPr>
          <a:lstStyle/>
          <a:p>
            <a:pPr algn="l">
              <a:lnSpc>
                <a:spcPts val="5528"/>
              </a:lnSpc>
            </a:pPr>
            <a:r>
              <a:rPr lang="en-US" sz="2956">
                <a:solidFill>
                  <a:srgbClr val="2B2C30"/>
                </a:solidFill>
                <a:latin typeface="Public Sans"/>
                <a:ea typeface="Public Sans"/>
                <a:cs typeface="Public Sans"/>
                <a:sym typeface="Public Sans"/>
              </a:rPr>
              <a:t>CMOS Digital Camera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2787229" y="2370399"/>
            <a:ext cx="12713541" cy="3083034"/>
          </a:xfrm>
          <a:custGeom>
            <a:avLst/>
            <a:gdLst/>
            <a:ahLst/>
            <a:cxnLst/>
            <a:rect r="r" b="b" t="t" l="l"/>
            <a:pathLst>
              <a:path h="3083034" w="12713541">
                <a:moveTo>
                  <a:pt x="0" y="0"/>
                </a:moveTo>
                <a:lnTo>
                  <a:pt x="12713542" y="0"/>
                </a:lnTo>
                <a:lnTo>
                  <a:pt x="12713542" y="3083034"/>
                </a:lnTo>
                <a:lnTo>
                  <a:pt x="0" y="3083034"/>
                </a:lnTo>
                <a:lnTo>
                  <a:pt x="0" y="0"/>
                </a:lnTo>
                <a:close/>
              </a:path>
            </a:pathLst>
          </a:custGeom>
          <a:blipFill>
            <a:blip r:embed="rId2"/>
            <a:stretch>
              <a:fillRect l="0" t="0" r="0" b="0"/>
            </a:stretch>
          </a:blipFill>
        </p:spPr>
      </p:sp>
      <p:sp>
        <p:nvSpPr>
          <p:cNvPr name="TextBox 4" id="4"/>
          <p:cNvSpPr txBox="true"/>
          <p:nvPr/>
        </p:nvSpPr>
        <p:spPr>
          <a:xfrm rot="0">
            <a:off x="1006871" y="952500"/>
            <a:ext cx="16230600" cy="573036"/>
          </a:xfrm>
          <a:prstGeom prst="rect">
            <a:avLst/>
          </a:prstGeom>
        </p:spPr>
        <p:txBody>
          <a:bodyPr anchor="t" rtlCol="false" tIns="0" lIns="0" bIns="0" rIns="0">
            <a:spAutoFit/>
          </a:bodyPr>
          <a:lstStyle/>
          <a:p>
            <a:pPr algn="l">
              <a:lnSpc>
                <a:spcPts val="4640"/>
              </a:lnSpc>
              <a:spcBef>
                <a:spcPct val="0"/>
              </a:spcBef>
            </a:pPr>
            <a:r>
              <a:rPr lang="en-US" b="true" sz="3314" spc="752">
                <a:solidFill>
                  <a:srgbClr val="2B2C30"/>
                </a:solidFill>
                <a:latin typeface="Public Sans Bold"/>
                <a:ea typeface="Public Sans Bold"/>
                <a:cs typeface="Public Sans Bold"/>
                <a:sym typeface="Public Sans Bold"/>
              </a:rPr>
              <a:t>DATA SCIENCE TOOLS IN BUSINESS DECISION-MAKING</a:t>
            </a:r>
          </a:p>
        </p:txBody>
      </p:sp>
      <p:sp>
        <p:nvSpPr>
          <p:cNvPr name="TextBox 5" id="5"/>
          <p:cNvSpPr txBox="true"/>
          <p:nvPr/>
        </p:nvSpPr>
        <p:spPr>
          <a:xfrm rot="0">
            <a:off x="3747913" y="6043384"/>
            <a:ext cx="10792174" cy="3683379"/>
          </a:xfrm>
          <a:prstGeom prst="rect">
            <a:avLst/>
          </a:prstGeom>
        </p:spPr>
        <p:txBody>
          <a:bodyPr anchor="t" rtlCol="false" tIns="0" lIns="0" bIns="0" rIns="0">
            <a:spAutoFit/>
          </a:bodyPr>
          <a:lstStyle/>
          <a:p>
            <a:pPr algn="l">
              <a:lnSpc>
                <a:spcPts val="2992"/>
              </a:lnSpc>
            </a:pPr>
            <a:r>
              <a:rPr lang="en-US" sz="1600" b="true">
                <a:solidFill>
                  <a:srgbClr val="2B2C30"/>
                </a:solidFill>
                <a:latin typeface="Public Sans Bold"/>
                <a:ea typeface="Public Sans Bold"/>
                <a:cs typeface="Public Sans Bold"/>
                <a:sym typeface="Public Sans Bold"/>
              </a:rPr>
              <a:t>Total CMOS actual sales rank and total CMOS forecasted sales rank by Month</a:t>
            </a:r>
          </a:p>
          <a:p>
            <a:pPr algn="l">
              <a:lnSpc>
                <a:spcPts val="2992"/>
              </a:lnSpc>
            </a:pPr>
            <a:r>
              <a:rPr lang="en-US" sz="1600">
                <a:solidFill>
                  <a:srgbClr val="2B2C30"/>
                </a:solidFill>
                <a:latin typeface="Public Sans"/>
                <a:ea typeface="Public Sans"/>
                <a:cs typeface="Public Sans"/>
                <a:sym typeface="Public Sans"/>
              </a:rPr>
              <a:t>The actual sales rank has fluctuations, starting high and decreasing with ups and downs over the months. The forecasted sales rank remains consistently flat.</a:t>
            </a:r>
          </a:p>
          <a:p>
            <a:pPr algn="l">
              <a:lnSpc>
                <a:spcPts val="2992"/>
              </a:lnSpc>
            </a:pPr>
            <a:r>
              <a:rPr lang="en-US" sz="1600" b="true">
                <a:solidFill>
                  <a:srgbClr val="2B2C30"/>
                </a:solidFill>
                <a:latin typeface="Public Sans Bold"/>
                <a:ea typeface="Public Sans Bold"/>
                <a:cs typeface="Public Sans Bold"/>
                <a:sym typeface="Public Sans Bold"/>
              </a:rPr>
              <a:t>Total actual sales rank Fitbit and total forecasted sales rank Fitbit by Month</a:t>
            </a:r>
          </a:p>
          <a:p>
            <a:pPr algn="l">
              <a:lnSpc>
                <a:spcPts val="2992"/>
              </a:lnSpc>
            </a:pPr>
            <a:r>
              <a:rPr lang="en-US" sz="1600">
                <a:solidFill>
                  <a:srgbClr val="2B2C30"/>
                </a:solidFill>
                <a:latin typeface="Public Sans"/>
                <a:ea typeface="Public Sans"/>
                <a:cs typeface="Public Sans"/>
                <a:sym typeface="Public Sans"/>
              </a:rPr>
              <a:t> Actual sales rank starts high, decreases over time with some variability, while the forecasted sales rank is flat and does not change.Total actual </a:t>
            </a:r>
          </a:p>
          <a:p>
            <a:pPr algn="l">
              <a:lnSpc>
                <a:spcPts val="2992"/>
              </a:lnSpc>
            </a:pPr>
            <a:r>
              <a:rPr lang="en-US" sz="1600" b="true">
                <a:solidFill>
                  <a:srgbClr val="2B2C30"/>
                </a:solidFill>
                <a:latin typeface="Public Sans Bold"/>
                <a:ea typeface="Public Sans Bold"/>
                <a:cs typeface="Public Sans Bold"/>
                <a:sym typeface="Public Sans Bold"/>
              </a:rPr>
              <a:t>sales rank Lego and total forecasted sales rank Lego by Year, Quarter, Month, and Day</a:t>
            </a:r>
          </a:p>
          <a:p>
            <a:pPr algn="l">
              <a:lnSpc>
                <a:spcPts val="2992"/>
              </a:lnSpc>
            </a:pPr>
            <a:r>
              <a:rPr lang="en-US" sz="1600">
                <a:solidFill>
                  <a:srgbClr val="2B2C30"/>
                </a:solidFill>
                <a:latin typeface="Public Sans"/>
                <a:ea typeface="Public Sans"/>
                <a:cs typeface="Public Sans"/>
                <a:sym typeface="Public Sans"/>
              </a:rPr>
              <a:t>Actual sales rank changes rapidly, with some sharp decreases and increases, while the forecasted rank again stays constant.</a:t>
            </a:r>
          </a:p>
          <a:p>
            <a:pPr algn="ctr">
              <a:lnSpc>
                <a:spcPts val="299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81075"/>
            <a:ext cx="16230600" cy="736865"/>
          </a:xfrm>
          <a:prstGeom prst="rect">
            <a:avLst/>
          </a:prstGeom>
        </p:spPr>
        <p:txBody>
          <a:bodyPr anchor="t" rtlCol="false" tIns="0" lIns="0" bIns="0" rIns="0">
            <a:spAutoFit/>
          </a:bodyPr>
          <a:lstStyle/>
          <a:p>
            <a:pPr algn="l">
              <a:lnSpc>
                <a:spcPts val="2960"/>
              </a:lnSpc>
              <a:spcBef>
                <a:spcPct val="0"/>
              </a:spcBef>
            </a:pPr>
            <a:r>
              <a:rPr lang="en-US" b="true" sz="2114" spc="480">
                <a:solidFill>
                  <a:srgbClr val="2B2C30"/>
                </a:solidFill>
                <a:latin typeface="Public Sans Bold"/>
                <a:ea typeface="Public Sans Bold"/>
                <a:cs typeface="Public Sans Bold"/>
                <a:sym typeface="Public Sans Bold"/>
              </a:rPr>
              <a:t>DISCUSS HOW TOOLS AND TECHNOLOGIES ASSOCIATED WITH DATA SCIENCE ARE USED TO SUPPORT BUSINESS PROCESS AND INFORM DECISIONS.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3193595"/>
            <a:ext cx="12836705" cy="4955922"/>
          </a:xfrm>
          <a:prstGeom prst="rect">
            <a:avLst/>
          </a:prstGeom>
        </p:spPr>
        <p:txBody>
          <a:bodyPr anchor="t" rtlCol="false" tIns="0" lIns="0" bIns="0" rIns="0">
            <a:spAutoFit/>
          </a:bodyPr>
          <a:lstStyle/>
          <a:p>
            <a:pPr algn="l">
              <a:lnSpc>
                <a:spcPts val="5796"/>
              </a:lnSpc>
            </a:pPr>
            <a:r>
              <a:rPr lang="en-US" sz="3099" b="true">
                <a:solidFill>
                  <a:srgbClr val="2B2C30"/>
                </a:solidFill>
                <a:latin typeface="Public Sans Bold"/>
                <a:ea typeface="Public Sans Bold"/>
                <a:cs typeface="Public Sans Bold"/>
                <a:sym typeface="Public Sans Bold"/>
              </a:rPr>
              <a:t>Sales Rank Forecasting Insights</a:t>
            </a:r>
          </a:p>
          <a:p>
            <a:pPr algn="l" marL="539751" indent="-269876" lvl="1">
              <a:lnSpc>
                <a:spcPts val="4675"/>
              </a:lnSpc>
              <a:buFont typeface="Arial"/>
              <a:buChar char="•"/>
            </a:pPr>
            <a:r>
              <a:rPr lang="en-US" sz="2500">
                <a:solidFill>
                  <a:srgbClr val="2B2C30"/>
                </a:solidFill>
                <a:latin typeface="Public Sans"/>
                <a:ea typeface="Public Sans"/>
                <a:cs typeface="Public Sans"/>
                <a:sym typeface="Public Sans"/>
              </a:rPr>
              <a:t>Future Planning: Predictions (a sharp drop in sales rank towards 2025) help businesses prepare strategies for improving performance.</a:t>
            </a:r>
          </a:p>
          <a:p>
            <a:pPr algn="l" marL="539751" indent="-269876" lvl="1">
              <a:lnSpc>
                <a:spcPts val="4675"/>
              </a:lnSpc>
              <a:buFont typeface="Arial"/>
              <a:buChar char="•"/>
            </a:pPr>
            <a:r>
              <a:rPr lang="en-US" sz="2500">
                <a:solidFill>
                  <a:srgbClr val="2B2C30"/>
                </a:solidFill>
                <a:latin typeface="Public Sans"/>
                <a:ea typeface="Public Sans"/>
                <a:cs typeface="Public Sans"/>
                <a:sym typeface="Public Sans"/>
              </a:rPr>
              <a:t>Identifying Peaks: Recognizing high-sales periods (e.g., mid-year and end-of-year peaks) aids in planning promotions, discounts, and ensuring stock availability.</a:t>
            </a:r>
          </a:p>
          <a:p>
            <a:pPr algn="l" marL="539751" indent="-269876" lvl="1">
              <a:lnSpc>
                <a:spcPts val="4675"/>
              </a:lnSpc>
              <a:buFont typeface="Arial"/>
              <a:buChar char="•"/>
            </a:pPr>
            <a:r>
              <a:rPr lang="en-US" sz="2500">
                <a:solidFill>
                  <a:srgbClr val="2B2C30"/>
                </a:solidFill>
                <a:latin typeface="Public Sans"/>
                <a:ea typeface="Public Sans"/>
                <a:cs typeface="Public Sans"/>
                <a:sym typeface="Public Sans"/>
              </a:rPr>
              <a:t>Customer Behavior: Understanding holiday season trends and mid-year sales events allows targeted marketing and operational adjustments.</a:t>
            </a:r>
          </a:p>
          <a:p>
            <a:pPr algn="l">
              <a:lnSpc>
                <a:spcPts val="5796"/>
              </a:lnSpc>
            </a:pPr>
          </a:p>
        </p:txBody>
      </p:sp>
      <p:sp>
        <p:nvSpPr>
          <p:cNvPr name="Freeform 5" id="5"/>
          <p:cNvSpPr/>
          <p:nvPr/>
        </p:nvSpPr>
        <p:spPr>
          <a:xfrm flipH="false" flipV="false" rot="0">
            <a:off x="14849048" y="2164034"/>
            <a:ext cx="2388423" cy="2149581"/>
          </a:xfrm>
          <a:custGeom>
            <a:avLst/>
            <a:gdLst/>
            <a:ahLst/>
            <a:cxnLst/>
            <a:rect r="r" b="b" t="t" l="l"/>
            <a:pathLst>
              <a:path h="2149581" w="2388423">
                <a:moveTo>
                  <a:pt x="0" y="0"/>
                </a:moveTo>
                <a:lnTo>
                  <a:pt x="2388423" y="0"/>
                </a:lnTo>
                <a:lnTo>
                  <a:pt x="2388423" y="2149582"/>
                </a:lnTo>
                <a:lnTo>
                  <a:pt x="0" y="2149582"/>
                </a:lnTo>
                <a:lnTo>
                  <a:pt x="0" y="0"/>
                </a:lnTo>
                <a:close/>
              </a:path>
            </a:pathLst>
          </a:custGeom>
          <a:blipFill>
            <a:blip r:embed="rId2"/>
            <a:stretch>
              <a:fillRect l="0" t="0" r="0" b="0"/>
            </a:stretch>
          </a:blipFill>
        </p:spPr>
      </p:sp>
      <p:sp>
        <p:nvSpPr>
          <p:cNvPr name="Freeform 6" id="6"/>
          <p:cNvSpPr/>
          <p:nvPr/>
        </p:nvSpPr>
        <p:spPr>
          <a:xfrm flipH="false" flipV="false" rot="0">
            <a:off x="15027252" y="5143500"/>
            <a:ext cx="2232048" cy="1907533"/>
          </a:xfrm>
          <a:custGeom>
            <a:avLst/>
            <a:gdLst/>
            <a:ahLst/>
            <a:cxnLst/>
            <a:rect r="r" b="b" t="t" l="l"/>
            <a:pathLst>
              <a:path h="1907533" w="2232048">
                <a:moveTo>
                  <a:pt x="0" y="0"/>
                </a:moveTo>
                <a:lnTo>
                  <a:pt x="2232048" y="0"/>
                </a:lnTo>
                <a:lnTo>
                  <a:pt x="2232048" y="1907533"/>
                </a:lnTo>
                <a:lnTo>
                  <a:pt x="0" y="1907533"/>
                </a:lnTo>
                <a:lnTo>
                  <a:pt x="0" y="0"/>
                </a:lnTo>
                <a:close/>
              </a:path>
            </a:pathLst>
          </a:custGeom>
          <a:blipFill>
            <a:blip r:embed="rId3"/>
            <a:stretch>
              <a:fillRect l="-24415" t="0" r="-21671"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DAGcOK6f8II</dc:identifier>
  <dcterms:modified xsi:type="dcterms:W3CDTF">2011-08-01T06:04:30Z</dcterms:modified>
  <cp:revision>1</cp:revision>
  <dc:title>Cream Neutral Minimalist New Business Pitch Deck Presentation</dc:title>
</cp:coreProperties>
</file>