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8288000" cy="10287000"/>
  <p:notesSz cx="6858000" cy="9144000"/>
  <p:embeddedFontLst>
    <p:embeddedFont>
      <p:font typeface="Inter" panose="020B0604020202020204" charset="0"/>
      <p:regular r:id="rId50"/>
    </p:embeddedFont>
    <p:embeddedFont>
      <p:font typeface="Inter Bold" panose="020B0604020202020204" charset="0"/>
      <p:regular r:id="rId51"/>
    </p:embeddedFont>
    <p:embeddedFont>
      <p:font typeface="TAN Twinkle" panose="020B0604020202020204" charset="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4" d="100"/>
          <a:sy n="64" d="100"/>
        </p:scale>
        <p:origin x="6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n Saleh" userId="d507d97f48bd58d8" providerId="LiveId" clId="{3A382303-A3C2-4085-91F8-EAB8D5171A49}"/>
    <pc:docChg chg="undo custSel addSld delSld modSld">
      <pc:chgData name="Leen Saleh" userId="d507d97f48bd58d8" providerId="LiveId" clId="{3A382303-A3C2-4085-91F8-EAB8D5171A49}" dt="2024-02-05T08:21:44.322" v="10" actId="2696"/>
      <pc:docMkLst>
        <pc:docMk/>
      </pc:docMkLst>
      <pc:sldChg chg="modSp mod">
        <pc:chgData name="Leen Saleh" userId="d507d97f48bd58d8" providerId="LiveId" clId="{3A382303-A3C2-4085-91F8-EAB8D5171A49}" dt="2024-02-05T04:19:30.944" v="8" actId="20577"/>
        <pc:sldMkLst>
          <pc:docMk/>
          <pc:sldMk cId="0" sldId="270"/>
        </pc:sldMkLst>
        <pc:spChg chg="mod">
          <ac:chgData name="Leen Saleh" userId="d507d97f48bd58d8" providerId="LiveId" clId="{3A382303-A3C2-4085-91F8-EAB8D5171A49}" dt="2024-02-05T04:19:30.944" v="8" actId="20577"/>
          <ac:spMkLst>
            <pc:docMk/>
            <pc:sldMk cId="0" sldId="270"/>
            <ac:spMk id="16" creationId="{00000000-0000-0000-0000-000000000000}"/>
          </ac:spMkLst>
        </pc:spChg>
      </pc:sldChg>
      <pc:sldChg chg="new del">
        <pc:chgData name="Leen Saleh" userId="d507d97f48bd58d8" providerId="LiveId" clId="{3A382303-A3C2-4085-91F8-EAB8D5171A49}" dt="2024-02-05T08:21:44.322" v="10" actId="2696"/>
        <pc:sldMkLst>
          <pc:docMk/>
          <pc:sldMk cId="161632306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seaborn.pydata.or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pypi.org/project/missingn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numpy.or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pandas.pydata.org"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cikit-learn.org/stable/index.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8459058"/>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AutoShape 4"/>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5" name="Group 5"/>
          <p:cNvGrpSpPr/>
          <p:nvPr/>
        </p:nvGrpSpPr>
        <p:grpSpPr>
          <a:xfrm>
            <a:off x="1028700" y="205740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024850" y="3268754"/>
            <a:ext cx="13551119" cy="3452323"/>
          </a:xfrm>
          <a:prstGeom prst="rect">
            <a:avLst/>
          </a:prstGeom>
        </p:spPr>
        <p:txBody>
          <a:bodyPr lIns="0" tIns="0" rIns="0" bIns="0" rtlCol="0" anchor="t">
            <a:spAutoFit/>
          </a:bodyPr>
          <a:lstStyle/>
          <a:p>
            <a:pPr>
              <a:lnSpc>
                <a:spcPts val="9206"/>
              </a:lnSpc>
            </a:pPr>
            <a:r>
              <a:rPr lang="en-US" sz="6576">
                <a:solidFill>
                  <a:srgbClr val="000000"/>
                </a:solidFill>
                <a:latin typeface="TAN Twinkle"/>
              </a:rPr>
              <a:t>Data Science Applications in Telecom Operations</a:t>
            </a:r>
          </a:p>
        </p:txBody>
      </p:sp>
      <p:sp>
        <p:nvSpPr>
          <p:cNvPr id="9" name="TextBox 9"/>
          <p:cNvSpPr txBox="1"/>
          <p:nvPr/>
        </p:nvSpPr>
        <p:spPr>
          <a:xfrm>
            <a:off x="1254800" y="8660242"/>
            <a:ext cx="6414149" cy="349242"/>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LEEN SHAREEF SALEH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028700" y="450850"/>
            <a:ext cx="9215090"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COMMON LIBRARIES USED IN DATA SCIENCE</a:t>
            </a:r>
          </a:p>
        </p:txBody>
      </p:sp>
      <p:grpSp>
        <p:nvGrpSpPr>
          <p:cNvPr id="5" name="Group 5"/>
          <p:cNvGrpSpPr/>
          <p:nvPr/>
        </p:nvGrpSpPr>
        <p:grpSpPr>
          <a:xfrm>
            <a:off x="1028700" y="14445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571750" y="2273159"/>
            <a:ext cx="8699306"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seaborn</a:t>
            </a:r>
          </a:p>
        </p:txBody>
      </p:sp>
      <p:sp>
        <p:nvSpPr>
          <p:cNvPr id="9" name="TextBox 9"/>
          <p:cNvSpPr txBox="1"/>
          <p:nvPr/>
        </p:nvSpPr>
        <p:spPr>
          <a:xfrm>
            <a:off x="1028700" y="5361307"/>
            <a:ext cx="16230600" cy="3041223"/>
          </a:xfrm>
          <a:prstGeom prst="rect">
            <a:avLst/>
          </a:prstGeom>
        </p:spPr>
        <p:txBody>
          <a:bodyPr lIns="0" tIns="0" rIns="0" bIns="0" rtlCol="0" anchor="t">
            <a:spAutoFit/>
          </a:bodyPr>
          <a:lstStyle/>
          <a:p>
            <a:pPr>
              <a:lnSpc>
                <a:spcPts val="3499"/>
              </a:lnSpc>
            </a:pPr>
            <a:r>
              <a:rPr lang="en-US" sz="2499">
                <a:solidFill>
                  <a:srgbClr val="000000"/>
                </a:solidFill>
                <a:latin typeface="Inter"/>
              </a:rPr>
              <a:t>A Python package called Seaborn offers visualization capabilities for making graphs, charts, and plots. Data exploration and presentation can benefit from it. Seaborn closely integrates with pandas data structures and is built upon the matplotlib framework. Plot types supported by Seaborn include line, bar, scatter, histogram, pie, and more. You can also add labels, legends, titles, axes, grids, and annotations to your plots in Seaborn to alter their appearance and arrangement. Plots from Seaborn can be exported to a variety of file types, including PNG, PDF, SVG, and GIF. Additionally, Seaborn is compatible with NumPy, Scikit-learn, and TensorFlow, among other Python libraries.</a:t>
            </a:r>
          </a:p>
        </p:txBody>
      </p:sp>
      <p:sp>
        <p:nvSpPr>
          <p:cNvPr id="10" name="TextBox 10"/>
          <p:cNvSpPr txBox="1"/>
          <p:nvPr/>
        </p:nvSpPr>
        <p:spPr>
          <a:xfrm>
            <a:off x="4536455" y="9458325"/>
            <a:ext cx="9215090" cy="240584"/>
          </a:xfrm>
          <a:prstGeom prst="rect">
            <a:avLst/>
          </a:prstGeom>
        </p:spPr>
        <p:txBody>
          <a:bodyPr lIns="0" tIns="0" rIns="0" bIns="0" rtlCol="0" anchor="t">
            <a:spAutoFit/>
          </a:bodyPr>
          <a:lstStyle/>
          <a:p>
            <a:pPr algn="ctr">
              <a:lnSpc>
                <a:spcPts val="1960"/>
              </a:lnSpc>
              <a:spcBef>
                <a:spcPct val="0"/>
              </a:spcBef>
            </a:pPr>
            <a:r>
              <a:rPr lang="en-US" sz="1400" u="sng" spc="420">
                <a:solidFill>
                  <a:srgbClr val="000000"/>
                </a:solidFill>
                <a:latin typeface="Inter"/>
                <a:hlinkClick r:id="rId2" tooltip="https://seaborn.pydata.org"/>
              </a:rPr>
              <a:t>SEABORN LINK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118404" y="1441309"/>
            <a:ext cx="5822125" cy="5184651"/>
          </a:xfrm>
          <a:prstGeom prst="rect">
            <a:avLst/>
          </a:prstGeom>
        </p:spPr>
        <p:txBody>
          <a:bodyPr lIns="0" tIns="0" rIns="0" bIns="0" rtlCol="0" anchor="t">
            <a:spAutoFit/>
          </a:bodyPr>
          <a:lstStyle/>
          <a:p>
            <a:pPr>
              <a:lnSpc>
                <a:spcPts val="3455"/>
              </a:lnSpc>
            </a:pPr>
            <a:r>
              <a:rPr lang="en-US" sz="2468">
                <a:solidFill>
                  <a:srgbClr val="000000"/>
                </a:solidFill>
                <a:latin typeface="Inter"/>
              </a:rPr>
              <a:t>import seaborn as sns</a:t>
            </a:r>
          </a:p>
          <a:p>
            <a:pPr>
              <a:lnSpc>
                <a:spcPts val="3455"/>
              </a:lnSpc>
            </a:pPr>
            <a:r>
              <a:rPr lang="en-US" sz="2468">
                <a:solidFill>
                  <a:srgbClr val="000000"/>
                </a:solidFill>
                <a:latin typeface="Inter"/>
              </a:rPr>
              <a:t>import matplotlib.pyplot as plt</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Generate random data</a:t>
            </a:r>
          </a:p>
          <a:p>
            <a:pPr>
              <a:lnSpc>
                <a:spcPts val="3455"/>
              </a:lnSpc>
            </a:pPr>
            <a:r>
              <a:rPr lang="en-US" sz="2468">
                <a:solidFill>
                  <a:srgbClr val="000000"/>
                </a:solidFill>
                <a:latin typeface="Inter"/>
              </a:rPr>
              <a:t>data = np.random.randn(1000)</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Plotting histogram with KDE</a:t>
            </a:r>
          </a:p>
          <a:p>
            <a:pPr>
              <a:lnSpc>
                <a:spcPts val="3455"/>
              </a:lnSpc>
            </a:pPr>
            <a:r>
              <a:rPr lang="en-US" sz="2468">
                <a:solidFill>
                  <a:srgbClr val="000000"/>
                </a:solidFill>
                <a:latin typeface="Inter"/>
              </a:rPr>
              <a:t>sns.histplot(data, kde=True, bins=30, color='skyblue')</a:t>
            </a:r>
          </a:p>
          <a:p>
            <a:pPr>
              <a:lnSpc>
                <a:spcPts val="3455"/>
              </a:lnSpc>
            </a:pPr>
            <a:r>
              <a:rPr lang="en-US" sz="2468">
                <a:solidFill>
                  <a:srgbClr val="000000"/>
                </a:solidFill>
                <a:latin typeface="Inter"/>
              </a:rPr>
              <a:t>plt.title('Histogram with KDE')</a:t>
            </a:r>
          </a:p>
          <a:p>
            <a:pPr>
              <a:lnSpc>
                <a:spcPts val="3455"/>
              </a:lnSpc>
            </a:pPr>
            <a:r>
              <a:rPr lang="en-US" sz="2468">
                <a:solidFill>
                  <a:srgbClr val="000000"/>
                </a:solidFill>
                <a:latin typeface="Inter"/>
              </a:rPr>
              <a:t>plt.show()</a:t>
            </a:r>
          </a:p>
          <a:p>
            <a:pPr>
              <a:lnSpc>
                <a:spcPts val="3455"/>
              </a:lnSpc>
            </a:pPr>
            <a:endParaRPr lang="en-US" sz="2468">
              <a:solidFill>
                <a:srgbClr val="000000"/>
              </a:solidFill>
              <a:latin typeface="Inter"/>
            </a:endParaRPr>
          </a:p>
        </p:txBody>
      </p:sp>
      <p:sp>
        <p:nvSpPr>
          <p:cNvPr id="5" name="AutoShape 5"/>
          <p:cNvSpPr/>
          <p:nvPr/>
        </p:nvSpPr>
        <p:spPr>
          <a:xfrm flipV="1">
            <a:off x="6950054" y="1827381"/>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6" name="TextBox 6"/>
          <p:cNvSpPr txBox="1"/>
          <p:nvPr/>
        </p:nvSpPr>
        <p:spPr>
          <a:xfrm>
            <a:off x="7378074" y="1441309"/>
            <a:ext cx="5177887" cy="3887102"/>
          </a:xfrm>
          <a:prstGeom prst="rect">
            <a:avLst/>
          </a:prstGeom>
        </p:spPr>
        <p:txBody>
          <a:bodyPr lIns="0" tIns="0" rIns="0" bIns="0" rtlCol="0" anchor="t">
            <a:spAutoFit/>
          </a:bodyPr>
          <a:lstStyle/>
          <a:p>
            <a:pPr>
              <a:lnSpc>
                <a:spcPts val="3455"/>
              </a:lnSpc>
            </a:pPr>
            <a:r>
              <a:rPr lang="en-US" sz="2468">
                <a:solidFill>
                  <a:srgbClr val="000000"/>
                </a:solidFill>
                <a:latin typeface="Inter"/>
              </a:rPr>
              <a:t># Generate random data</a:t>
            </a:r>
          </a:p>
          <a:p>
            <a:pPr>
              <a:lnSpc>
                <a:spcPts val="3455"/>
              </a:lnSpc>
            </a:pPr>
            <a:r>
              <a:rPr lang="en-US" sz="2468">
                <a:solidFill>
                  <a:srgbClr val="000000"/>
                </a:solidFill>
                <a:latin typeface="Inter"/>
              </a:rPr>
              <a:t>data = np.random.randn(1000)</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Plotting boxplot</a:t>
            </a:r>
          </a:p>
          <a:p>
            <a:pPr>
              <a:lnSpc>
                <a:spcPts val="3455"/>
              </a:lnSpc>
            </a:pPr>
            <a:r>
              <a:rPr lang="en-US" sz="2468">
                <a:solidFill>
                  <a:srgbClr val="000000"/>
                </a:solidFill>
                <a:latin typeface="Inter"/>
              </a:rPr>
              <a:t>sns.boxplot(x=data, color='salmon')</a:t>
            </a:r>
          </a:p>
          <a:p>
            <a:pPr>
              <a:lnSpc>
                <a:spcPts val="3455"/>
              </a:lnSpc>
            </a:pPr>
            <a:r>
              <a:rPr lang="en-US" sz="2468">
                <a:solidFill>
                  <a:srgbClr val="000000"/>
                </a:solidFill>
                <a:latin typeface="Inter"/>
              </a:rPr>
              <a:t>plt.title('Boxplot')</a:t>
            </a:r>
          </a:p>
          <a:p>
            <a:pPr>
              <a:lnSpc>
                <a:spcPts val="3455"/>
              </a:lnSpc>
            </a:pPr>
            <a:r>
              <a:rPr lang="en-US" sz="2468">
                <a:solidFill>
                  <a:srgbClr val="000000"/>
                </a:solidFill>
                <a:latin typeface="Inter"/>
              </a:rPr>
              <a:t>plt.show()</a:t>
            </a:r>
          </a:p>
          <a:p>
            <a:pPr>
              <a:lnSpc>
                <a:spcPts val="3455"/>
              </a:lnSpc>
            </a:pPr>
            <a:endParaRPr lang="en-US" sz="2468">
              <a:solidFill>
                <a:srgbClr val="000000"/>
              </a:solidFill>
              <a:latin typeface="Inter"/>
            </a:endParaRPr>
          </a:p>
        </p:txBody>
      </p:sp>
      <p:sp>
        <p:nvSpPr>
          <p:cNvPr id="7" name="AutoShape 7"/>
          <p:cNvSpPr/>
          <p:nvPr/>
        </p:nvSpPr>
        <p:spPr>
          <a:xfrm flipV="1">
            <a:off x="12546436" y="1827381"/>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8" name="TextBox 8"/>
          <p:cNvSpPr txBox="1"/>
          <p:nvPr/>
        </p:nvSpPr>
        <p:spPr>
          <a:xfrm>
            <a:off x="12975061" y="1441309"/>
            <a:ext cx="5177887" cy="3887102"/>
          </a:xfrm>
          <a:prstGeom prst="rect">
            <a:avLst/>
          </a:prstGeom>
        </p:spPr>
        <p:txBody>
          <a:bodyPr lIns="0" tIns="0" rIns="0" bIns="0" rtlCol="0" anchor="t">
            <a:spAutoFit/>
          </a:bodyPr>
          <a:lstStyle/>
          <a:p>
            <a:pPr>
              <a:lnSpc>
                <a:spcPts val="3455"/>
              </a:lnSpc>
            </a:pPr>
            <a:r>
              <a:rPr lang="en-US" sz="2468">
                <a:solidFill>
                  <a:srgbClr val="000000"/>
                </a:solidFill>
                <a:latin typeface="Inter"/>
              </a:rPr>
              <a:t># Load the Iris dataset</a:t>
            </a:r>
          </a:p>
          <a:p>
            <a:pPr>
              <a:lnSpc>
                <a:spcPts val="3455"/>
              </a:lnSpc>
            </a:pPr>
            <a:r>
              <a:rPr lang="en-US" sz="2468">
                <a:solidFill>
                  <a:srgbClr val="000000"/>
                </a:solidFill>
                <a:latin typeface="Inter"/>
              </a:rPr>
              <a:t>iris = sns.load_dataset('iris')</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Plotting pair plot</a:t>
            </a:r>
          </a:p>
          <a:p>
            <a:pPr>
              <a:lnSpc>
                <a:spcPts val="3455"/>
              </a:lnSpc>
            </a:pPr>
            <a:r>
              <a:rPr lang="en-US" sz="2468">
                <a:solidFill>
                  <a:srgbClr val="000000"/>
                </a:solidFill>
                <a:latin typeface="Inter"/>
              </a:rPr>
              <a:t>sns.pairplot(iris, hue='species', palette='Set2')</a:t>
            </a:r>
          </a:p>
          <a:p>
            <a:pPr>
              <a:lnSpc>
                <a:spcPts val="3455"/>
              </a:lnSpc>
            </a:pPr>
            <a:r>
              <a:rPr lang="en-US" sz="2468">
                <a:solidFill>
                  <a:srgbClr val="000000"/>
                </a:solidFill>
                <a:latin typeface="Inter"/>
              </a:rPr>
              <a:t>plt.title('Pair Plot: Iris Dataset')</a:t>
            </a:r>
          </a:p>
          <a:p>
            <a:pPr>
              <a:lnSpc>
                <a:spcPts val="3455"/>
              </a:lnSpc>
            </a:pPr>
            <a:r>
              <a:rPr lang="en-US" sz="2468">
                <a:solidFill>
                  <a:srgbClr val="000000"/>
                </a:solidFill>
                <a:latin typeface="Inter"/>
              </a:rPr>
              <a:t>plt.show()</a:t>
            </a:r>
          </a:p>
          <a:p>
            <a:pPr>
              <a:lnSpc>
                <a:spcPts val="3455"/>
              </a:lnSpc>
            </a:pPr>
            <a:endParaRPr lang="en-US" sz="2468">
              <a:solidFill>
                <a:srgbClr val="000000"/>
              </a:solidFill>
              <a:latin typeface="Inter"/>
            </a:endParaRPr>
          </a:p>
        </p:txBody>
      </p:sp>
      <p:sp>
        <p:nvSpPr>
          <p:cNvPr id="9" name="TextBox 9"/>
          <p:cNvSpPr txBox="1"/>
          <p:nvPr/>
        </p:nvSpPr>
        <p:spPr>
          <a:xfrm>
            <a:off x="1028700" y="450850"/>
            <a:ext cx="3000767"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EXAMPLES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028700" y="450850"/>
            <a:ext cx="9215090"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COMMON LIBRARIES USED IN DATA SCIENCE</a:t>
            </a:r>
          </a:p>
        </p:txBody>
      </p:sp>
      <p:grpSp>
        <p:nvGrpSpPr>
          <p:cNvPr id="5" name="Group 5"/>
          <p:cNvGrpSpPr/>
          <p:nvPr/>
        </p:nvGrpSpPr>
        <p:grpSpPr>
          <a:xfrm>
            <a:off x="1028700" y="14445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571750" y="2273159"/>
            <a:ext cx="8699306"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missingo</a:t>
            </a:r>
          </a:p>
        </p:txBody>
      </p:sp>
      <p:sp>
        <p:nvSpPr>
          <p:cNvPr id="9" name="TextBox 9"/>
          <p:cNvSpPr txBox="1"/>
          <p:nvPr/>
        </p:nvSpPr>
        <p:spPr>
          <a:xfrm>
            <a:off x="1028700" y="5361307"/>
            <a:ext cx="16230600" cy="1288867"/>
          </a:xfrm>
          <a:prstGeom prst="rect">
            <a:avLst/>
          </a:prstGeom>
        </p:spPr>
        <p:txBody>
          <a:bodyPr lIns="0" tIns="0" rIns="0" bIns="0" rtlCol="0" anchor="t">
            <a:spAutoFit/>
          </a:bodyPr>
          <a:lstStyle/>
          <a:p>
            <a:pPr>
              <a:lnSpc>
                <a:spcPts val="3499"/>
              </a:lnSpc>
            </a:pPr>
            <a:r>
              <a:rPr lang="en-US" sz="2499">
                <a:solidFill>
                  <a:srgbClr val="000000"/>
                </a:solidFill>
                <a:latin typeface="Inter"/>
              </a:rPr>
              <a:t>A Python package called missingno is used to analyze and visualize missing data in datasets. It offers a range of visualizations that make it easier to spot trends and patterns in missing data. The library is especially helpful when a project is in its data exploration phase.</a:t>
            </a:r>
          </a:p>
        </p:txBody>
      </p:sp>
      <p:sp>
        <p:nvSpPr>
          <p:cNvPr id="10" name="TextBox 10"/>
          <p:cNvSpPr txBox="1"/>
          <p:nvPr/>
        </p:nvSpPr>
        <p:spPr>
          <a:xfrm>
            <a:off x="4744273" y="9458325"/>
            <a:ext cx="9215090" cy="240584"/>
          </a:xfrm>
          <a:prstGeom prst="rect">
            <a:avLst/>
          </a:prstGeom>
        </p:spPr>
        <p:txBody>
          <a:bodyPr lIns="0" tIns="0" rIns="0" bIns="0" rtlCol="0" anchor="t">
            <a:spAutoFit/>
          </a:bodyPr>
          <a:lstStyle/>
          <a:p>
            <a:pPr algn="ctr">
              <a:lnSpc>
                <a:spcPts val="1960"/>
              </a:lnSpc>
              <a:spcBef>
                <a:spcPct val="0"/>
              </a:spcBef>
            </a:pPr>
            <a:r>
              <a:rPr lang="en-US" sz="1400" u="sng" spc="420">
                <a:solidFill>
                  <a:srgbClr val="000000"/>
                </a:solidFill>
                <a:latin typeface="Inter"/>
                <a:hlinkClick r:id="rId2" tooltip="https://pypi.org/project/missingno/"/>
              </a:rPr>
              <a:t>MISSINGO LINK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337176" y="3020731"/>
            <a:ext cx="5822125" cy="2589554"/>
          </a:xfrm>
          <a:prstGeom prst="rect">
            <a:avLst/>
          </a:prstGeom>
        </p:spPr>
        <p:txBody>
          <a:bodyPr lIns="0" tIns="0" rIns="0" bIns="0" rtlCol="0" anchor="t">
            <a:spAutoFit/>
          </a:bodyPr>
          <a:lstStyle/>
          <a:p>
            <a:pPr>
              <a:lnSpc>
                <a:spcPts val="3455"/>
              </a:lnSpc>
            </a:pPr>
            <a:r>
              <a:rPr lang="en-US" sz="2468">
                <a:solidFill>
                  <a:srgbClr val="000000"/>
                </a:solidFill>
                <a:latin typeface="Inter"/>
              </a:rPr>
              <a:t>import missingno as msno</a:t>
            </a:r>
          </a:p>
          <a:p>
            <a:pPr>
              <a:lnSpc>
                <a:spcPts val="3455"/>
              </a:lnSpc>
            </a:pPr>
            <a:r>
              <a:rPr lang="en-US" sz="2468">
                <a:solidFill>
                  <a:srgbClr val="000000"/>
                </a:solidFill>
                <a:latin typeface="Inter"/>
              </a:rPr>
              <a:t>import matplotlib.pyplot as plt</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msno.matrix(df)</a:t>
            </a:r>
          </a:p>
          <a:p>
            <a:pPr>
              <a:lnSpc>
                <a:spcPts val="3455"/>
              </a:lnSpc>
            </a:pPr>
            <a:r>
              <a:rPr lang="en-US" sz="2468">
                <a:solidFill>
                  <a:srgbClr val="000000"/>
                </a:solidFill>
                <a:latin typeface="Inter"/>
              </a:rPr>
              <a:t>plt.show()</a:t>
            </a:r>
          </a:p>
          <a:p>
            <a:pPr>
              <a:lnSpc>
                <a:spcPts val="3455"/>
              </a:lnSpc>
            </a:pPr>
            <a:endParaRPr lang="en-US" sz="2468">
              <a:solidFill>
                <a:srgbClr val="000000"/>
              </a:solidFill>
              <a:latin typeface="Inter"/>
            </a:endParaRPr>
          </a:p>
        </p:txBody>
      </p:sp>
      <p:sp>
        <p:nvSpPr>
          <p:cNvPr id="5" name="AutoShape 5"/>
          <p:cNvSpPr/>
          <p:nvPr/>
        </p:nvSpPr>
        <p:spPr>
          <a:xfrm flipV="1">
            <a:off x="6950054" y="1827381"/>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6" name="TextBox 6"/>
          <p:cNvSpPr txBox="1"/>
          <p:nvPr/>
        </p:nvSpPr>
        <p:spPr>
          <a:xfrm>
            <a:off x="7368549" y="3020731"/>
            <a:ext cx="5177887" cy="1292006"/>
          </a:xfrm>
          <a:prstGeom prst="rect">
            <a:avLst/>
          </a:prstGeom>
        </p:spPr>
        <p:txBody>
          <a:bodyPr lIns="0" tIns="0" rIns="0" bIns="0" rtlCol="0" anchor="t">
            <a:spAutoFit/>
          </a:bodyPr>
          <a:lstStyle/>
          <a:p>
            <a:pPr>
              <a:lnSpc>
                <a:spcPts val="3455"/>
              </a:lnSpc>
            </a:pPr>
            <a:r>
              <a:rPr lang="en-US" sz="2468">
                <a:solidFill>
                  <a:srgbClr val="000000"/>
                </a:solidFill>
                <a:latin typeface="Inter"/>
              </a:rPr>
              <a:t>msno.bar(df)</a:t>
            </a:r>
          </a:p>
          <a:p>
            <a:pPr>
              <a:lnSpc>
                <a:spcPts val="3455"/>
              </a:lnSpc>
            </a:pPr>
            <a:r>
              <a:rPr lang="en-US" sz="2468">
                <a:solidFill>
                  <a:srgbClr val="000000"/>
                </a:solidFill>
                <a:latin typeface="Inter"/>
              </a:rPr>
              <a:t>plt.show()</a:t>
            </a:r>
          </a:p>
          <a:p>
            <a:pPr>
              <a:lnSpc>
                <a:spcPts val="3455"/>
              </a:lnSpc>
            </a:pPr>
            <a:endParaRPr lang="en-US" sz="2468">
              <a:solidFill>
                <a:srgbClr val="000000"/>
              </a:solidFill>
              <a:latin typeface="Inter"/>
            </a:endParaRPr>
          </a:p>
        </p:txBody>
      </p:sp>
      <p:sp>
        <p:nvSpPr>
          <p:cNvPr id="7" name="AutoShape 7"/>
          <p:cNvSpPr/>
          <p:nvPr/>
        </p:nvSpPr>
        <p:spPr>
          <a:xfrm flipV="1">
            <a:off x="12546436" y="1827381"/>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8" name="TextBox 8"/>
          <p:cNvSpPr txBox="1"/>
          <p:nvPr/>
        </p:nvSpPr>
        <p:spPr>
          <a:xfrm>
            <a:off x="12975061" y="3020731"/>
            <a:ext cx="5177887" cy="1292006"/>
          </a:xfrm>
          <a:prstGeom prst="rect">
            <a:avLst/>
          </a:prstGeom>
        </p:spPr>
        <p:txBody>
          <a:bodyPr lIns="0" tIns="0" rIns="0" bIns="0" rtlCol="0" anchor="t">
            <a:spAutoFit/>
          </a:bodyPr>
          <a:lstStyle/>
          <a:p>
            <a:pPr>
              <a:lnSpc>
                <a:spcPts val="3455"/>
              </a:lnSpc>
            </a:pPr>
            <a:r>
              <a:rPr lang="en-US" sz="2468">
                <a:solidFill>
                  <a:srgbClr val="000000"/>
                </a:solidFill>
                <a:latin typeface="Inter"/>
              </a:rPr>
              <a:t>msno.heatmap(df)</a:t>
            </a:r>
          </a:p>
          <a:p>
            <a:pPr>
              <a:lnSpc>
                <a:spcPts val="3455"/>
              </a:lnSpc>
            </a:pPr>
            <a:r>
              <a:rPr lang="en-US" sz="2468">
                <a:solidFill>
                  <a:srgbClr val="000000"/>
                </a:solidFill>
                <a:latin typeface="Inter"/>
              </a:rPr>
              <a:t>plt.show()</a:t>
            </a:r>
          </a:p>
          <a:p>
            <a:pPr>
              <a:lnSpc>
                <a:spcPts val="3455"/>
              </a:lnSpc>
            </a:pPr>
            <a:endParaRPr lang="en-US" sz="2468">
              <a:solidFill>
                <a:srgbClr val="000000"/>
              </a:solidFill>
              <a:latin typeface="Inter"/>
            </a:endParaRPr>
          </a:p>
        </p:txBody>
      </p:sp>
      <p:sp>
        <p:nvSpPr>
          <p:cNvPr id="9" name="TextBox 9"/>
          <p:cNvSpPr txBox="1"/>
          <p:nvPr/>
        </p:nvSpPr>
        <p:spPr>
          <a:xfrm>
            <a:off x="1028700" y="450850"/>
            <a:ext cx="3000767"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EXAMPLES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885736" y="3971153"/>
            <a:ext cx="2344695" cy="2344695"/>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E1DAD6"/>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5" name="Group 5"/>
          <p:cNvGrpSpPr/>
          <p:nvPr/>
        </p:nvGrpSpPr>
        <p:grpSpPr>
          <a:xfrm>
            <a:off x="6158217" y="3971153"/>
            <a:ext cx="2344695" cy="2344695"/>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C6A28D"/>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8" name="Group 8"/>
          <p:cNvGrpSpPr/>
          <p:nvPr/>
        </p:nvGrpSpPr>
        <p:grpSpPr>
          <a:xfrm>
            <a:off x="9426837" y="3971153"/>
            <a:ext cx="2344695" cy="2344695"/>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868668"/>
            </a:solidFill>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grpSp>
        <p:nvGrpSpPr>
          <p:cNvPr id="11" name="Group 11"/>
          <p:cNvGrpSpPr/>
          <p:nvPr/>
        </p:nvGrpSpPr>
        <p:grpSpPr>
          <a:xfrm>
            <a:off x="12695457" y="3971153"/>
            <a:ext cx="2344695" cy="2344695"/>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AD6237"/>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3499"/>
                </a:lnSpc>
              </a:pPr>
              <a:endParaRPr/>
            </a:p>
          </p:txBody>
        </p:sp>
      </p:grpSp>
      <p:sp>
        <p:nvSpPr>
          <p:cNvPr id="14" name="TextBox 14"/>
          <p:cNvSpPr txBox="1"/>
          <p:nvPr/>
        </p:nvSpPr>
        <p:spPr>
          <a:xfrm>
            <a:off x="2889598" y="4971605"/>
            <a:ext cx="2344695" cy="323177"/>
          </a:xfrm>
          <a:prstGeom prst="rect">
            <a:avLst/>
          </a:prstGeom>
        </p:spPr>
        <p:txBody>
          <a:bodyPr lIns="0" tIns="0" rIns="0" bIns="0" rtlCol="0" anchor="t">
            <a:spAutoFit/>
          </a:bodyPr>
          <a:lstStyle/>
          <a:p>
            <a:pPr algn="ctr">
              <a:lnSpc>
                <a:spcPts val="2660"/>
              </a:lnSpc>
              <a:spcBef>
                <a:spcPct val="0"/>
              </a:spcBef>
            </a:pPr>
            <a:r>
              <a:rPr lang="en-US" sz="1900" spc="570">
                <a:solidFill>
                  <a:srgbClr val="FFFFFF"/>
                </a:solidFill>
                <a:latin typeface="Inter"/>
              </a:rPr>
              <a:t>MATPLOTLIB</a:t>
            </a:r>
          </a:p>
        </p:txBody>
      </p:sp>
      <p:sp>
        <p:nvSpPr>
          <p:cNvPr id="15" name="TextBox 15"/>
          <p:cNvSpPr txBox="1"/>
          <p:nvPr/>
        </p:nvSpPr>
        <p:spPr>
          <a:xfrm>
            <a:off x="6158217" y="4945063"/>
            <a:ext cx="2344695" cy="349242"/>
          </a:xfrm>
          <a:prstGeom prst="rect">
            <a:avLst/>
          </a:prstGeom>
        </p:spPr>
        <p:txBody>
          <a:bodyPr lIns="0" tIns="0" rIns="0" bIns="0" rtlCol="0" anchor="t">
            <a:spAutoFit/>
          </a:bodyPr>
          <a:lstStyle/>
          <a:p>
            <a:pPr algn="ctr">
              <a:lnSpc>
                <a:spcPts val="2800"/>
              </a:lnSpc>
              <a:spcBef>
                <a:spcPct val="0"/>
              </a:spcBef>
            </a:pPr>
            <a:r>
              <a:rPr lang="en-US" sz="2000" spc="600">
                <a:solidFill>
                  <a:srgbClr val="FFFFFF"/>
                </a:solidFill>
                <a:latin typeface="Inter"/>
              </a:rPr>
              <a:t>SEABORN</a:t>
            </a:r>
          </a:p>
        </p:txBody>
      </p:sp>
      <p:sp>
        <p:nvSpPr>
          <p:cNvPr id="16" name="TextBox 16"/>
          <p:cNvSpPr txBox="1"/>
          <p:nvPr/>
        </p:nvSpPr>
        <p:spPr>
          <a:xfrm>
            <a:off x="9426837" y="4945063"/>
            <a:ext cx="2344695" cy="349242"/>
          </a:xfrm>
          <a:prstGeom prst="rect">
            <a:avLst/>
          </a:prstGeom>
        </p:spPr>
        <p:txBody>
          <a:bodyPr lIns="0" tIns="0" rIns="0" bIns="0" rtlCol="0" anchor="t">
            <a:spAutoFit/>
          </a:bodyPr>
          <a:lstStyle/>
          <a:p>
            <a:pPr algn="ctr">
              <a:lnSpc>
                <a:spcPts val="2800"/>
              </a:lnSpc>
              <a:spcBef>
                <a:spcPct val="0"/>
              </a:spcBef>
            </a:pPr>
            <a:r>
              <a:rPr lang="en-US" sz="2000" spc="600">
                <a:solidFill>
                  <a:srgbClr val="FFFFFF"/>
                </a:solidFill>
                <a:latin typeface="Inter"/>
              </a:rPr>
              <a:t>ALTAIR</a:t>
            </a:r>
          </a:p>
        </p:txBody>
      </p:sp>
      <p:sp>
        <p:nvSpPr>
          <p:cNvPr id="17" name="TextBox 17"/>
          <p:cNvSpPr txBox="1"/>
          <p:nvPr/>
        </p:nvSpPr>
        <p:spPr>
          <a:xfrm>
            <a:off x="12695457" y="4945063"/>
            <a:ext cx="2344695" cy="349242"/>
          </a:xfrm>
          <a:prstGeom prst="rect">
            <a:avLst/>
          </a:prstGeom>
        </p:spPr>
        <p:txBody>
          <a:bodyPr lIns="0" tIns="0" rIns="0" bIns="0" rtlCol="0" anchor="t">
            <a:spAutoFit/>
          </a:bodyPr>
          <a:lstStyle/>
          <a:p>
            <a:pPr algn="ctr">
              <a:lnSpc>
                <a:spcPts val="2800"/>
              </a:lnSpc>
              <a:spcBef>
                <a:spcPct val="0"/>
              </a:spcBef>
            </a:pPr>
            <a:r>
              <a:rPr lang="en-US" sz="2000" spc="600">
                <a:solidFill>
                  <a:srgbClr val="FFFFFF"/>
                </a:solidFill>
                <a:latin typeface="Inter"/>
              </a:rPr>
              <a:t>PLOTLY </a:t>
            </a:r>
          </a:p>
        </p:txBody>
      </p:sp>
      <p:sp>
        <p:nvSpPr>
          <p:cNvPr id="18" name="TextBox 18"/>
          <p:cNvSpPr txBox="1"/>
          <p:nvPr/>
        </p:nvSpPr>
        <p:spPr>
          <a:xfrm>
            <a:off x="1028700" y="1810181"/>
            <a:ext cx="11346810" cy="497805"/>
          </a:xfrm>
          <a:prstGeom prst="rect">
            <a:avLst/>
          </a:prstGeom>
        </p:spPr>
        <p:txBody>
          <a:bodyPr lIns="0" tIns="0" rIns="0" bIns="0" rtlCol="0" anchor="t">
            <a:spAutoFit/>
          </a:bodyPr>
          <a:lstStyle/>
          <a:p>
            <a:pPr>
              <a:lnSpc>
                <a:spcPts val="4060"/>
              </a:lnSpc>
            </a:pPr>
            <a:r>
              <a:rPr lang="en-US" sz="2900">
                <a:solidFill>
                  <a:srgbClr val="000000"/>
                </a:solidFill>
                <a:latin typeface="TAN Twinkle"/>
              </a:rPr>
              <a:t>Plotting and visualization libraries</a:t>
            </a:r>
          </a:p>
        </p:txBody>
      </p:sp>
      <p:sp>
        <p:nvSpPr>
          <p:cNvPr id="19" name="AutoShape 19"/>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20" name="AutoShape 20"/>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21" name="TextBox 21"/>
          <p:cNvSpPr txBox="1"/>
          <p:nvPr/>
        </p:nvSpPr>
        <p:spPr>
          <a:xfrm>
            <a:off x="1407200" y="8812642"/>
            <a:ext cx="6414149" cy="349242"/>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LEEN SHAREEF SALEH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9270416" y="2699906"/>
            <a:ext cx="2091863" cy="209186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grpSp>
        <p:nvGrpSpPr>
          <p:cNvPr id="7" name="Group 7"/>
          <p:cNvGrpSpPr/>
          <p:nvPr/>
        </p:nvGrpSpPr>
        <p:grpSpPr>
          <a:xfrm>
            <a:off x="692419" y="2557367"/>
            <a:ext cx="2091863" cy="209186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3488636" y="3158195"/>
            <a:ext cx="5077426" cy="2500716"/>
          </a:xfrm>
          <a:prstGeom prst="rect">
            <a:avLst/>
          </a:prstGeom>
        </p:spPr>
        <p:txBody>
          <a:bodyPr lIns="0" tIns="0" rIns="0" bIns="0" rtlCol="0" anchor="t">
            <a:spAutoFit/>
          </a:bodyPr>
          <a:lstStyle/>
          <a:p>
            <a:pPr>
              <a:lnSpc>
                <a:spcPts val="3359"/>
              </a:lnSpc>
            </a:pPr>
            <a:r>
              <a:rPr lang="en-US" sz="2400">
                <a:solidFill>
                  <a:srgbClr val="000000"/>
                </a:solidFill>
                <a:latin typeface="Inter"/>
              </a:rPr>
              <a:t>Matplotlib is a popular and adaptable Python plotting library. To create different kinds of plots, such as line plots, scatter plots, bar charts, histograms, and more, it offers an object-oriented API.</a:t>
            </a:r>
          </a:p>
        </p:txBody>
      </p:sp>
      <p:sp>
        <p:nvSpPr>
          <p:cNvPr id="11" name="TextBox 11"/>
          <p:cNvSpPr txBox="1"/>
          <p:nvPr/>
        </p:nvSpPr>
        <p:spPr>
          <a:xfrm>
            <a:off x="11636597" y="2956052"/>
            <a:ext cx="5622703" cy="2919724"/>
          </a:xfrm>
          <a:prstGeom prst="rect">
            <a:avLst/>
          </a:prstGeom>
        </p:spPr>
        <p:txBody>
          <a:bodyPr lIns="0" tIns="0" rIns="0" bIns="0" rtlCol="0" anchor="t">
            <a:spAutoFit/>
          </a:bodyPr>
          <a:lstStyle/>
          <a:p>
            <a:pPr>
              <a:lnSpc>
                <a:spcPts val="3359"/>
              </a:lnSpc>
            </a:pPr>
            <a:r>
              <a:rPr lang="en-US" sz="2400">
                <a:solidFill>
                  <a:srgbClr val="000000"/>
                </a:solidFill>
                <a:latin typeface="Inter"/>
              </a:rPr>
              <a:t>Seaborn offers a high-level interface for producing statistical visualizations and is built on top of Matplotlib. It makes difficult tasks easier, such as estimating linear regression models, making multi-plot grids, and comparing multiple variables.</a:t>
            </a:r>
          </a:p>
        </p:txBody>
      </p:sp>
      <p:sp>
        <p:nvSpPr>
          <p:cNvPr id="12" name="TextBox 12"/>
          <p:cNvSpPr txBox="1"/>
          <p:nvPr/>
        </p:nvSpPr>
        <p:spPr>
          <a:xfrm>
            <a:off x="1028700" y="1526162"/>
            <a:ext cx="11346810" cy="497805"/>
          </a:xfrm>
          <a:prstGeom prst="rect">
            <a:avLst/>
          </a:prstGeom>
        </p:spPr>
        <p:txBody>
          <a:bodyPr lIns="0" tIns="0" rIns="0" bIns="0" rtlCol="0" anchor="t">
            <a:spAutoFit/>
          </a:bodyPr>
          <a:lstStyle/>
          <a:p>
            <a:pPr>
              <a:lnSpc>
                <a:spcPts val="4060"/>
              </a:lnSpc>
            </a:pPr>
            <a:r>
              <a:rPr lang="en-US" sz="2900">
                <a:solidFill>
                  <a:srgbClr val="000000"/>
                </a:solidFill>
                <a:latin typeface="TAN Twinkle"/>
              </a:rPr>
              <a:t>Plotting and visualization libraries</a:t>
            </a:r>
          </a:p>
        </p:txBody>
      </p:sp>
      <p:sp>
        <p:nvSpPr>
          <p:cNvPr id="13" name="TextBox 13"/>
          <p:cNvSpPr txBox="1"/>
          <p:nvPr/>
        </p:nvSpPr>
        <p:spPr>
          <a:xfrm>
            <a:off x="566003" y="3422660"/>
            <a:ext cx="2344695" cy="306636"/>
          </a:xfrm>
          <a:prstGeom prst="rect">
            <a:avLst/>
          </a:prstGeom>
        </p:spPr>
        <p:txBody>
          <a:bodyPr lIns="0" tIns="0" rIns="0" bIns="0" rtlCol="0" anchor="t">
            <a:spAutoFit/>
          </a:bodyPr>
          <a:lstStyle/>
          <a:p>
            <a:pPr algn="ctr">
              <a:lnSpc>
                <a:spcPts val="2520"/>
              </a:lnSpc>
              <a:spcBef>
                <a:spcPct val="0"/>
              </a:spcBef>
            </a:pPr>
            <a:r>
              <a:rPr lang="en-US" sz="1800" spc="540">
                <a:solidFill>
                  <a:srgbClr val="000000"/>
                </a:solidFill>
                <a:latin typeface="Inter"/>
              </a:rPr>
              <a:t>MATPLOTLIB</a:t>
            </a:r>
          </a:p>
        </p:txBody>
      </p:sp>
      <p:sp>
        <p:nvSpPr>
          <p:cNvPr id="14" name="TextBox 14"/>
          <p:cNvSpPr txBox="1"/>
          <p:nvPr/>
        </p:nvSpPr>
        <p:spPr>
          <a:xfrm>
            <a:off x="9144000" y="3631184"/>
            <a:ext cx="2344695" cy="349242"/>
          </a:xfrm>
          <a:prstGeom prst="rect">
            <a:avLst/>
          </a:prstGeom>
        </p:spPr>
        <p:txBody>
          <a:bodyPr lIns="0" tIns="0" rIns="0" bIns="0" rtlCol="0" anchor="t">
            <a:spAutoFit/>
          </a:bodyPr>
          <a:lstStyle/>
          <a:p>
            <a:pPr algn="ctr">
              <a:lnSpc>
                <a:spcPts val="2800"/>
              </a:lnSpc>
              <a:spcBef>
                <a:spcPct val="0"/>
              </a:spcBef>
            </a:pPr>
            <a:r>
              <a:rPr lang="en-US" sz="2000" spc="600">
                <a:solidFill>
                  <a:srgbClr val="000000"/>
                </a:solidFill>
                <a:latin typeface="Inter"/>
              </a:rPr>
              <a:t>SEABORN</a:t>
            </a:r>
          </a:p>
        </p:txBody>
      </p:sp>
      <p:sp>
        <p:nvSpPr>
          <p:cNvPr id="15" name="TextBox 15"/>
          <p:cNvSpPr txBox="1"/>
          <p:nvPr/>
        </p:nvSpPr>
        <p:spPr>
          <a:xfrm>
            <a:off x="1028700" y="5963711"/>
            <a:ext cx="6802321" cy="2919724"/>
          </a:xfrm>
          <a:prstGeom prst="rect">
            <a:avLst/>
          </a:prstGeom>
        </p:spPr>
        <p:txBody>
          <a:bodyPr lIns="0" tIns="0" rIns="0" bIns="0" rtlCol="0" anchor="t">
            <a:spAutoFit/>
          </a:bodyPr>
          <a:lstStyle/>
          <a:p>
            <a:pPr>
              <a:lnSpc>
                <a:spcPts val="3359"/>
              </a:lnSpc>
            </a:pPr>
            <a:r>
              <a:rPr lang="en-US" sz="2400">
                <a:solidFill>
                  <a:srgbClr val="000000"/>
                </a:solidFill>
                <a:latin typeface="Inter Bold"/>
              </a:rPr>
              <a:t>key benifites:</a:t>
            </a:r>
          </a:p>
          <a:p>
            <a:pPr marL="518160" lvl="1" indent="-259080">
              <a:lnSpc>
                <a:spcPts val="3359"/>
              </a:lnSpc>
              <a:buFont typeface="Arial"/>
              <a:buChar char="•"/>
            </a:pPr>
            <a:r>
              <a:rPr lang="en-US" sz="2400">
                <a:solidFill>
                  <a:srgbClr val="000000"/>
                </a:solidFill>
                <a:latin typeface="Inter Bold"/>
              </a:rPr>
              <a:t>Helps understand correlations between variables.</a:t>
            </a:r>
          </a:p>
          <a:p>
            <a:pPr marL="518160" lvl="1" indent="-259080">
              <a:lnSpc>
                <a:spcPts val="3359"/>
              </a:lnSpc>
              <a:buFont typeface="Arial"/>
              <a:buChar char="•"/>
            </a:pPr>
            <a:r>
              <a:rPr lang="en-US" sz="2400">
                <a:solidFill>
                  <a:srgbClr val="000000"/>
                </a:solidFill>
                <a:latin typeface="Inter Bold"/>
              </a:rPr>
              <a:t>Communicates model fitting results effectively.</a:t>
            </a:r>
          </a:p>
          <a:p>
            <a:pPr marL="518160" lvl="1" indent="-259080">
              <a:lnSpc>
                <a:spcPts val="3359"/>
              </a:lnSpc>
              <a:buFont typeface="Arial"/>
              <a:buChar char="•"/>
            </a:pPr>
            <a:r>
              <a:rPr lang="en-US" sz="2400">
                <a:solidFill>
                  <a:srgbClr val="000000"/>
                </a:solidFill>
                <a:latin typeface="Inter Bold"/>
              </a:rPr>
              <a:t>Useful for outlier detection using scatter plots</a:t>
            </a:r>
          </a:p>
        </p:txBody>
      </p:sp>
      <p:sp>
        <p:nvSpPr>
          <p:cNvPr id="16" name="TextBox 16"/>
          <p:cNvSpPr txBox="1"/>
          <p:nvPr/>
        </p:nvSpPr>
        <p:spPr>
          <a:xfrm>
            <a:off x="10316347" y="6073838"/>
            <a:ext cx="6594502" cy="2500716"/>
          </a:xfrm>
          <a:prstGeom prst="rect">
            <a:avLst/>
          </a:prstGeom>
        </p:spPr>
        <p:txBody>
          <a:bodyPr lIns="0" tIns="0" rIns="0" bIns="0" rtlCol="0" anchor="t">
            <a:spAutoFit/>
          </a:bodyPr>
          <a:lstStyle/>
          <a:p>
            <a:pPr>
              <a:lnSpc>
                <a:spcPts val="3359"/>
              </a:lnSpc>
            </a:pPr>
            <a:r>
              <a:rPr lang="en-US" sz="2400" dirty="0">
                <a:solidFill>
                  <a:srgbClr val="000000"/>
                </a:solidFill>
                <a:latin typeface="Inter Bold"/>
              </a:rPr>
              <a:t>key </a:t>
            </a:r>
            <a:r>
              <a:rPr lang="en-US" sz="2400" dirty="0" err="1">
                <a:solidFill>
                  <a:srgbClr val="000000"/>
                </a:solidFill>
                <a:latin typeface="Inter Bold"/>
              </a:rPr>
              <a:t>benifites</a:t>
            </a:r>
            <a:r>
              <a:rPr lang="en-US" sz="2400" dirty="0">
                <a:solidFill>
                  <a:srgbClr val="000000"/>
                </a:solidFill>
                <a:latin typeface="Inter Bold"/>
              </a:rPr>
              <a:t>:</a:t>
            </a:r>
          </a:p>
          <a:p>
            <a:pPr marL="518160" lvl="1" indent="-259080">
              <a:lnSpc>
                <a:spcPts val="3359"/>
              </a:lnSpc>
              <a:buFont typeface="Arial"/>
              <a:buChar char="•"/>
            </a:pPr>
            <a:r>
              <a:rPr lang="en-US" sz="2400" dirty="0">
                <a:solidFill>
                  <a:srgbClr val="000000"/>
                </a:solidFill>
                <a:latin typeface="Inter Bold"/>
              </a:rPr>
              <a:t>Seaborn focuses on making hard things easy.</a:t>
            </a:r>
          </a:p>
          <a:p>
            <a:pPr marL="518160" lvl="1" indent="-259080">
              <a:lnSpc>
                <a:spcPts val="3359"/>
              </a:lnSpc>
              <a:buFont typeface="Arial"/>
              <a:buChar char="•"/>
            </a:pPr>
            <a:r>
              <a:rPr lang="en-US" sz="2400" dirty="0">
                <a:solidFill>
                  <a:srgbClr val="000000"/>
                </a:solidFill>
                <a:latin typeface="Inter Bold"/>
              </a:rPr>
              <a:t>Seaborn has better aesthetics and customized themes.</a:t>
            </a:r>
          </a:p>
          <a:p>
            <a:pPr marL="518160" lvl="1" indent="-259080">
              <a:lnSpc>
                <a:spcPts val="3359"/>
              </a:lnSpc>
              <a:buFont typeface="Arial"/>
              <a:buChar char="•"/>
            </a:pPr>
            <a:r>
              <a:rPr lang="en-US" sz="2400" dirty="0">
                <a:solidFill>
                  <a:srgbClr val="000000"/>
                </a:solidFill>
                <a:latin typeface="Inter Bold"/>
              </a:rPr>
              <a:t>Works well with pandas </a:t>
            </a:r>
            <a:r>
              <a:rPr lang="en-US" sz="2400" dirty="0" err="1">
                <a:solidFill>
                  <a:srgbClr val="000000"/>
                </a:solidFill>
                <a:latin typeface="Inter Bold"/>
              </a:rPr>
              <a:t>DataFrames</a:t>
            </a:r>
            <a:r>
              <a:rPr lang="en-US" sz="2400" dirty="0">
                <a:solidFill>
                  <a:srgbClr val="000000"/>
                </a:solidFill>
                <a:latin typeface="Inter Bold"/>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9270416" y="2699906"/>
            <a:ext cx="2091863" cy="2091863"/>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grpSp>
        <p:nvGrpSpPr>
          <p:cNvPr id="7" name="Group 7"/>
          <p:cNvGrpSpPr/>
          <p:nvPr/>
        </p:nvGrpSpPr>
        <p:grpSpPr>
          <a:xfrm>
            <a:off x="692419" y="2557367"/>
            <a:ext cx="2091863" cy="209186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3488636" y="3158195"/>
            <a:ext cx="5077426" cy="2081707"/>
          </a:xfrm>
          <a:prstGeom prst="rect">
            <a:avLst/>
          </a:prstGeom>
        </p:spPr>
        <p:txBody>
          <a:bodyPr lIns="0" tIns="0" rIns="0" bIns="0" rtlCol="0" anchor="t">
            <a:spAutoFit/>
          </a:bodyPr>
          <a:lstStyle/>
          <a:p>
            <a:pPr>
              <a:lnSpc>
                <a:spcPts val="3359"/>
              </a:lnSpc>
            </a:pPr>
            <a:r>
              <a:rPr lang="en-US" sz="2400">
                <a:solidFill>
                  <a:srgbClr val="000000"/>
                </a:solidFill>
                <a:latin typeface="Inter"/>
              </a:rPr>
              <a:t>Altair is a declarative statistical visualization library written in Python. With clear and simple syntax, users can produce interactive visualizations.</a:t>
            </a:r>
          </a:p>
        </p:txBody>
      </p:sp>
      <p:sp>
        <p:nvSpPr>
          <p:cNvPr id="11" name="TextBox 11"/>
          <p:cNvSpPr txBox="1"/>
          <p:nvPr/>
        </p:nvSpPr>
        <p:spPr>
          <a:xfrm>
            <a:off x="11636597" y="2956052"/>
            <a:ext cx="5622703" cy="2919724"/>
          </a:xfrm>
          <a:prstGeom prst="rect">
            <a:avLst/>
          </a:prstGeom>
        </p:spPr>
        <p:txBody>
          <a:bodyPr lIns="0" tIns="0" rIns="0" bIns="0" rtlCol="0" anchor="t">
            <a:spAutoFit/>
          </a:bodyPr>
          <a:lstStyle/>
          <a:p>
            <a:pPr>
              <a:lnSpc>
                <a:spcPts val="3359"/>
              </a:lnSpc>
            </a:pPr>
            <a:r>
              <a:rPr lang="en-US" sz="2400">
                <a:solidFill>
                  <a:srgbClr val="000000"/>
                </a:solidFill>
                <a:latin typeface="Inter"/>
              </a:rPr>
              <a:t>With the help of the interactive plotting library Plotly, Python users can easily produce dynamic, online-based visualizations. Numerous chart types are supported by it, such as line, scatter, bar, and three-dimensional plots.</a:t>
            </a:r>
          </a:p>
        </p:txBody>
      </p:sp>
      <p:sp>
        <p:nvSpPr>
          <p:cNvPr id="12" name="TextBox 12"/>
          <p:cNvSpPr txBox="1"/>
          <p:nvPr/>
        </p:nvSpPr>
        <p:spPr>
          <a:xfrm>
            <a:off x="1028700" y="1526162"/>
            <a:ext cx="11346810" cy="497805"/>
          </a:xfrm>
          <a:prstGeom prst="rect">
            <a:avLst/>
          </a:prstGeom>
        </p:spPr>
        <p:txBody>
          <a:bodyPr lIns="0" tIns="0" rIns="0" bIns="0" rtlCol="0" anchor="t">
            <a:spAutoFit/>
          </a:bodyPr>
          <a:lstStyle/>
          <a:p>
            <a:pPr>
              <a:lnSpc>
                <a:spcPts val="4060"/>
              </a:lnSpc>
            </a:pPr>
            <a:r>
              <a:rPr lang="en-US" sz="2900">
                <a:solidFill>
                  <a:srgbClr val="000000"/>
                </a:solidFill>
                <a:latin typeface="TAN Twinkle"/>
              </a:rPr>
              <a:t>Plotting and visualization libraries</a:t>
            </a:r>
          </a:p>
        </p:txBody>
      </p:sp>
      <p:sp>
        <p:nvSpPr>
          <p:cNvPr id="13" name="TextBox 13"/>
          <p:cNvSpPr txBox="1"/>
          <p:nvPr/>
        </p:nvSpPr>
        <p:spPr>
          <a:xfrm>
            <a:off x="1028700" y="5963711"/>
            <a:ext cx="6615284" cy="2081707"/>
          </a:xfrm>
          <a:prstGeom prst="rect">
            <a:avLst/>
          </a:prstGeom>
        </p:spPr>
        <p:txBody>
          <a:bodyPr lIns="0" tIns="0" rIns="0" bIns="0" rtlCol="0" anchor="t">
            <a:spAutoFit/>
          </a:bodyPr>
          <a:lstStyle/>
          <a:p>
            <a:pPr>
              <a:lnSpc>
                <a:spcPts val="3359"/>
              </a:lnSpc>
            </a:pPr>
            <a:r>
              <a:rPr lang="en-US" sz="2400">
                <a:solidFill>
                  <a:srgbClr val="000000"/>
                </a:solidFill>
                <a:latin typeface="Inter Bold"/>
              </a:rPr>
              <a:t>key benifites:</a:t>
            </a:r>
          </a:p>
          <a:p>
            <a:pPr marL="518160" lvl="1" indent="-259080">
              <a:lnSpc>
                <a:spcPts val="3359"/>
              </a:lnSpc>
              <a:buFont typeface="Arial"/>
              <a:buChar char="•"/>
            </a:pPr>
            <a:r>
              <a:rPr lang="en-US" sz="2400">
                <a:solidFill>
                  <a:srgbClr val="000000"/>
                </a:solidFill>
                <a:latin typeface="Inter Bold"/>
              </a:rPr>
              <a:t>Easy-to-use syntax</a:t>
            </a:r>
          </a:p>
          <a:p>
            <a:pPr marL="518160" lvl="1" indent="-259080">
              <a:lnSpc>
                <a:spcPts val="3359"/>
              </a:lnSpc>
              <a:buFont typeface="Arial"/>
              <a:buChar char="•"/>
            </a:pPr>
            <a:r>
              <a:rPr lang="en-US" sz="2400">
                <a:solidFill>
                  <a:srgbClr val="000000"/>
                </a:solidFill>
                <a:latin typeface="Inter Bold"/>
              </a:rPr>
              <a:t>Interactive plots</a:t>
            </a:r>
          </a:p>
          <a:p>
            <a:pPr marL="518160" lvl="1" indent="-259080">
              <a:lnSpc>
                <a:spcPts val="3359"/>
              </a:lnSpc>
              <a:buFont typeface="Arial"/>
              <a:buChar char="•"/>
            </a:pPr>
            <a:r>
              <a:rPr lang="en-US" sz="2400">
                <a:solidFill>
                  <a:srgbClr val="000000"/>
                </a:solidFill>
                <a:latin typeface="Inter Bold"/>
              </a:rPr>
              <a:t>Seamless integration with Pandas</a:t>
            </a:r>
          </a:p>
          <a:p>
            <a:pPr marL="518160" lvl="1" indent="-259080">
              <a:lnSpc>
                <a:spcPts val="3359"/>
              </a:lnSpc>
              <a:buFont typeface="Arial"/>
              <a:buChar char="•"/>
            </a:pPr>
            <a:r>
              <a:rPr lang="en-US" sz="2400">
                <a:solidFill>
                  <a:srgbClr val="000000"/>
                </a:solidFill>
                <a:latin typeface="Inter Bold"/>
              </a:rPr>
              <a:t>Simplifies visualization complexities</a:t>
            </a:r>
          </a:p>
        </p:txBody>
      </p:sp>
      <p:sp>
        <p:nvSpPr>
          <p:cNvPr id="14" name="TextBox 14"/>
          <p:cNvSpPr txBox="1"/>
          <p:nvPr/>
        </p:nvSpPr>
        <p:spPr>
          <a:xfrm>
            <a:off x="10316347" y="6073838"/>
            <a:ext cx="6511375" cy="2919724"/>
          </a:xfrm>
          <a:prstGeom prst="rect">
            <a:avLst/>
          </a:prstGeom>
        </p:spPr>
        <p:txBody>
          <a:bodyPr lIns="0" tIns="0" rIns="0" bIns="0" rtlCol="0" anchor="t">
            <a:spAutoFit/>
          </a:bodyPr>
          <a:lstStyle/>
          <a:p>
            <a:pPr>
              <a:lnSpc>
                <a:spcPts val="3359"/>
              </a:lnSpc>
            </a:pPr>
            <a:r>
              <a:rPr lang="en-US" sz="2400">
                <a:solidFill>
                  <a:srgbClr val="000000"/>
                </a:solidFill>
                <a:latin typeface="Inter Bold"/>
              </a:rPr>
              <a:t>key benifites:</a:t>
            </a:r>
          </a:p>
          <a:p>
            <a:pPr marL="518160" lvl="1" indent="-259080">
              <a:lnSpc>
                <a:spcPts val="3359"/>
              </a:lnSpc>
              <a:buFont typeface="Arial"/>
              <a:buChar char="•"/>
            </a:pPr>
            <a:r>
              <a:rPr lang="en-US" sz="2400">
                <a:solidFill>
                  <a:srgbClr val="000000"/>
                </a:solidFill>
                <a:latin typeface="Inter Bold"/>
              </a:rPr>
              <a:t>Interactive plots with zooming, panning, and hovering capabilities.</a:t>
            </a:r>
          </a:p>
          <a:p>
            <a:pPr marL="518160" lvl="1" indent="-259080">
              <a:lnSpc>
                <a:spcPts val="3359"/>
              </a:lnSpc>
              <a:buFont typeface="Arial"/>
              <a:buChar char="•"/>
            </a:pPr>
            <a:r>
              <a:rPr lang="en-US" sz="2400">
                <a:solidFill>
                  <a:srgbClr val="000000"/>
                </a:solidFill>
                <a:latin typeface="Inter Bold"/>
              </a:rPr>
              <a:t>Export plots to various formats, including HTML and PNG.</a:t>
            </a:r>
          </a:p>
          <a:p>
            <a:pPr marL="518160" lvl="1" indent="-259080">
              <a:lnSpc>
                <a:spcPts val="3359"/>
              </a:lnSpc>
              <a:buFont typeface="Arial"/>
              <a:buChar char="•"/>
            </a:pPr>
            <a:r>
              <a:rPr lang="en-US" sz="2400">
                <a:solidFill>
                  <a:srgbClr val="000000"/>
                </a:solidFill>
                <a:latin typeface="Inter Bold"/>
              </a:rPr>
              <a:t>Integration with Pandas for easy data manipulation and analysis.</a:t>
            </a:r>
          </a:p>
        </p:txBody>
      </p:sp>
      <p:sp>
        <p:nvSpPr>
          <p:cNvPr id="15" name="TextBox 15"/>
          <p:cNvSpPr txBox="1"/>
          <p:nvPr/>
        </p:nvSpPr>
        <p:spPr>
          <a:xfrm>
            <a:off x="562916" y="3404865"/>
            <a:ext cx="2344695" cy="349242"/>
          </a:xfrm>
          <a:prstGeom prst="rect">
            <a:avLst/>
          </a:prstGeom>
        </p:spPr>
        <p:txBody>
          <a:bodyPr lIns="0" tIns="0" rIns="0" bIns="0" rtlCol="0" anchor="t">
            <a:spAutoFit/>
          </a:bodyPr>
          <a:lstStyle/>
          <a:p>
            <a:pPr algn="ctr">
              <a:lnSpc>
                <a:spcPts val="2800"/>
              </a:lnSpc>
              <a:spcBef>
                <a:spcPct val="0"/>
              </a:spcBef>
            </a:pPr>
            <a:r>
              <a:rPr lang="en-US" sz="2000" spc="600">
                <a:solidFill>
                  <a:srgbClr val="000000"/>
                </a:solidFill>
                <a:latin typeface="Inter"/>
              </a:rPr>
              <a:t>ALTAIR</a:t>
            </a:r>
          </a:p>
        </p:txBody>
      </p:sp>
      <p:sp>
        <p:nvSpPr>
          <p:cNvPr id="16" name="TextBox 16"/>
          <p:cNvSpPr txBox="1"/>
          <p:nvPr/>
        </p:nvSpPr>
        <p:spPr>
          <a:xfrm>
            <a:off x="9144000" y="3555674"/>
            <a:ext cx="2344695" cy="349242"/>
          </a:xfrm>
          <a:prstGeom prst="rect">
            <a:avLst/>
          </a:prstGeom>
        </p:spPr>
        <p:txBody>
          <a:bodyPr lIns="0" tIns="0" rIns="0" bIns="0" rtlCol="0" anchor="t">
            <a:spAutoFit/>
          </a:bodyPr>
          <a:lstStyle/>
          <a:p>
            <a:pPr algn="ctr">
              <a:lnSpc>
                <a:spcPts val="2800"/>
              </a:lnSpc>
              <a:spcBef>
                <a:spcPct val="0"/>
              </a:spcBef>
            </a:pPr>
            <a:r>
              <a:rPr lang="en-US" sz="2000" spc="600">
                <a:solidFill>
                  <a:srgbClr val="000000"/>
                </a:solidFill>
                <a:latin typeface="Inter"/>
              </a:rPr>
              <a:t>PLOTLY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996922"/>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654626" y="1580953"/>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2031422" y="2699875"/>
            <a:ext cx="10735929" cy="762530"/>
          </a:xfrm>
          <a:prstGeom prst="rect">
            <a:avLst/>
          </a:prstGeom>
        </p:spPr>
        <p:txBody>
          <a:bodyPr lIns="0" tIns="0" rIns="0" bIns="0" rtlCol="0" anchor="t">
            <a:spAutoFit/>
          </a:bodyPr>
          <a:lstStyle/>
          <a:p>
            <a:pPr>
              <a:lnSpc>
                <a:spcPts val="6266"/>
              </a:lnSpc>
            </a:pPr>
            <a:r>
              <a:rPr lang="en-US" sz="4476">
                <a:solidFill>
                  <a:srgbClr val="000000"/>
                </a:solidFill>
                <a:latin typeface="TAN Twinkle"/>
              </a:rPr>
              <a:t>Experiments</a:t>
            </a:r>
          </a:p>
        </p:txBody>
      </p:sp>
      <p:sp>
        <p:nvSpPr>
          <p:cNvPr id="8" name="TextBox 8"/>
          <p:cNvSpPr txBox="1"/>
          <p:nvPr/>
        </p:nvSpPr>
        <p:spPr>
          <a:xfrm>
            <a:off x="4015109" y="4342550"/>
            <a:ext cx="12205606" cy="4176749"/>
          </a:xfrm>
          <a:prstGeom prst="rect">
            <a:avLst/>
          </a:prstGeom>
        </p:spPr>
        <p:txBody>
          <a:bodyPr lIns="0" tIns="0" rIns="0" bIns="0" rtlCol="0" anchor="t">
            <a:spAutoFit/>
          </a:bodyPr>
          <a:lstStyle/>
          <a:p>
            <a:pPr>
              <a:lnSpc>
                <a:spcPts val="3359"/>
              </a:lnSpc>
            </a:pPr>
            <a:r>
              <a:rPr lang="en-US" sz="2400">
                <a:solidFill>
                  <a:srgbClr val="000000"/>
                </a:solidFill>
                <a:latin typeface="Inter"/>
              </a:rPr>
              <a:t>I used Google Colab, a platform that is ideal for Python development, to work on my project. Colab's user-friendly interface and interactive cell-by-cell implementation made my work easier by providing features like robust error handling, streamlined project management, and extensive library support. Python was my main programming language of choice because of its high level of functionality and reputation, especially in the fields of data science and machine learning. Its robust libraries, such as NumPy, Pandas, and Matplotlib, along with its rich data structures made handling and analyzing datasets a lot easier. Python's ability to manage big datasets made it an excellent choice for my project, especially because it can make full use of the Pandas library.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11244474" y="3582981"/>
            <a:ext cx="6379809" cy="2452865"/>
          </a:xfrm>
          <a:custGeom>
            <a:avLst/>
            <a:gdLst/>
            <a:ahLst/>
            <a:cxnLst/>
            <a:rect l="l" t="t" r="r" b="b"/>
            <a:pathLst>
              <a:path w="6379809" h="2452865">
                <a:moveTo>
                  <a:pt x="0" y="0"/>
                </a:moveTo>
                <a:lnTo>
                  <a:pt x="6379809" y="0"/>
                </a:lnTo>
                <a:lnTo>
                  <a:pt x="6379809" y="2452865"/>
                </a:lnTo>
                <a:lnTo>
                  <a:pt x="0" y="2452865"/>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2571750" y="2339834"/>
            <a:ext cx="11107183" cy="1464846"/>
          </a:xfrm>
          <a:prstGeom prst="rect">
            <a:avLst/>
          </a:prstGeom>
        </p:spPr>
        <p:txBody>
          <a:bodyPr lIns="0" tIns="0" rIns="0" bIns="0" rtlCol="0" anchor="t">
            <a:spAutoFit/>
          </a:bodyPr>
          <a:lstStyle/>
          <a:p>
            <a:pPr>
              <a:lnSpc>
                <a:spcPts val="5880"/>
              </a:lnSpc>
            </a:pPr>
            <a:r>
              <a:rPr lang="en-US" sz="4200">
                <a:solidFill>
                  <a:srgbClr val="000000"/>
                </a:solidFill>
                <a:latin typeface="TAN Twinkle"/>
              </a:rPr>
              <a:t>Load Data and Prepare Data (Preprocessing)</a:t>
            </a:r>
          </a:p>
        </p:txBody>
      </p:sp>
      <p:sp>
        <p:nvSpPr>
          <p:cNvPr id="9" name="TextBox 9"/>
          <p:cNvSpPr txBox="1"/>
          <p:nvPr/>
        </p:nvSpPr>
        <p:spPr>
          <a:xfrm>
            <a:off x="1576087" y="5095875"/>
            <a:ext cx="9129890" cy="2919724"/>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Preprocessingstep Name:</a:t>
            </a:r>
            <a:r>
              <a:rPr lang="en-US" sz="2400">
                <a:solidFill>
                  <a:srgbClr val="000000"/>
                </a:solidFill>
                <a:latin typeface="Inter"/>
              </a:rPr>
              <a:t> dropping all duplicated rows </a:t>
            </a:r>
          </a:p>
          <a:p>
            <a:pPr>
              <a:lnSpc>
                <a:spcPts val="3359"/>
              </a:lnSpc>
            </a:pPr>
            <a:r>
              <a:rPr lang="en-US" sz="2400">
                <a:solidFill>
                  <a:srgbClr val="000000"/>
                </a:solidFill>
                <a:latin typeface="Inter Bold"/>
              </a:rPr>
              <a:t>Description</a:t>
            </a:r>
            <a:r>
              <a:rPr lang="en-US" sz="2400">
                <a:solidFill>
                  <a:srgbClr val="000000"/>
                </a:solidFill>
                <a:latin typeface="Inter"/>
              </a:rPr>
              <a:t>: having the same row with the same info. tiwce is not impotant </a:t>
            </a:r>
          </a:p>
          <a:p>
            <a:pPr>
              <a:lnSpc>
                <a:spcPts val="3359"/>
              </a:lnSpc>
            </a:pPr>
            <a:r>
              <a:rPr lang="en-US" sz="2400">
                <a:solidFill>
                  <a:srgbClr val="000000"/>
                </a:solidFill>
                <a:latin typeface="Inter Bold"/>
              </a:rPr>
              <a:t>Justification: </a:t>
            </a:r>
            <a:r>
              <a:rPr lang="en-US" sz="2400">
                <a:solidFill>
                  <a:srgbClr val="000000"/>
                </a:solidFill>
                <a:latin typeface="Inter"/>
              </a:rPr>
              <a:t>So I drop this duplicated rows because all the values are same in it. they have the same values of all values. should be dropped from the dataset.</a:t>
            </a:r>
          </a:p>
          <a:p>
            <a:pPr>
              <a:lnSpc>
                <a:spcPts val="3359"/>
              </a:lnSpc>
            </a:pPr>
            <a:endParaRPr lang="en-US" sz="2400">
              <a:solidFill>
                <a:srgbClr val="000000"/>
              </a:solidFill>
              <a:latin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852185"/>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Freeform 4"/>
          <p:cNvSpPr/>
          <p:nvPr/>
        </p:nvSpPr>
        <p:spPr>
          <a:xfrm>
            <a:off x="10463440" y="1318008"/>
            <a:ext cx="7266806" cy="1705741"/>
          </a:xfrm>
          <a:custGeom>
            <a:avLst/>
            <a:gdLst/>
            <a:ahLst/>
            <a:cxnLst/>
            <a:rect l="l" t="t" r="r" b="b"/>
            <a:pathLst>
              <a:path w="7266806" h="1705741">
                <a:moveTo>
                  <a:pt x="0" y="0"/>
                </a:moveTo>
                <a:lnTo>
                  <a:pt x="7266807" y="0"/>
                </a:lnTo>
                <a:lnTo>
                  <a:pt x="7266807" y="1705742"/>
                </a:lnTo>
                <a:lnTo>
                  <a:pt x="0" y="1705742"/>
                </a:lnTo>
                <a:lnTo>
                  <a:pt x="0" y="0"/>
                </a:lnTo>
                <a:close/>
              </a:path>
            </a:pathLst>
          </a:custGeom>
          <a:blipFill>
            <a:blip r:embed="rId2"/>
            <a:stretch>
              <a:fillRect/>
            </a:stretch>
          </a:blipFill>
        </p:spPr>
        <p:txBody>
          <a:bodyPr/>
          <a:lstStyle/>
          <a:p>
            <a:endParaRPr lang="en-US"/>
          </a:p>
        </p:txBody>
      </p:sp>
      <p:sp>
        <p:nvSpPr>
          <p:cNvPr id="5" name="Freeform 5"/>
          <p:cNvSpPr/>
          <p:nvPr/>
        </p:nvSpPr>
        <p:spPr>
          <a:xfrm>
            <a:off x="6876684" y="3849163"/>
            <a:ext cx="11077048" cy="5718526"/>
          </a:xfrm>
          <a:custGeom>
            <a:avLst/>
            <a:gdLst/>
            <a:ahLst/>
            <a:cxnLst/>
            <a:rect l="l" t="t" r="r" b="b"/>
            <a:pathLst>
              <a:path w="11077048" h="5718526">
                <a:moveTo>
                  <a:pt x="0" y="0"/>
                </a:moveTo>
                <a:lnTo>
                  <a:pt x="11077048" y="0"/>
                </a:lnTo>
                <a:lnTo>
                  <a:pt x="11077048" y="5718526"/>
                </a:lnTo>
                <a:lnTo>
                  <a:pt x="0" y="5718526"/>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1956065" y="515928"/>
            <a:ext cx="14375871" cy="512772"/>
          </a:xfrm>
          <a:prstGeom prst="rect">
            <a:avLst/>
          </a:prstGeom>
        </p:spPr>
        <p:txBody>
          <a:bodyPr lIns="0" tIns="0" rIns="0" bIns="0" rtlCol="0" anchor="t">
            <a:spAutoFit/>
          </a:bodyPr>
          <a:lstStyle/>
          <a:p>
            <a:pPr>
              <a:lnSpc>
                <a:spcPts val="4210"/>
              </a:lnSpc>
            </a:pPr>
            <a:r>
              <a:rPr lang="en-US" sz="3007">
                <a:solidFill>
                  <a:srgbClr val="000000"/>
                </a:solidFill>
                <a:latin typeface="TAN Twinkle"/>
              </a:rPr>
              <a:t>Load Data and Prepare Data (Preprocessing)</a:t>
            </a:r>
          </a:p>
        </p:txBody>
      </p:sp>
      <p:sp>
        <p:nvSpPr>
          <p:cNvPr id="7" name="TextBox 7"/>
          <p:cNvSpPr txBox="1"/>
          <p:nvPr/>
        </p:nvSpPr>
        <p:spPr>
          <a:xfrm>
            <a:off x="1028700" y="1500612"/>
            <a:ext cx="5602150" cy="6271791"/>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Preprocessingstep Name:</a:t>
            </a:r>
            <a:r>
              <a:rPr lang="en-US" sz="2400">
                <a:solidFill>
                  <a:srgbClr val="000000"/>
                </a:solidFill>
                <a:latin typeface="Inter"/>
              </a:rPr>
              <a:t> filling null values in Data Usage Tier column </a:t>
            </a:r>
          </a:p>
          <a:p>
            <a:pPr>
              <a:lnSpc>
                <a:spcPts val="3359"/>
              </a:lnSpc>
            </a:pPr>
            <a:r>
              <a:rPr lang="en-US" sz="2400">
                <a:solidFill>
                  <a:srgbClr val="000000"/>
                </a:solidFill>
                <a:latin typeface="Inter Bold"/>
              </a:rPr>
              <a:t>Description</a:t>
            </a:r>
            <a:r>
              <a:rPr lang="en-US" sz="2400">
                <a:solidFill>
                  <a:srgbClr val="000000"/>
                </a:solidFill>
                <a:latin typeface="Inter"/>
              </a:rPr>
              <a:t>:Null values in the 'Data Usage Tier' column are filled based on the mode (most frequently occurring value) of each 'Customer Interaction Score'.</a:t>
            </a:r>
          </a:p>
          <a:p>
            <a:pPr>
              <a:lnSpc>
                <a:spcPts val="3359"/>
              </a:lnSpc>
            </a:pPr>
            <a:r>
              <a:rPr lang="en-US" sz="2400">
                <a:solidFill>
                  <a:srgbClr val="000000"/>
                </a:solidFill>
                <a:latin typeface="Inter Bold"/>
              </a:rPr>
              <a:t>Justification: </a:t>
            </a:r>
            <a:r>
              <a:rPr lang="en-US" sz="2400">
                <a:solidFill>
                  <a:srgbClr val="000000"/>
                </a:solidFill>
                <a:latin typeface="Inter"/>
              </a:rPr>
              <a:t>By filling null values based on the mode of 'Data Usage Tier' corresponding to each 'Customer Interaction Score', we utilize information about the frequency and quality of interactions customers have with customer service.</a:t>
            </a:r>
          </a:p>
          <a:p>
            <a:pPr>
              <a:lnSpc>
                <a:spcPts val="3359"/>
              </a:lnSpc>
            </a:pPr>
            <a:endParaRPr lang="en-US" sz="2400">
              <a:solidFill>
                <a:srgbClr val="000000"/>
              </a:solidFill>
              <a:latin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028700" y="450850"/>
            <a:ext cx="9215090"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COMMON LIBRARIES USED IN DATA SCIENCE</a:t>
            </a:r>
          </a:p>
        </p:txBody>
      </p:sp>
      <p:grpSp>
        <p:nvGrpSpPr>
          <p:cNvPr id="5" name="Group 5"/>
          <p:cNvGrpSpPr/>
          <p:nvPr/>
        </p:nvGrpSpPr>
        <p:grpSpPr>
          <a:xfrm>
            <a:off x="1028700" y="14445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571750" y="2273159"/>
            <a:ext cx="4626061"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numpy </a:t>
            </a:r>
          </a:p>
        </p:txBody>
      </p:sp>
      <p:sp>
        <p:nvSpPr>
          <p:cNvPr id="9" name="TextBox 9"/>
          <p:cNvSpPr txBox="1"/>
          <p:nvPr/>
        </p:nvSpPr>
        <p:spPr>
          <a:xfrm>
            <a:off x="1028700" y="5465217"/>
            <a:ext cx="16230600" cy="3041223"/>
          </a:xfrm>
          <a:prstGeom prst="rect">
            <a:avLst/>
          </a:prstGeom>
        </p:spPr>
        <p:txBody>
          <a:bodyPr lIns="0" tIns="0" rIns="0" bIns="0" rtlCol="0" anchor="t">
            <a:spAutoFit/>
          </a:bodyPr>
          <a:lstStyle/>
          <a:p>
            <a:pPr>
              <a:lnSpc>
                <a:spcPts val="3499"/>
              </a:lnSpc>
            </a:pPr>
            <a:r>
              <a:rPr lang="en-US" sz="2499" dirty="0">
                <a:solidFill>
                  <a:srgbClr val="000000"/>
                </a:solidFill>
                <a:latin typeface="Inter"/>
              </a:rPr>
              <a:t>A Python library called NumPy offers a robust and effective array object along with a number of tools and functions for scientific computing. NumPy arrays can handle and store a variety of multidimensional data types, including vectors, matrices, images, and more. Additionally, NumPy provides mathematical functions for statistics, random number generation, Fourier transform, and linear algebra. Data science, machine learning, and other disciplines requiring quick and dependable numerical calculations frequently use NumPy. NumPy is compatible with many other Python libraries, including Matplotlib, Scikit-learn, and Pandas.</a:t>
            </a:r>
          </a:p>
        </p:txBody>
      </p:sp>
      <p:sp>
        <p:nvSpPr>
          <p:cNvPr id="10" name="TextBox 10"/>
          <p:cNvSpPr txBox="1"/>
          <p:nvPr/>
        </p:nvSpPr>
        <p:spPr>
          <a:xfrm>
            <a:off x="4536455" y="9458325"/>
            <a:ext cx="9215090" cy="240584"/>
          </a:xfrm>
          <a:prstGeom prst="rect">
            <a:avLst/>
          </a:prstGeom>
        </p:spPr>
        <p:txBody>
          <a:bodyPr lIns="0" tIns="0" rIns="0" bIns="0" rtlCol="0" anchor="t">
            <a:spAutoFit/>
          </a:bodyPr>
          <a:lstStyle/>
          <a:p>
            <a:pPr algn="ctr">
              <a:lnSpc>
                <a:spcPts val="1960"/>
              </a:lnSpc>
              <a:spcBef>
                <a:spcPct val="0"/>
              </a:spcBef>
            </a:pPr>
            <a:r>
              <a:rPr lang="en-US" sz="1400" u="sng" spc="420">
                <a:solidFill>
                  <a:srgbClr val="000000"/>
                </a:solidFill>
                <a:latin typeface="Inter"/>
                <a:hlinkClick r:id="rId2" tooltip="https://numpy.org"/>
              </a:rPr>
              <a:t>NUMPY LINK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695745"/>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Freeform 4"/>
          <p:cNvSpPr/>
          <p:nvPr/>
        </p:nvSpPr>
        <p:spPr>
          <a:xfrm>
            <a:off x="476062" y="2288349"/>
            <a:ext cx="9335106" cy="6960426"/>
          </a:xfrm>
          <a:custGeom>
            <a:avLst/>
            <a:gdLst/>
            <a:ahLst/>
            <a:cxnLst/>
            <a:rect l="l" t="t" r="r" b="b"/>
            <a:pathLst>
              <a:path w="9335106" h="6960426">
                <a:moveTo>
                  <a:pt x="0" y="0"/>
                </a:moveTo>
                <a:lnTo>
                  <a:pt x="9335107" y="0"/>
                </a:lnTo>
                <a:lnTo>
                  <a:pt x="9335107" y="6960426"/>
                </a:lnTo>
                <a:lnTo>
                  <a:pt x="0" y="6960426"/>
                </a:lnTo>
                <a:lnTo>
                  <a:pt x="0" y="0"/>
                </a:lnTo>
                <a:close/>
              </a:path>
            </a:pathLst>
          </a:custGeom>
          <a:blipFill>
            <a:blip r:embed="rId2"/>
            <a:stretch>
              <a:fillRect l="-982" r="-982"/>
            </a:stretch>
          </a:blipFill>
        </p:spPr>
        <p:txBody>
          <a:bodyPr/>
          <a:lstStyle/>
          <a:p>
            <a:endParaRPr lang="en-US"/>
          </a:p>
        </p:txBody>
      </p:sp>
      <p:sp>
        <p:nvSpPr>
          <p:cNvPr id="5" name="Freeform 5"/>
          <p:cNvSpPr/>
          <p:nvPr/>
        </p:nvSpPr>
        <p:spPr>
          <a:xfrm>
            <a:off x="9144000" y="1028700"/>
            <a:ext cx="8311687" cy="2290173"/>
          </a:xfrm>
          <a:custGeom>
            <a:avLst/>
            <a:gdLst/>
            <a:ahLst/>
            <a:cxnLst/>
            <a:rect l="l" t="t" r="r" b="b"/>
            <a:pathLst>
              <a:path w="8311687" h="2290173">
                <a:moveTo>
                  <a:pt x="0" y="0"/>
                </a:moveTo>
                <a:lnTo>
                  <a:pt x="8311687" y="0"/>
                </a:lnTo>
                <a:lnTo>
                  <a:pt x="8311687" y="2290173"/>
                </a:lnTo>
                <a:lnTo>
                  <a:pt x="0" y="2290173"/>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9144000" y="3804679"/>
            <a:ext cx="8603104" cy="1145456"/>
          </a:xfrm>
          <a:custGeom>
            <a:avLst/>
            <a:gdLst/>
            <a:ahLst/>
            <a:cxnLst/>
            <a:rect l="l" t="t" r="r" b="b"/>
            <a:pathLst>
              <a:path w="8603104" h="1145456">
                <a:moveTo>
                  <a:pt x="0" y="0"/>
                </a:moveTo>
                <a:lnTo>
                  <a:pt x="8603104" y="0"/>
                </a:lnTo>
                <a:lnTo>
                  <a:pt x="8603104" y="1145456"/>
                </a:lnTo>
                <a:lnTo>
                  <a:pt x="0" y="1145456"/>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2571750" y="2339834"/>
            <a:ext cx="11107183" cy="1464846"/>
          </a:xfrm>
          <a:prstGeom prst="rect">
            <a:avLst/>
          </a:prstGeom>
        </p:spPr>
        <p:txBody>
          <a:bodyPr lIns="0" tIns="0" rIns="0" bIns="0" rtlCol="0" anchor="t">
            <a:spAutoFit/>
          </a:bodyPr>
          <a:lstStyle/>
          <a:p>
            <a:pPr>
              <a:lnSpc>
                <a:spcPts val="5880"/>
              </a:lnSpc>
            </a:pPr>
            <a:r>
              <a:rPr lang="en-US" sz="4200">
                <a:solidFill>
                  <a:srgbClr val="000000"/>
                </a:solidFill>
                <a:latin typeface="TAN Twinkle"/>
              </a:rPr>
              <a:t>Load Data and Prepare Data (Preprocessing)</a:t>
            </a:r>
          </a:p>
        </p:txBody>
      </p:sp>
      <p:sp>
        <p:nvSpPr>
          <p:cNvPr id="9" name="TextBox 9"/>
          <p:cNvSpPr txBox="1"/>
          <p:nvPr/>
        </p:nvSpPr>
        <p:spPr>
          <a:xfrm>
            <a:off x="1173814" y="5302560"/>
            <a:ext cx="12839744" cy="4176749"/>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Preprocessingstep Name:</a:t>
            </a:r>
            <a:r>
              <a:rPr lang="en-US" sz="2400">
                <a:solidFill>
                  <a:srgbClr val="000000"/>
                </a:solidFill>
                <a:latin typeface="Inter"/>
              </a:rPr>
              <a:t> Dropping Null Values in 'USER_CREATED_BY' Column </a:t>
            </a:r>
          </a:p>
          <a:p>
            <a:pPr>
              <a:lnSpc>
                <a:spcPts val="3359"/>
              </a:lnSpc>
            </a:pPr>
            <a:r>
              <a:rPr lang="en-US" sz="2400">
                <a:solidFill>
                  <a:srgbClr val="000000"/>
                </a:solidFill>
                <a:latin typeface="Inter Bold"/>
              </a:rPr>
              <a:t>Description</a:t>
            </a:r>
            <a:r>
              <a:rPr lang="en-US" sz="2400">
                <a:solidFill>
                  <a:srgbClr val="000000"/>
                </a:solidFill>
                <a:latin typeface="Inter"/>
              </a:rPr>
              <a:t>: Null values in the 'USER_CREATED_BY' column are removed from the DataFrame.</a:t>
            </a:r>
          </a:p>
          <a:p>
            <a:pPr>
              <a:lnSpc>
                <a:spcPts val="3359"/>
              </a:lnSpc>
            </a:pPr>
            <a:r>
              <a:rPr lang="en-US" sz="2400">
                <a:solidFill>
                  <a:srgbClr val="000000"/>
                </a:solidFill>
                <a:latin typeface="Inter Bold"/>
              </a:rPr>
              <a:t>Justification: </a:t>
            </a:r>
            <a:r>
              <a:rPr lang="en-US" sz="2400">
                <a:solidFill>
                  <a:srgbClr val="000000"/>
                </a:solidFill>
                <a:latin typeface="Inter"/>
              </a:rPr>
              <a:t>Removing null values in 'USER_CREATED_BY' column helps maintain data integrity and prevents potential errors or biases in analyses or modeling tasks that involve user-related information.</a:t>
            </a:r>
          </a:p>
          <a:p>
            <a:pPr>
              <a:lnSpc>
                <a:spcPts val="3359"/>
              </a:lnSpc>
            </a:pPr>
            <a:r>
              <a:rPr lang="en-US" sz="2400">
                <a:solidFill>
                  <a:srgbClr val="000000"/>
                </a:solidFill>
                <a:latin typeface="Inter"/>
              </a:rPr>
              <a:t>Since the number of null values is relatively small (100 null values), dropping them does not significantly impact the size or integrity of the dataset.</a:t>
            </a:r>
          </a:p>
          <a:p>
            <a:pPr>
              <a:lnSpc>
                <a:spcPts val="3359"/>
              </a:lnSpc>
            </a:pPr>
            <a:endParaRPr lang="en-US" sz="2400">
              <a:solidFill>
                <a:srgbClr val="000000"/>
              </a:solidFill>
              <a:latin typeface="Inter"/>
            </a:endParaRPr>
          </a:p>
          <a:p>
            <a:pPr>
              <a:lnSpc>
                <a:spcPts val="3359"/>
              </a:lnSpc>
            </a:pPr>
            <a:endParaRPr lang="en-US" sz="2400">
              <a:solidFill>
                <a:srgbClr val="000000"/>
              </a:solidFill>
              <a:latin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8590717" y="4122132"/>
            <a:ext cx="9117260" cy="1558707"/>
          </a:xfrm>
          <a:custGeom>
            <a:avLst/>
            <a:gdLst/>
            <a:ahLst/>
            <a:cxnLst/>
            <a:rect l="l" t="t" r="r" b="b"/>
            <a:pathLst>
              <a:path w="9117260" h="1558707">
                <a:moveTo>
                  <a:pt x="0" y="0"/>
                </a:moveTo>
                <a:lnTo>
                  <a:pt x="9117260" y="0"/>
                </a:lnTo>
                <a:lnTo>
                  <a:pt x="9117260" y="1558707"/>
                </a:lnTo>
                <a:lnTo>
                  <a:pt x="0" y="1558707"/>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2571750" y="2339834"/>
            <a:ext cx="11107183" cy="1464846"/>
          </a:xfrm>
          <a:prstGeom prst="rect">
            <a:avLst/>
          </a:prstGeom>
        </p:spPr>
        <p:txBody>
          <a:bodyPr lIns="0" tIns="0" rIns="0" bIns="0" rtlCol="0" anchor="t">
            <a:spAutoFit/>
          </a:bodyPr>
          <a:lstStyle/>
          <a:p>
            <a:pPr>
              <a:lnSpc>
                <a:spcPts val="5880"/>
              </a:lnSpc>
            </a:pPr>
            <a:r>
              <a:rPr lang="en-US" sz="4200">
                <a:solidFill>
                  <a:srgbClr val="000000"/>
                </a:solidFill>
                <a:latin typeface="TAN Twinkle"/>
              </a:rPr>
              <a:t>Load Data and Prepare Data (Preprocessing)</a:t>
            </a:r>
          </a:p>
        </p:txBody>
      </p:sp>
      <p:sp>
        <p:nvSpPr>
          <p:cNvPr id="9" name="TextBox 9"/>
          <p:cNvSpPr txBox="1"/>
          <p:nvPr/>
        </p:nvSpPr>
        <p:spPr>
          <a:xfrm>
            <a:off x="1028700" y="5950667"/>
            <a:ext cx="16460203" cy="3757741"/>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Preprocessingstep Name:</a:t>
            </a:r>
            <a:r>
              <a:rPr lang="en-US" sz="2400">
                <a:solidFill>
                  <a:srgbClr val="000000"/>
                </a:solidFill>
                <a:latin typeface="Inter"/>
              </a:rPr>
              <a:t> Dropping POS_NSISDN and DEACTIVATE_DATE Columns </a:t>
            </a:r>
          </a:p>
          <a:p>
            <a:pPr>
              <a:lnSpc>
                <a:spcPts val="3359"/>
              </a:lnSpc>
            </a:pPr>
            <a:r>
              <a:rPr lang="en-US" sz="2400">
                <a:solidFill>
                  <a:srgbClr val="000000"/>
                </a:solidFill>
                <a:latin typeface="Inter Bold"/>
              </a:rPr>
              <a:t>Description</a:t>
            </a:r>
            <a:r>
              <a:rPr lang="en-US" sz="2400">
                <a:solidFill>
                  <a:srgbClr val="000000"/>
                </a:solidFill>
                <a:latin typeface="Inter"/>
              </a:rPr>
              <a:t>: no need for POS_NSISDN, and for the DEACTIVATE_DATE there was a problem when handling it’s missing values. </a:t>
            </a:r>
          </a:p>
          <a:p>
            <a:pPr>
              <a:lnSpc>
                <a:spcPts val="3359"/>
              </a:lnSpc>
            </a:pPr>
            <a:r>
              <a:rPr lang="en-US" sz="2400">
                <a:solidFill>
                  <a:srgbClr val="000000"/>
                </a:solidFill>
                <a:latin typeface="Inter Bold"/>
              </a:rPr>
              <a:t>Justification: </a:t>
            </a:r>
            <a:r>
              <a:rPr lang="en-US" sz="2400">
                <a:solidFill>
                  <a:srgbClr val="000000"/>
                </a:solidFill>
                <a:latin typeface="Inter"/>
              </a:rPr>
              <a:t>POS_MSISDN is a column that represents a information that alredy other column represnt it, and this column also got a high number of null values that are independent to other features. and for the DEACTIVATE_DATE this column when filling it based on the Customer Tenure column all dates will be filled as 1/1/2024 which it’s not giving an specific indicator to the time. </a:t>
            </a:r>
          </a:p>
          <a:p>
            <a:pPr>
              <a:lnSpc>
                <a:spcPts val="3359"/>
              </a:lnSpc>
            </a:pPr>
            <a:endParaRPr lang="en-US" sz="2400">
              <a:solidFill>
                <a:srgbClr val="000000"/>
              </a:solidFill>
              <a:latin typeface="Inter"/>
            </a:endParaRPr>
          </a:p>
          <a:p>
            <a:pPr>
              <a:lnSpc>
                <a:spcPts val="3359"/>
              </a:lnSpc>
            </a:pPr>
            <a:endParaRPr lang="en-US" sz="2400">
              <a:solidFill>
                <a:srgbClr val="000000"/>
              </a:solidFill>
              <a:latin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10038844" y="2987638"/>
            <a:ext cx="7280179" cy="2836010"/>
          </a:xfrm>
          <a:custGeom>
            <a:avLst/>
            <a:gdLst/>
            <a:ahLst/>
            <a:cxnLst/>
            <a:rect l="l" t="t" r="r" b="b"/>
            <a:pathLst>
              <a:path w="7280179" h="2836010">
                <a:moveTo>
                  <a:pt x="0" y="0"/>
                </a:moveTo>
                <a:lnTo>
                  <a:pt x="7280179" y="0"/>
                </a:lnTo>
                <a:lnTo>
                  <a:pt x="7280179" y="2836010"/>
                </a:lnTo>
                <a:lnTo>
                  <a:pt x="0" y="2836010"/>
                </a:lnTo>
                <a:lnTo>
                  <a:pt x="0" y="0"/>
                </a:lnTo>
                <a:close/>
              </a:path>
            </a:pathLst>
          </a:custGeom>
          <a:blipFill>
            <a:blip r:embed="rId2"/>
            <a:stretch>
              <a:fillRect/>
            </a:stretch>
          </a:blipFill>
        </p:spPr>
        <p:txBody>
          <a:bodyPr/>
          <a:lstStyle/>
          <a:p>
            <a:endParaRPr lang="en-US"/>
          </a:p>
        </p:txBody>
      </p:sp>
      <p:sp>
        <p:nvSpPr>
          <p:cNvPr id="8" name="TextBox 8"/>
          <p:cNvSpPr txBox="1"/>
          <p:nvPr/>
        </p:nvSpPr>
        <p:spPr>
          <a:xfrm>
            <a:off x="2571750" y="1892863"/>
            <a:ext cx="11107183" cy="1464846"/>
          </a:xfrm>
          <a:prstGeom prst="rect">
            <a:avLst/>
          </a:prstGeom>
        </p:spPr>
        <p:txBody>
          <a:bodyPr lIns="0" tIns="0" rIns="0" bIns="0" rtlCol="0" anchor="t">
            <a:spAutoFit/>
          </a:bodyPr>
          <a:lstStyle/>
          <a:p>
            <a:pPr>
              <a:lnSpc>
                <a:spcPts val="5880"/>
              </a:lnSpc>
            </a:pPr>
            <a:r>
              <a:rPr lang="en-US" sz="4200">
                <a:solidFill>
                  <a:srgbClr val="000000"/>
                </a:solidFill>
                <a:latin typeface="TAN Twinkle"/>
              </a:rPr>
              <a:t>Load Data and Prepare Data (Preprocessing)</a:t>
            </a:r>
          </a:p>
        </p:txBody>
      </p:sp>
      <p:sp>
        <p:nvSpPr>
          <p:cNvPr id="9" name="TextBox 9"/>
          <p:cNvSpPr txBox="1"/>
          <p:nvPr/>
        </p:nvSpPr>
        <p:spPr>
          <a:xfrm>
            <a:off x="799097" y="6047774"/>
            <a:ext cx="16460203" cy="2919724"/>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 step Name:</a:t>
            </a:r>
            <a:r>
              <a:rPr lang="en-US" sz="2400">
                <a:solidFill>
                  <a:srgbClr val="000000"/>
                </a:solidFill>
                <a:latin typeface="Inter"/>
              </a:rPr>
              <a:t> Dropping null values in DISTRIBUTER </a:t>
            </a:r>
          </a:p>
          <a:p>
            <a:pPr>
              <a:lnSpc>
                <a:spcPts val="3359"/>
              </a:lnSpc>
            </a:pPr>
            <a:r>
              <a:rPr lang="en-US" sz="2400">
                <a:solidFill>
                  <a:srgbClr val="000000"/>
                </a:solidFill>
                <a:latin typeface="Inter Bold"/>
              </a:rPr>
              <a:t>Description</a:t>
            </a:r>
            <a:r>
              <a:rPr lang="en-US" sz="2400">
                <a:solidFill>
                  <a:srgbClr val="000000"/>
                </a:solidFill>
                <a:latin typeface="Inter"/>
              </a:rPr>
              <a:t>: Null values in the 'DISTRIBUTER' column are removed from the DataFrame.</a:t>
            </a:r>
          </a:p>
          <a:p>
            <a:pPr>
              <a:lnSpc>
                <a:spcPts val="3359"/>
              </a:lnSpc>
            </a:pPr>
            <a:r>
              <a:rPr lang="en-US" sz="2400">
                <a:solidFill>
                  <a:srgbClr val="000000"/>
                </a:solidFill>
                <a:latin typeface="Inter Bold"/>
              </a:rPr>
              <a:t>Justification: </a:t>
            </a:r>
            <a:r>
              <a:rPr lang="en-US" sz="2400">
                <a:solidFill>
                  <a:srgbClr val="000000"/>
                </a:solidFill>
                <a:latin typeface="Inter"/>
              </a:rPr>
              <a:t>Dropping these null values ensures that only rows with valid distributor information are retained in the DataFrame.</a:t>
            </a:r>
          </a:p>
          <a:p>
            <a:pPr>
              <a:lnSpc>
                <a:spcPts val="3359"/>
              </a:lnSpc>
            </a:pPr>
            <a:r>
              <a:rPr lang="en-US" sz="2400">
                <a:solidFill>
                  <a:srgbClr val="000000"/>
                </a:solidFill>
                <a:latin typeface="Inter"/>
              </a:rPr>
              <a:t>Removing null values in the 'DISTRIBUTER' column helps maintain data integrity and prevents potential inaccuracies or biases in analyses or modeling tasks that involve distributor-related information.</a:t>
            </a:r>
          </a:p>
          <a:p>
            <a:pPr>
              <a:lnSpc>
                <a:spcPts val="3359"/>
              </a:lnSpc>
            </a:pPr>
            <a:r>
              <a:rPr lang="en-US" sz="2400">
                <a:solidFill>
                  <a:srgbClr val="000000"/>
                </a:solidFill>
                <a:latin typeface="Inter"/>
              </a:rPr>
              <a:t>and since it’s a column that dous not depend on other features, it was hard to fill them.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9029198" y="2987638"/>
            <a:ext cx="8795896" cy="2684691"/>
          </a:xfrm>
          <a:custGeom>
            <a:avLst/>
            <a:gdLst/>
            <a:ahLst/>
            <a:cxnLst/>
            <a:rect l="l" t="t" r="r" b="b"/>
            <a:pathLst>
              <a:path w="8795896" h="2684691">
                <a:moveTo>
                  <a:pt x="0" y="0"/>
                </a:moveTo>
                <a:lnTo>
                  <a:pt x="8795896" y="0"/>
                </a:lnTo>
                <a:lnTo>
                  <a:pt x="8795896" y="2684691"/>
                </a:lnTo>
                <a:lnTo>
                  <a:pt x="0" y="2684691"/>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2571750" y="1892863"/>
            <a:ext cx="11107183" cy="1464846"/>
          </a:xfrm>
          <a:prstGeom prst="rect">
            <a:avLst/>
          </a:prstGeom>
        </p:spPr>
        <p:txBody>
          <a:bodyPr lIns="0" tIns="0" rIns="0" bIns="0" rtlCol="0" anchor="t">
            <a:spAutoFit/>
          </a:bodyPr>
          <a:lstStyle/>
          <a:p>
            <a:pPr>
              <a:lnSpc>
                <a:spcPts val="5880"/>
              </a:lnSpc>
            </a:pPr>
            <a:r>
              <a:rPr lang="en-US" sz="4200">
                <a:solidFill>
                  <a:srgbClr val="000000"/>
                </a:solidFill>
                <a:latin typeface="TAN Twinkle"/>
              </a:rPr>
              <a:t>Load Data and Prepare Data (Preprocessing)</a:t>
            </a:r>
          </a:p>
        </p:txBody>
      </p:sp>
      <p:sp>
        <p:nvSpPr>
          <p:cNvPr id="8" name="TextBox 8"/>
          <p:cNvSpPr txBox="1"/>
          <p:nvPr/>
        </p:nvSpPr>
        <p:spPr>
          <a:xfrm>
            <a:off x="799097" y="5860372"/>
            <a:ext cx="16460203" cy="4176749"/>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 step Name:</a:t>
            </a:r>
            <a:r>
              <a:rPr lang="en-US" sz="2400">
                <a:solidFill>
                  <a:srgbClr val="000000"/>
                </a:solidFill>
                <a:latin typeface="Inter"/>
              </a:rPr>
              <a:t> Standardizing 'ACTIVE_DATE' Format</a:t>
            </a:r>
          </a:p>
          <a:p>
            <a:pPr>
              <a:lnSpc>
                <a:spcPts val="3359"/>
              </a:lnSpc>
            </a:pPr>
            <a:r>
              <a:rPr lang="en-US" sz="2400">
                <a:solidFill>
                  <a:srgbClr val="000000"/>
                </a:solidFill>
                <a:latin typeface="Inter Bold"/>
              </a:rPr>
              <a:t>Description</a:t>
            </a:r>
            <a:r>
              <a:rPr lang="en-US" sz="2400">
                <a:solidFill>
                  <a:srgbClr val="000000"/>
                </a:solidFill>
                <a:latin typeface="Inter"/>
              </a:rPr>
              <a:t>: The format of the 'ACTIVE_DATE' column is standardized to ensure consistency across the dataset. The dates are converted to a standard format of 'YYYY-MM-DD'.</a:t>
            </a:r>
          </a:p>
          <a:p>
            <a:pPr>
              <a:lnSpc>
                <a:spcPts val="3359"/>
              </a:lnSpc>
            </a:pPr>
            <a:r>
              <a:rPr lang="en-US" sz="2400">
                <a:solidFill>
                  <a:srgbClr val="000000"/>
                </a:solidFill>
                <a:latin typeface="Inter Bold"/>
              </a:rPr>
              <a:t>Justification: </a:t>
            </a:r>
            <a:r>
              <a:rPr lang="en-US" sz="2400">
                <a:solidFill>
                  <a:srgbClr val="000000"/>
                </a:solidFill>
                <a:latin typeface="Inter"/>
              </a:rPr>
              <a:t>Converting dates to a consistent format enables easier comparison, sorting, and manipulation of date-related information during analysis or modeling tasks.</a:t>
            </a:r>
          </a:p>
          <a:p>
            <a:pPr>
              <a:lnSpc>
                <a:spcPts val="3359"/>
              </a:lnSpc>
            </a:pPr>
            <a:r>
              <a:rPr lang="en-US" sz="2400">
                <a:solidFill>
                  <a:srgbClr val="000000"/>
                </a:solidFill>
                <a:latin typeface="Inter"/>
              </a:rPr>
              <a:t>By converting dates to the 'YYYY-MM-DD' format, the dataset becomes more organized and interpretable for users and downstream processes.</a:t>
            </a:r>
          </a:p>
          <a:p>
            <a:pPr>
              <a:lnSpc>
                <a:spcPts val="3359"/>
              </a:lnSpc>
            </a:pPr>
            <a:r>
              <a:rPr lang="en-US" sz="2400">
                <a:solidFill>
                  <a:srgbClr val="000000"/>
                </a:solidFill>
                <a:latin typeface="Inter"/>
              </a:rPr>
              <a:t>The preprocessing step ensures that all dates in the 'ACTIVE_DATE' column follow the same format, reducing potential confusion or errors arising from inconsistent date representations.</a:t>
            </a:r>
          </a:p>
          <a:p>
            <a:pPr>
              <a:lnSpc>
                <a:spcPts val="3359"/>
              </a:lnSpc>
            </a:pPr>
            <a:endParaRPr lang="en-US" sz="2400">
              <a:solidFill>
                <a:srgbClr val="000000"/>
              </a:solidFill>
              <a:latin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613603"/>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0" y="0"/>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9523925" y="613603"/>
            <a:ext cx="8420434" cy="4245703"/>
          </a:xfrm>
          <a:custGeom>
            <a:avLst/>
            <a:gdLst/>
            <a:ahLst/>
            <a:cxnLst/>
            <a:rect l="l" t="t" r="r" b="b"/>
            <a:pathLst>
              <a:path w="8420434" h="4245703">
                <a:moveTo>
                  <a:pt x="0" y="0"/>
                </a:moveTo>
                <a:lnTo>
                  <a:pt x="8420433" y="0"/>
                </a:lnTo>
                <a:lnTo>
                  <a:pt x="8420433" y="4245704"/>
                </a:lnTo>
                <a:lnTo>
                  <a:pt x="0" y="4245704"/>
                </a:lnTo>
                <a:lnTo>
                  <a:pt x="0" y="0"/>
                </a:lnTo>
                <a:close/>
              </a:path>
            </a:pathLst>
          </a:custGeom>
          <a:blipFill>
            <a:blip r:embed="rId2"/>
            <a:stretch>
              <a:fillRect l="-480"/>
            </a:stretch>
          </a:blipFill>
        </p:spPr>
        <p:txBody>
          <a:bodyPr/>
          <a:lstStyle/>
          <a:p>
            <a:endParaRPr lang="en-US"/>
          </a:p>
        </p:txBody>
      </p:sp>
      <p:sp>
        <p:nvSpPr>
          <p:cNvPr id="7" name="TextBox 7"/>
          <p:cNvSpPr txBox="1"/>
          <p:nvPr/>
        </p:nvSpPr>
        <p:spPr>
          <a:xfrm>
            <a:off x="447639" y="971550"/>
            <a:ext cx="11107183" cy="976500"/>
          </a:xfrm>
          <a:prstGeom prst="rect">
            <a:avLst/>
          </a:prstGeom>
        </p:spPr>
        <p:txBody>
          <a:bodyPr lIns="0" tIns="0" rIns="0" bIns="0" rtlCol="0" anchor="t">
            <a:spAutoFit/>
          </a:bodyPr>
          <a:lstStyle/>
          <a:p>
            <a:pPr>
              <a:lnSpc>
                <a:spcPts val="3919"/>
              </a:lnSpc>
            </a:pPr>
            <a:r>
              <a:rPr lang="en-US" sz="2799">
                <a:solidFill>
                  <a:srgbClr val="000000"/>
                </a:solidFill>
                <a:latin typeface="TAN Twinkle"/>
              </a:rPr>
              <a:t>Load Data and Prepare Data (Preprocessing)</a:t>
            </a:r>
          </a:p>
        </p:txBody>
      </p:sp>
      <p:sp>
        <p:nvSpPr>
          <p:cNvPr id="8" name="TextBox 8"/>
          <p:cNvSpPr txBox="1"/>
          <p:nvPr/>
        </p:nvSpPr>
        <p:spPr>
          <a:xfrm>
            <a:off x="447639" y="5095875"/>
            <a:ext cx="17655214" cy="5014766"/>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 step Name:</a:t>
            </a:r>
            <a:r>
              <a:rPr lang="en-US" sz="2400">
                <a:solidFill>
                  <a:srgbClr val="000000"/>
                </a:solidFill>
                <a:latin typeface="Inter"/>
              </a:rPr>
              <a:t> filling null values in Tenure category based on Customer Tenure and handilling the data of Tenure category </a:t>
            </a:r>
          </a:p>
          <a:p>
            <a:pPr>
              <a:lnSpc>
                <a:spcPts val="3359"/>
              </a:lnSpc>
            </a:pPr>
            <a:r>
              <a:rPr lang="en-US" sz="2400">
                <a:solidFill>
                  <a:srgbClr val="000000"/>
                </a:solidFill>
                <a:latin typeface="Inter Bold"/>
              </a:rPr>
              <a:t>Description</a:t>
            </a:r>
            <a:r>
              <a:rPr lang="en-US" sz="2400">
                <a:solidFill>
                  <a:srgbClr val="000000"/>
                </a:solidFill>
                <a:latin typeface="Inter"/>
              </a:rPr>
              <a:t>: Null values in the 'Tenure Category' column are filled based on the corresponding values in the 'Customer Tenure' column. Additionally, the 'Tenure Category' column data is adjusted to ensure consistency and meaningful categorization.</a:t>
            </a:r>
          </a:p>
          <a:p>
            <a:pPr>
              <a:lnSpc>
                <a:spcPts val="3359"/>
              </a:lnSpc>
            </a:pPr>
            <a:r>
              <a:rPr lang="en-US" sz="2400">
                <a:solidFill>
                  <a:srgbClr val="000000"/>
                </a:solidFill>
                <a:latin typeface="Inter Bold"/>
              </a:rPr>
              <a:t>Justification: </a:t>
            </a:r>
            <a:r>
              <a:rPr lang="en-US" sz="2400">
                <a:solidFill>
                  <a:srgbClr val="000000"/>
                </a:solidFill>
                <a:latin typeface="Inter"/>
              </a:rPr>
              <a:t>Filling null values in the 'Tenure Category' column ensures that every entry in the dataset has a corresponding tenure category, which is crucial for comprehensive analysis and modeling.</a:t>
            </a:r>
          </a:p>
          <a:p>
            <a:pPr>
              <a:lnSpc>
                <a:spcPts val="3359"/>
              </a:lnSpc>
            </a:pPr>
            <a:r>
              <a:rPr lang="en-US" sz="2400">
                <a:solidFill>
                  <a:srgbClr val="000000"/>
                </a:solidFill>
                <a:latin typeface="Inter"/>
              </a:rPr>
              <a:t>Aligning 'Tenure Category' values with 'Customer Tenure' data maintains consistency within the dataset. By using 'Customer Tenure' as a basis for filling null values, we ensure that the tenure categories accurately reflect the duration of customer relationships.</a:t>
            </a:r>
          </a:p>
          <a:p>
            <a:pPr>
              <a:lnSpc>
                <a:spcPts val="3359"/>
              </a:lnSpc>
            </a:pPr>
            <a:endParaRPr lang="en-US" sz="2400">
              <a:solidFill>
                <a:srgbClr val="000000"/>
              </a:solidFill>
              <a:latin typeface="Inter"/>
            </a:endParaRPr>
          </a:p>
          <a:p>
            <a:pPr>
              <a:lnSpc>
                <a:spcPts val="3359"/>
              </a:lnSpc>
            </a:pPr>
            <a:endParaRPr lang="en-US" sz="2400">
              <a:solidFill>
                <a:srgbClr val="000000"/>
              </a:solidFill>
              <a:latin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Freeform 4"/>
          <p:cNvSpPr/>
          <p:nvPr/>
        </p:nvSpPr>
        <p:spPr>
          <a:xfrm>
            <a:off x="1511944" y="1704702"/>
            <a:ext cx="4085235" cy="1106216"/>
          </a:xfrm>
          <a:custGeom>
            <a:avLst/>
            <a:gdLst/>
            <a:ahLst/>
            <a:cxnLst/>
            <a:rect l="l" t="t" r="r" b="b"/>
            <a:pathLst>
              <a:path w="4085235" h="1106216">
                <a:moveTo>
                  <a:pt x="0" y="0"/>
                </a:moveTo>
                <a:lnTo>
                  <a:pt x="4085235" y="0"/>
                </a:lnTo>
                <a:lnTo>
                  <a:pt x="4085235" y="1106215"/>
                </a:lnTo>
                <a:lnTo>
                  <a:pt x="0" y="1106215"/>
                </a:lnTo>
                <a:lnTo>
                  <a:pt x="0" y="0"/>
                </a:lnTo>
                <a:close/>
              </a:path>
            </a:pathLst>
          </a:custGeom>
          <a:blipFill>
            <a:blip r:embed="rId2"/>
            <a:stretch>
              <a:fillRect/>
            </a:stretch>
          </a:blipFill>
        </p:spPr>
        <p:txBody>
          <a:bodyPr/>
          <a:lstStyle/>
          <a:p>
            <a:endParaRPr lang="en-US"/>
          </a:p>
        </p:txBody>
      </p:sp>
      <p:sp>
        <p:nvSpPr>
          <p:cNvPr id="5" name="Freeform 5"/>
          <p:cNvSpPr/>
          <p:nvPr/>
        </p:nvSpPr>
        <p:spPr>
          <a:xfrm>
            <a:off x="1511944" y="3467869"/>
            <a:ext cx="13163352" cy="3932323"/>
          </a:xfrm>
          <a:custGeom>
            <a:avLst/>
            <a:gdLst/>
            <a:ahLst/>
            <a:cxnLst/>
            <a:rect l="l" t="t" r="r" b="b"/>
            <a:pathLst>
              <a:path w="13163352" h="3932323">
                <a:moveTo>
                  <a:pt x="0" y="0"/>
                </a:moveTo>
                <a:lnTo>
                  <a:pt x="13163352" y="0"/>
                </a:lnTo>
                <a:lnTo>
                  <a:pt x="13163352" y="3932323"/>
                </a:lnTo>
                <a:lnTo>
                  <a:pt x="0" y="3932323"/>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613603"/>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246587" y="1028700"/>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9316567" y="1488375"/>
            <a:ext cx="8182961" cy="4575019"/>
          </a:xfrm>
          <a:custGeom>
            <a:avLst/>
            <a:gdLst/>
            <a:ahLst/>
            <a:cxnLst/>
            <a:rect l="l" t="t" r="r" b="b"/>
            <a:pathLst>
              <a:path w="8182961" h="4575019">
                <a:moveTo>
                  <a:pt x="0" y="0"/>
                </a:moveTo>
                <a:lnTo>
                  <a:pt x="8182960" y="0"/>
                </a:lnTo>
                <a:lnTo>
                  <a:pt x="8182960" y="4575019"/>
                </a:lnTo>
                <a:lnTo>
                  <a:pt x="0" y="4575019"/>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1028700" y="1885112"/>
            <a:ext cx="11107183" cy="976500"/>
          </a:xfrm>
          <a:prstGeom prst="rect">
            <a:avLst/>
          </a:prstGeom>
        </p:spPr>
        <p:txBody>
          <a:bodyPr lIns="0" tIns="0" rIns="0" bIns="0" rtlCol="0" anchor="t">
            <a:spAutoFit/>
          </a:bodyPr>
          <a:lstStyle/>
          <a:p>
            <a:pPr>
              <a:lnSpc>
                <a:spcPts val="3919"/>
              </a:lnSpc>
            </a:pPr>
            <a:r>
              <a:rPr lang="en-US" sz="2799">
                <a:solidFill>
                  <a:srgbClr val="000000"/>
                </a:solidFill>
                <a:latin typeface="TAN Twinkle"/>
              </a:rPr>
              <a:t>Load Data and Prepare Data (Preprocessing)</a:t>
            </a:r>
          </a:p>
        </p:txBody>
      </p:sp>
      <p:sp>
        <p:nvSpPr>
          <p:cNvPr id="8" name="TextBox 8"/>
          <p:cNvSpPr txBox="1"/>
          <p:nvPr/>
        </p:nvSpPr>
        <p:spPr>
          <a:xfrm>
            <a:off x="246587" y="6637923"/>
            <a:ext cx="17655214" cy="4176749"/>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 step Name:</a:t>
            </a:r>
            <a:r>
              <a:rPr lang="en-US" sz="2400">
                <a:solidFill>
                  <a:srgbClr val="000000"/>
                </a:solidFill>
                <a:latin typeface="Inter"/>
              </a:rPr>
              <a:t>  Standardizing 'STATUS' Values to Lowercase</a:t>
            </a:r>
          </a:p>
          <a:p>
            <a:pPr>
              <a:lnSpc>
                <a:spcPts val="3359"/>
              </a:lnSpc>
            </a:pPr>
            <a:r>
              <a:rPr lang="en-US" sz="2400">
                <a:solidFill>
                  <a:srgbClr val="000000"/>
                </a:solidFill>
                <a:latin typeface="Inter Bold"/>
              </a:rPr>
              <a:t>Description</a:t>
            </a:r>
            <a:r>
              <a:rPr lang="en-US" sz="2400">
                <a:solidFill>
                  <a:srgbClr val="000000"/>
                </a:solidFill>
                <a:latin typeface="Inter"/>
              </a:rPr>
              <a:t>: The values in the 'STATUS' column are converted to lowercase to ensure consistency and uniformity in the representation of status categories.</a:t>
            </a:r>
          </a:p>
          <a:p>
            <a:pPr>
              <a:lnSpc>
                <a:spcPts val="3359"/>
              </a:lnSpc>
            </a:pPr>
            <a:r>
              <a:rPr lang="en-US" sz="2400">
                <a:solidFill>
                  <a:srgbClr val="000000"/>
                </a:solidFill>
                <a:latin typeface="Inter Bold"/>
              </a:rPr>
              <a:t>Justification: </a:t>
            </a:r>
            <a:r>
              <a:rPr lang="en-US" sz="2400">
                <a:solidFill>
                  <a:srgbClr val="000000"/>
                </a:solidFill>
                <a:latin typeface="Inter"/>
              </a:rPr>
              <a:t>Converting all 'STATUS' values to lowercase ensures that comparisons, analyses, and operations involving status categories are performed consistently throughout the dataset.</a:t>
            </a:r>
          </a:p>
          <a:p>
            <a:pPr>
              <a:lnSpc>
                <a:spcPts val="3359"/>
              </a:lnSpc>
            </a:pPr>
            <a:r>
              <a:rPr lang="en-US" sz="2400">
                <a:solidFill>
                  <a:srgbClr val="000000"/>
                </a:solidFill>
                <a:latin typeface="Inter"/>
              </a:rPr>
              <a:t>Lowercasing the 'STATUS' values simplifies data processing and enhances readability, making it easier for users to interpret and work with the status information.</a:t>
            </a:r>
          </a:p>
          <a:p>
            <a:pPr>
              <a:lnSpc>
                <a:spcPts val="3359"/>
              </a:lnSpc>
            </a:pPr>
            <a:endParaRPr lang="en-US" sz="2400">
              <a:solidFill>
                <a:srgbClr val="000000"/>
              </a:solidFill>
              <a:latin typeface="Inter"/>
            </a:endParaRPr>
          </a:p>
          <a:p>
            <a:pPr>
              <a:lnSpc>
                <a:spcPts val="3359"/>
              </a:lnSpc>
            </a:pPr>
            <a:endParaRPr lang="en-US" sz="2400">
              <a:solidFill>
                <a:srgbClr val="000000"/>
              </a:solidFill>
              <a:latin typeface="Inter"/>
            </a:endParaRPr>
          </a:p>
          <a:p>
            <a:pPr>
              <a:lnSpc>
                <a:spcPts val="3359"/>
              </a:lnSpc>
            </a:pPr>
            <a:endParaRPr lang="en-US" sz="2400">
              <a:solidFill>
                <a:srgbClr val="000000"/>
              </a:solidFill>
              <a:latin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613603"/>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200803" y="0"/>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1386276" y="1026225"/>
            <a:ext cx="11107183" cy="976500"/>
          </a:xfrm>
          <a:prstGeom prst="rect">
            <a:avLst/>
          </a:prstGeom>
        </p:spPr>
        <p:txBody>
          <a:bodyPr lIns="0" tIns="0" rIns="0" bIns="0" rtlCol="0" anchor="t">
            <a:spAutoFit/>
          </a:bodyPr>
          <a:lstStyle/>
          <a:p>
            <a:pPr>
              <a:lnSpc>
                <a:spcPts val="3919"/>
              </a:lnSpc>
            </a:pPr>
            <a:r>
              <a:rPr lang="en-US" sz="2799">
                <a:solidFill>
                  <a:srgbClr val="000000"/>
                </a:solidFill>
                <a:latin typeface="TAN Twinkle"/>
              </a:rPr>
              <a:t>Load Data and Prepare Data (Preprocessing)</a:t>
            </a:r>
          </a:p>
        </p:txBody>
      </p:sp>
      <p:sp>
        <p:nvSpPr>
          <p:cNvPr id="7" name="TextBox 7"/>
          <p:cNvSpPr txBox="1"/>
          <p:nvPr/>
        </p:nvSpPr>
        <p:spPr>
          <a:xfrm>
            <a:off x="416919" y="3262628"/>
            <a:ext cx="8727081" cy="4015528"/>
          </a:xfrm>
          <a:prstGeom prst="rect">
            <a:avLst/>
          </a:prstGeom>
        </p:spPr>
        <p:txBody>
          <a:bodyPr lIns="0" tIns="0" rIns="0" bIns="0" rtlCol="0" anchor="t">
            <a:spAutoFit/>
          </a:bodyPr>
          <a:lstStyle/>
          <a:p>
            <a:pPr>
              <a:lnSpc>
                <a:spcPts val="3228"/>
              </a:lnSpc>
            </a:pPr>
            <a:r>
              <a:rPr lang="en-US" sz="2306">
                <a:solidFill>
                  <a:srgbClr val="000000"/>
                </a:solidFill>
                <a:latin typeface="Inter Bold"/>
              </a:rPr>
              <a:t>Preprocessing step Name:</a:t>
            </a:r>
            <a:r>
              <a:rPr lang="en-US" sz="2306">
                <a:solidFill>
                  <a:srgbClr val="000000"/>
                </a:solidFill>
                <a:latin typeface="Inter"/>
              </a:rPr>
              <a:t>  filling in STATUS reason null vales </a:t>
            </a:r>
          </a:p>
          <a:p>
            <a:pPr>
              <a:lnSpc>
                <a:spcPts val="3228"/>
              </a:lnSpc>
            </a:pPr>
            <a:r>
              <a:rPr lang="en-US" sz="2306">
                <a:solidFill>
                  <a:srgbClr val="000000"/>
                </a:solidFill>
                <a:latin typeface="Inter Bold"/>
              </a:rPr>
              <a:t>Description</a:t>
            </a:r>
            <a:r>
              <a:rPr lang="en-US" sz="2306">
                <a:solidFill>
                  <a:srgbClr val="000000"/>
                </a:solidFill>
                <a:latin typeface="Inter"/>
              </a:rPr>
              <a:t>:  filling in STATUS reason null vales based on STATUS column</a:t>
            </a:r>
          </a:p>
          <a:p>
            <a:pPr>
              <a:lnSpc>
                <a:spcPts val="3228"/>
              </a:lnSpc>
            </a:pPr>
            <a:r>
              <a:rPr lang="en-US" sz="2306">
                <a:solidFill>
                  <a:srgbClr val="000000"/>
                </a:solidFill>
                <a:latin typeface="Inter Bold"/>
              </a:rPr>
              <a:t>Justification: </a:t>
            </a:r>
            <a:r>
              <a:rPr lang="en-US" sz="2306">
                <a:solidFill>
                  <a:srgbClr val="000000"/>
                </a:solidFill>
                <a:latin typeface="Inter"/>
              </a:rPr>
              <a:t>we first check the corresponding STATUS for all the null values in the Status reason, and it was found that all the null values the current status for them was all active so we filled them with active. </a:t>
            </a:r>
          </a:p>
          <a:p>
            <a:pPr>
              <a:lnSpc>
                <a:spcPts val="3228"/>
              </a:lnSpc>
            </a:pPr>
            <a:endParaRPr lang="en-US" sz="2306">
              <a:solidFill>
                <a:srgbClr val="000000"/>
              </a:solidFill>
              <a:latin typeface="Inter"/>
            </a:endParaRPr>
          </a:p>
          <a:p>
            <a:pPr>
              <a:lnSpc>
                <a:spcPts val="3228"/>
              </a:lnSpc>
            </a:pPr>
            <a:endParaRPr lang="en-US" sz="2306">
              <a:solidFill>
                <a:srgbClr val="000000"/>
              </a:solidFill>
              <a:latin typeface="Inter"/>
            </a:endParaRPr>
          </a:p>
          <a:p>
            <a:pPr>
              <a:lnSpc>
                <a:spcPts val="3228"/>
              </a:lnSpc>
            </a:pPr>
            <a:endParaRPr lang="en-US" sz="2306">
              <a:solidFill>
                <a:srgbClr val="000000"/>
              </a:solidFill>
              <a:latin typeface="Inter"/>
            </a:endParaRPr>
          </a:p>
        </p:txBody>
      </p:sp>
      <p:sp>
        <p:nvSpPr>
          <p:cNvPr id="8" name="Freeform 8"/>
          <p:cNvSpPr/>
          <p:nvPr/>
        </p:nvSpPr>
        <p:spPr>
          <a:xfrm>
            <a:off x="9439869" y="439777"/>
            <a:ext cx="8526608" cy="7350045"/>
          </a:xfrm>
          <a:custGeom>
            <a:avLst/>
            <a:gdLst/>
            <a:ahLst/>
            <a:cxnLst/>
            <a:rect l="l" t="t" r="r" b="b"/>
            <a:pathLst>
              <a:path w="8526608" h="7350045">
                <a:moveTo>
                  <a:pt x="0" y="0"/>
                </a:moveTo>
                <a:lnTo>
                  <a:pt x="8526608" y="0"/>
                </a:lnTo>
                <a:lnTo>
                  <a:pt x="8526608" y="7350046"/>
                </a:lnTo>
                <a:lnTo>
                  <a:pt x="0" y="7350046"/>
                </a:lnTo>
                <a:lnTo>
                  <a:pt x="0" y="0"/>
                </a:lnTo>
                <a:close/>
              </a:path>
            </a:pathLst>
          </a:custGeom>
          <a:blipFill>
            <a:blip r:embed="rId2"/>
            <a:stretch>
              <a:fillRect t="-155" b="-155"/>
            </a:stretch>
          </a:blipFill>
        </p:spPr>
        <p:txBody>
          <a:bodyPr/>
          <a:lstStyle/>
          <a:p>
            <a:endParaRPr lang="en-US"/>
          </a:p>
        </p:txBody>
      </p:sp>
      <p:sp>
        <p:nvSpPr>
          <p:cNvPr id="9" name="Freeform 9"/>
          <p:cNvSpPr/>
          <p:nvPr/>
        </p:nvSpPr>
        <p:spPr>
          <a:xfrm>
            <a:off x="875049" y="6404118"/>
            <a:ext cx="7411301" cy="3616685"/>
          </a:xfrm>
          <a:custGeom>
            <a:avLst/>
            <a:gdLst/>
            <a:ahLst/>
            <a:cxnLst/>
            <a:rect l="l" t="t" r="r" b="b"/>
            <a:pathLst>
              <a:path w="7411301" h="3616685">
                <a:moveTo>
                  <a:pt x="0" y="0"/>
                </a:moveTo>
                <a:lnTo>
                  <a:pt x="7411301" y="0"/>
                </a:lnTo>
                <a:lnTo>
                  <a:pt x="7411301" y="3616685"/>
                </a:lnTo>
                <a:lnTo>
                  <a:pt x="0" y="3616685"/>
                </a:lnTo>
                <a:lnTo>
                  <a:pt x="0" y="0"/>
                </a:lnTo>
                <a:close/>
              </a:path>
            </a:pathLst>
          </a:custGeom>
          <a:blipFill>
            <a:blip r:embed="rId3"/>
            <a:stretch>
              <a:fillRect t="-868" b="-868"/>
            </a:stretch>
          </a:blipFill>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19175"/>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Freeform 3"/>
          <p:cNvSpPr/>
          <p:nvPr/>
        </p:nvSpPr>
        <p:spPr>
          <a:xfrm>
            <a:off x="2870583" y="5322288"/>
            <a:ext cx="12546834" cy="4627132"/>
          </a:xfrm>
          <a:custGeom>
            <a:avLst/>
            <a:gdLst/>
            <a:ahLst/>
            <a:cxnLst/>
            <a:rect l="l" t="t" r="r" b="b"/>
            <a:pathLst>
              <a:path w="12546834" h="4627132">
                <a:moveTo>
                  <a:pt x="0" y="0"/>
                </a:moveTo>
                <a:lnTo>
                  <a:pt x="12546834" y="0"/>
                </a:lnTo>
                <a:lnTo>
                  <a:pt x="12546834" y="4627132"/>
                </a:lnTo>
                <a:lnTo>
                  <a:pt x="0" y="462713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2450634" y="366460"/>
            <a:ext cx="13386732" cy="481265"/>
          </a:xfrm>
          <a:prstGeom prst="rect">
            <a:avLst/>
          </a:prstGeom>
        </p:spPr>
        <p:txBody>
          <a:bodyPr lIns="0" tIns="0" rIns="0" bIns="0" rtlCol="0" anchor="t">
            <a:spAutoFit/>
          </a:bodyPr>
          <a:lstStyle/>
          <a:p>
            <a:pPr algn="ctr">
              <a:lnSpc>
                <a:spcPts val="3919"/>
              </a:lnSpc>
            </a:pPr>
            <a:r>
              <a:rPr lang="en-US" sz="2799">
                <a:solidFill>
                  <a:srgbClr val="000000"/>
                </a:solidFill>
                <a:latin typeface="TAN Twinkle"/>
              </a:rPr>
              <a:t>Load Data and Prepare Data (Preprocessing)</a:t>
            </a:r>
          </a:p>
        </p:txBody>
      </p:sp>
      <p:sp>
        <p:nvSpPr>
          <p:cNvPr id="5" name="TextBox 5"/>
          <p:cNvSpPr txBox="1"/>
          <p:nvPr/>
        </p:nvSpPr>
        <p:spPr>
          <a:xfrm>
            <a:off x="804923" y="1145539"/>
            <a:ext cx="16678154" cy="4176749"/>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 Step Name:</a:t>
            </a:r>
            <a:r>
              <a:rPr lang="en-US" sz="2400">
                <a:solidFill>
                  <a:srgbClr val="000000"/>
                </a:solidFill>
                <a:latin typeface="Inter"/>
              </a:rPr>
              <a:t> Encoding Categorical Variables for Correlation Analysis</a:t>
            </a:r>
          </a:p>
          <a:p>
            <a:pPr>
              <a:lnSpc>
                <a:spcPts val="3359"/>
              </a:lnSpc>
            </a:pPr>
            <a:r>
              <a:rPr lang="en-US" sz="2400">
                <a:solidFill>
                  <a:srgbClr val="000000"/>
                </a:solidFill>
                <a:latin typeface="Inter Bold"/>
              </a:rPr>
              <a:t>Description</a:t>
            </a:r>
            <a:r>
              <a:rPr lang="en-US" sz="2400">
                <a:solidFill>
                  <a:srgbClr val="000000"/>
                </a:solidFill>
                <a:latin typeface="Inter"/>
              </a:rPr>
              <a:t>: Categorical variables in the dataset, are encoded using label encoding technique to convert them into numerical representations.</a:t>
            </a:r>
          </a:p>
          <a:p>
            <a:pPr>
              <a:lnSpc>
                <a:spcPts val="3359"/>
              </a:lnSpc>
            </a:pPr>
            <a:r>
              <a:rPr lang="en-US" sz="2400">
                <a:solidFill>
                  <a:srgbClr val="000000"/>
                </a:solidFill>
                <a:latin typeface="Inter Bold"/>
              </a:rPr>
              <a:t>justification:</a:t>
            </a:r>
            <a:r>
              <a:rPr lang="en-US" sz="2400">
                <a:solidFill>
                  <a:srgbClr val="000000"/>
                </a:solidFill>
                <a:latin typeface="Inter"/>
              </a:rPr>
              <a:t> By encoding categorical variables into numerical representations, we enable correlation analysis to be performed on a wider range of variables in the dataset.</a:t>
            </a:r>
          </a:p>
          <a:p>
            <a:pPr>
              <a:lnSpc>
                <a:spcPts val="3359"/>
              </a:lnSpc>
            </a:pPr>
            <a:r>
              <a:rPr lang="en-US" sz="2400">
                <a:solidFill>
                  <a:srgbClr val="000000"/>
                </a:solidFill>
                <a:latin typeface="Inter"/>
              </a:rPr>
              <a:t>Label encoding assigns unique numerical labels to each category within a categorical variable, allowing for straightforward numerical computations and comparisons.</a:t>
            </a:r>
          </a:p>
          <a:p>
            <a:pPr>
              <a:lnSpc>
                <a:spcPts val="3359"/>
              </a:lnSpc>
            </a:pPr>
            <a:r>
              <a:rPr lang="en-US" sz="2400">
                <a:solidFill>
                  <a:srgbClr val="000000"/>
                </a:solidFill>
                <a:latin typeface="Inter"/>
              </a:rPr>
              <a:t>The preprocessing step ensures that categorical variables are appropriately transformed into numerical format without introducing bias or altering the underlying relationships within the data.</a:t>
            </a:r>
          </a:p>
          <a:p>
            <a:pPr>
              <a:lnSpc>
                <a:spcPts val="3359"/>
              </a:lnSpc>
            </a:pPr>
            <a:endParaRPr lang="en-US" sz="2400">
              <a:solidFill>
                <a:srgbClr val="000000"/>
              </a:solidFill>
              <a:latin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118404" y="1441309"/>
            <a:ext cx="5822125" cy="7347231"/>
          </a:xfrm>
          <a:prstGeom prst="rect">
            <a:avLst/>
          </a:prstGeom>
        </p:spPr>
        <p:txBody>
          <a:bodyPr lIns="0" tIns="0" rIns="0" bIns="0" rtlCol="0" anchor="t">
            <a:spAutoFit/>
          </a:bodyPr>
          <a:lstStyle/>
          <a:p>
            <a:pPr>
              <a:lnSpc>
                <a:spcPts val="3455"/>
              </a:lnSpc>
            </a:pPr>
            <a:r>
              <a:rPr lang="en-US" sz="2468">
                <a:solidFill>
                  <a:srgbClr val="000000"/>
                </a:solidFill>
                <a:latin typeface="Inter"/>
              </a:rPr>
              <a:t>import numpy as np</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Creating a 1D array</a:t>
            </a:r>
          </a:p>
          <a:p>
            <a:pPr>
              <a:lnSpc>
                <a:spcPts val="3455"/>
              </a:lnSpc>
            </a:pPr>
            <a:r>
              <a:rPr lang="en-US" sz="2468">
                <a:solidFill>
                  <a:srgbClr val="000000"/>
                </a:solidFill>
                <a:latin typeface="Inter"/>
              </a:rPr>
              <a:t>arr_1d = np.array([1, 2, 3, 4, 5])</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Creating a 2D array</a:t>
            </a:r>
          </a:p>
          <a:p>
            <a:pPr>
              <a:lnSpc>
                <a:spcPts val="3455"/>
              </a:lnSpc>
            </a:pPr>
            <a:r>
              <a:rPr lang="en-US" sz="2468">
                <a:solidFill>
                  <a:srgbClr val="000000"/>
                </a:solidFill>
                <a:latin typeface="Inter"/>
              </a:rPr>
              <a:t>arr_2d = np.array([[1, 2, 3], [4, 5, 6]])</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Creating an array with zeros</a:t>
            </a:r>
          </a:p>
          <a:p>
            <a:pPr>
              <a:lnSpc>
                <a:spcPts val="3455"/>
              </a:lnSpc>
            </a:pPr>
            <a:r>
              <a:rPr lang="en-US" sz="2468">
                <a:solidFill>
                  <a:srgbClr val="000000"/>
                </a:solidFill>
                <a:latin typeface="Inter"/>
              </a:rPr>
              <a:t>zeros_array = np.zeros((3, 3))</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Creating an array with ones</a:t>
            </a:r>
          </a:p>
          <a:p>
            <a:pPr>
              <a:lnSpc>
                <a:spcPts val="3455"/>
              </a:lnSpc>
            </a:pPr>
            <a:r>
              <a:rPr lang="en-US" sz="2468">
                <a:solidFill>
                  <a:srgbClr val="000000"/>
                </a:solidFill>
                <a:latin typeface="Inter"/>
              </a:rPr>
              <a:t>ones_array = np.ones((2, 4))</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Creating an identity matrix</a:t>
            </a:r>
          </a:p>
          <a:p>
            <a:pPr>
              <a:lnSpc>
                <a:spcPts val="3455"/>
              </a:lnSpc>
            </a:pPr>
            <a:r>
              <a:rPr lang="en-US" sz="2468">
                <a:solidFill>
                  <a:srgbClr val="000000"/>
                </a:solidFill>
                <a:latin typeface="Inter"/>
              </a:rPr>
              <a:t>identity_matrix = np.eye(3)</a:t>
            </a:r>
          </a:p>
          <a:p>
            <a:pPr>
              <a:lnSpc>
                <a:spcPts val="3455"/>
              </a:lnSpc>
            </a:pPr>
            <a:endParaRPr lang="en-US" sz="2468">
              <a:solidFill>
                <a:srgbClr val="000000"/>
              </a:solidFill>
              <a:latin typeface="Inter"/>
            </a:endParaRPr>
          </a:p>
        </p:txBody>
      </p:sp>
      <p:sp>
        <p:nvSpPr>
          <p:cNvPr id="5" name="AutoShape 5"/>
          <p:cNvSpPr/>
          <p:nvPr/>
        </p:nvSpPr>
        <p:spPr>
          <a:xfrm flipV="1">
            <a:off x="6950054" y="1827381"/>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6" name="TextBox 6"/>
          <p:cNvSpPr txBox="1"/>
          <p:nvPr/>
        </p:nvSpPr>
        <p:spPr>
          <a:xfrm>
            <a:off x="7378074" y="1441309"/>
            <a:ext cx="5177887" cy="7347231"/>
          </a:xfrm>
          <a:prstGeom prst="rect">
            <a:avLst/>
          </a:prstGeom>
        </p:spPr>
        <p:txBody>
          <a:bodyPr lIns="0" tIns="0" rIns="0" bIns="0" rtlCol="0" anchor="t">
            <a:spAutoFit/>
          </a:bodyPr>
          <a:lstStyle/>
          <a:p>
            <a:pPr>
              <a:lnSpc>
                <a:spcPts val="3455"/>
              </a:lnSpc>
            </a:pPr>
            <a:r>
              <a:rPr lang="en-US" sz="2468">
                <a:solidFill>
                  <a:srgbClr val="000000"/>
                </a:solidFill>
                <a:latin typeface="Inter"/>
              </a:rPr>
              <a:t>import numpy as np</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Element-wise addition</a:t>
            </a:r>
          </a:p>
          <a:p>
            <a:pPr>
              <a:lnSpc>
                <a:spcPts val="3455"/>
              </a:lnSpc>
            </a:pPr>
            <a:r>
              <a:rPr lang="en-US" sz="2468">
                <a:solidFill>
                  <a:srgbClr val="000000"/>
                </a:solidFill>
                <a:latin typeface="Inter"/>
              </a:rPr>
              <a:t>arr1 = np.array([1, 2, 3])</a:t>
            </a:r>
          </a:p>
          <a:p>
            <a:pPr>
              <a:lnSpc>
                <a:spcPts val="3455"/>
              </a:lnSpc>
            </a:pPr>
            <a:r>
              <a:rPr lang="en-US" sz="2468">
                <a:solidFill>
                  <a:srgbClr val="000000"/>
                </a:solidFill>
                <a:latin typeface="Inter"/>
              </a:rPr>
              <a:t>arr2 = np.array([4, 5, 6])</a:t>
            </a:r>
          </a:p>
          <a:p>
            <a:pPr>
              <a:lnSpc>
                <a:spcPts val="3455"/>
              </a:lnSpc>
            </a:pPr>
            <a:r>
              <a:rPr lang="en-US" sz="2468">
                <a:solidFill>
                  <a:srgbClr val="000000"/>
                </a:solidFill>
                <a:latin typeface="Inter"/>
              </a:rPr>
              <a:t>result_addition = arr1 + arr2</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Element-wise multiplication</a:t>
            </a:r>
          </a:p>
          <a:p>
            <a:pPr>
              <a:lnSpc>
                <a:spcPts val="3455"/>
              </a:lnSpc>
            </a:pPr>
            <a:r>
              <a:rPr lang="en-US" sz="2468">
                <a:solidFill>
                  <a:srgbClr val="000000"/>
                </a:solidFill>
                <a:latin typeface="Inter"/>
              </a:rPr>
              <a:t>result_multiplication = arr1 * arr2</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Dot product of two arrays</a:t>
            </a:r>
          </a:p>
          <a:p>
            <a:pPr>
              <a:lnSpc>
                <a:spcPts val="3455"/>
              </a:lnSpc>
            </a:pPr>
            <a:r>
              <a:rPr lang="en-US" sz="2468">
                <a:solidFill>
                  <a:srgbClr val="000000"/>
                </a:solidFill>
                <a:latin typeface="Inter"/>
              </a:rPr>
              <a:t>dot_product = np.dot(arr1, arr2)</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Transposing a matrix</a:t>
            </a:r>
          </a:p>
          <a:p>
            <a:pPr>
              <a:lnSpc>
                <a:spcPts val="3455"/>
              </a:lnSpc>
            </a:pPr>
            <a:r>
              <a:rPr lang="en-US" sz="2468">
                <a:solidFill>
                  <a:srgbClr val="000000"/>
                </a:solidFill>
                <a:latin typeface="Inter"/>
              </a:rPr>
              <a:t>transposed_matrix = np.transpose(arr_2d)</a:t>
            </a:r>
          </a:p>
          <a:p>
            <a:pPr>
              <a:lnSpc>
                <a:spcPts val="3455"/>
              </a:lnSpc>
            </a:pPr>
            <a:endParaRPr lang="en-US" sz="2468">
              <a:solidFill>
                <a:srgbClr val="000000"/>
              </a:solidFill>
              <a:latin typeface="Inter"/>
            </a:endParaRPr>
          </a:p>
        </p:txBody>
      </p:sp>
      <p:sp>
        <p:nvSpPr>
          <p:cNvPr id="7" name="AutoShape 7"/>
          <p:cNvSpPr/>
          <p:nvPr/>
        </p:nvSpPr>
        <p:spPr>
          <a:xfrm flipV="1">
            <a:off x="12546436" y="1827381"/>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8" name="TextBox 8"/>
          <p:cNvSpPr txBox="1"/>
          <p:nvPr/>
        </p:nvSpPr>
        <p:spPr>
          <a:xfrm>
            <a:off x="12975061" y="1441309"/>
            <a:ext cx="5177887" cy="4752135"/>
          </a:xfrm>
          <a:prstGeom prst="rect">
            <a:avLst/>
          </a:prstGeom>
        </p:spPr>
        <p:txBody>
          <a:bodyPr lIns="0" tIns="0" rIns="0" bIns="0" rtlCol="0" anchor="t">
            <a:spAutoFit/>
          </a:bodyPr>
          <a:lstStyle/>
          <a:p>
            <a:pPr>
              <a:lnSpc>
                <a:spcPts val="3455"/>
              </a:lnSpc>
            </a:pPr>
            <a:r>
              <a:rPr lang="en-US" sz="2468">
                <a:solidFill>
                  <a:srgbClr val="000000"/>
                </a:solidFill>
                <a:latin typeface="Inter"/>
              </a:rPr>
              <a:t>import numpy as np</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Applying mathematical functions to an array</a:t>
            </a:r>
          </a:p>
          <a:p>
            <a:pPr>
              <a:lnSpc>
                <a:spcPts val="3455"/>
              </a:lnSpc>
            </a:pPr>
            <a:r>
              <a:rPr lang="en-US" sz="2468">
                <a:solidFill>
                  <a:srgbClr val="000000"/>
                </a:solidFill>
                <a:latin typeface="Inter"/>
              </a:rPr>
              <a:t>original_array = np.array([1, 2, 3, 4, 5])</a:t>
            </a:r>
          </a:p>
          <a:p>
            <a:pPr>
              <a:lnSpc>
                <a:spcPts val="3455"/>
              </a:lnSpc>
            </a:pPr>
            <a:r>
              <a:rPr lang="en-US" sz="2468">
                <a:solidFill>
                  <a:srgbClr val="000000"/>
                </a:solidFill>
                <a:latin typeface="Inter"/>
              </a:rPr>
              <a:t>square_root = np.sqrt(original_array)</a:t>
            </a:r>
          </a:p>
          <a:p>
            <a:pPr>
              <a:lnSpc>
                <a:spcPts val="3455"/>
              </a:lnSpc>
            </a:pPr>
            <a:r>
              <a:rPr lang="en-US" sz="2468">
                <a:solidFill>
                  <a:srgbClr val="000000"/>
                </a:solidFill>
                <a:latin typeface="Inter"/>
              </a:rPr>
              <a:t>exponential = np.exp(original_array)</a:t>
            </a:r>
          </a:p>
          <a:p>
            <a:pPr>
              <a:lnSpc>
                <a:spcPts val="3455"/>
              </a:lnSpc>
            </a:pPr>
            <a:endParaRPr lang="en-US" sz="2468">
              <a:solidFill>
                <a:srgbClr val="000000"/>
              </a:solidFill>
              <a:latin typeface="Inter"/>
            </a:endParaRPr>
          </a:p>
        </p:txBody>
      </p:sp>
      <p:sp>
        <p:nvSpPr>
          <p:cNvPr id="9" name="TextBox 9"/>
          <p:cNvSpPr txBox="1"/>
          <p:nvPr/>
        </p:nvSpPr>
        <p:spPr>
          <a:xfrm>
            <a:off x="1028700" y="450850"/>
            <a:ext cx="3000767"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EXAMPLES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19175"/>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Freeform 3"/>
          <p:cNvSpPr/>
          <p:nvPr/>
        </p:nvSpPr>
        <p:spPr>
          <a:xfrm>
            <a:off x="9708593" y="1614535"/>
            <a:ext cx="8132971" cy="4893665"/>
          </a:xfrm>
          <a:custGeom>
            <a:avLst/>
            <a:gdLst/>
            <a:ahLst/>
            <a:cxnLst/>
            <a:rect l="l" t="t" r="r" b="b"/>
            <a:pathLst>
              <a:path w="8132971" h="4893665">
                <a:moveTo>
                  <a:pt x="0" y="0"/>
                </a:moveTo>
                <a:lnTo>
                  <a:pt x="8132970" y="0"/>
                </a:lnTo>
                <a:lnTo>
                  <a:pt x="8132970" y="4893665"/>
                </a:lnTo>
                <a:lnTo>
                  <a:pt x="0" y="4893665"/>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2450634" y="366460"/>
            <a:ext cx="13386732" cy="481265"/>
          </a:xfrm>
          <a:prstGeom prst="rect">
            <a:avLst/>
          </a:prstGeom>
        </p:spPr>
        <p:txBody>
          <a:bodyPr lIns="0" tIns="0" rIns="0" bIns="0" rtlCol="0" anchor="t">
            <a:spAutoFit/>
          </a:bodyPr>
          <a:lstStyle/>
          <a:p>
            <a:pPr algn="ctr">
              <a:lnSpc>
                <a:spcPts val="3919"/>
              </a:lnSpc>
            </a:pPr>
            <a:r>
              <a:rPr lang="en-US" sz="2799">
                <a:solidFill>
                  <a:srgbClr val="000000"/>
                </a:solidFill>
                <a:latin typeface="TAN Twinkle"/>
              </a:rPr>
              <a:t>Load Data and Prepare Data (Preprocessing)</a:t>
            </a:r>
          </a:p>
        </p:txBody>
      </p:sp>
      <p:sp>
        <p:nvSpPr>
          <p:cNvPr id="5" name="TextBox 5"/>
          <p:cNvSpPr txBox="1"/>
          <p:nvPr/>
        </p:nvSpPr>
        <p:spPr>
          <a:xfrm>
            <a:off x="1028700" y="2023276"/>
            <a:ext cx="8030718" cy="7528817"/>
          </a:xfrm>
          <a:prstGeom prst="rect">
            <a:avLst/>
          </a:prstGeom>
        </p:spPr>
        <p:txBody>
          <a:bodyPr lIns="0" tIns="0" rIns="0" bIns="0" rtlCol="0" anchor="t">
            <a:spAutoFit/>
          </a:bodyPr>
          <a:lstStyle/>
          <a:p>
            <a:pPr>
              <a:lnSpc>
                <a:spcPts val="3359"/>
              </a:lnSpc>
            </a:pPr>
            <a:r>
              <a:rPr lang="en-US" sz="2400">
                <a:solidFill>
                  <a:srgbClr val="000000"/>
                </a:solidFill>
                <a:latin typeface="Inter Bold"/>
              </a:rPr>
              <a:t>Preprocessing Step Name:</a:t>
            </a:r>
            <a:r>
              <a:rPr lang="en-US" sz="2400">
                <a:solidFill>
                  <a:srgbClr val="000000"/>
                </a:solidFill>
                <a:latin typeface="Inter"/>
              </a:rPr>
              <a:t> numerical date, and dropping ACTIVE_YAER and ACTIVE_DATE. </a:t>
            </a:r>
          </a:p>
          <a:p>
            <a:pPr>
              <a:lnSpc>
                <a:spcPts val="3359"/>
              </a:lnSpc>
            </a:pPr>
            <a:r>
              <a:rPr lang="en-US" sz="2400">
                <a:solidFill>
                  <a:srgbClr val="000000"/>
                </a:solidFill>
                <a:latin typeface="Inter Bold"/>
              </a:rPr>
              <a:t>Description</a:t>
            </a:r>
            <a:r>
              <a:rPr lang="en-US" sz="2400">
                <a:solidFill>
                  <a:srgbClr val="000000"/>
                </a:solidFill>
                <a:latin typeface="Inter"/>
              </a:rPr>
              <a:t>: The date components, including year, month, and day, are extracted from the 'ACTIVE_DATE' column and added as separate columns in the DataFrame. Subsequently, the 'ACTIVE_DATE' column is dropped from the DataFrame. Additionally, the 'ACTIVE_YEAR' column is dropped from the DataFrame becuase the uear for all columns uis 2023 </a:t>
            </a:r>
          </a:p>
          <a:p>
            <a:pPr>
              <a:lnSpc>
                <a:spcPts val="3359"/>
              </a:lnSpc>
            </a:pPr>
            <a:r>
              <a:rPr lang="en-US" sz="2400">
                <a:solidFill>
                  <a:srgbClr val="000000"/>
                </a:solidFill>
                <a:latin typeface="Inter Bold"/>
              </a:rPr>
              <a:t>justification:</a:t>
            </a:r>
            <a:r>
              <a:rPr lang="en-US" sz="2400">
                <a:solidFill>
                  <a:srgbClr val="000000"/>
                </a:solidFill>
                <a:latin typeface="Inter"/>
              </a:rPr>
              <a:t> Breaking down the date into its components allows for more detailed examination of temporal patterns and trends in the data.</a:t>
            </a:r>
          </a:p>
          <a:p>
            <a:pPr>
              <a:lnSpc>
                <a:spcPts val="3359"/>
              </a:lnSpc>
            </a:pPr>
            <a:r>
              <a:rPr lang="en-US" sz="2400">
                <a:solidFill>
                  <a:srgbClr val="000000"/>
                </a:solidFill>
                <a:latin typeface="Inter"/>
              </a:rPr>
              <a:t>Dropping the 'ACTIVE_DATE' column reduces redundancy and simplifies the DataFrame structure, as the information from the date components (year, month, day) is preserved in separate columns.</a:t>
            </a:r>
          </a:p>
          <a:p>
            <a:pPr>
              <a:lnSpc>
                <a:spcPts val="3359"/>
              </a:lnSpc>
            </a:pPr>
            <a:endParaRPr lang="en-US" sz="2400">
              <a:solidFill>
                <a:srgbClr val="000000"/>
              </a:solidFill>
              <a:latin typeface="Inter"/>
            </a:endParaRPr>
          </a:p>
          <a:p>
            <a:pPr>
              <a:lnSpc>
                <a:spcPts val="3359"/>
              </a:lnSpc>
            </a:pPr>
            <a:endParaRPr lang="en-US" sz="2400">
              <a:solidFill>
                <a:srgbClr val="000000"/>
              </a:solidFill>
              <a:latin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028700" y="1397275"/>
            <a:ext cx="7626174" cy="596843"/>
          </a:xfrm>
          <a:prstGeom prst="rect">
            <a:avLst/>
          </a:prstGeom>
        </p:spPr>
        <p:txBody>
          <a:bodyPr lIns="0" tIns="0" rIns="0" bIns="0" rtlCol="0" anchor="t">
            <a:spAutoFit/>
          </a:bodyPr>
          <a:lstStyle/>
          <a:p>
            <a:pPr>
              <a:lnSpc>
                <a:spcPts val="4900"/>
              </a:lnSpc>
            </a:pPr>
            <a:r>
              <a:rPr lang="en-US" sz="3500">
                <a:solidFill>
                  <a:srgbClr val="000000"/>
                </a:solidFill>
                <a:latin typeface="TAN Twinkle"/>
              </a:rPr>
              <a:t>Approaches (Models)</a:t>
            </a:r>
          </a:p>
        </p:txBody>
      </p:sp>
      <p:grpSp>
        <p:nvGrpSpPr>
          <p:cNvPr id="5" name="Group 5"/>
          <p:cNvGrpSpPr/>
          <p:nvPr/>
        </p:nvGrpSpPr>
        <p:grpSpPr>
          <a:xfrm>
            <a:off x="9120586" y="2645298"/>
            <a:ext cx="2091863" cy="20918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grpSp>
        <p:nvGrpSpPr>
          <p:cNvPr id="8" name="Group 8"/>
          <p:cNvGrpSpPr/>
          <p:nvPr/>
        </p:nvGrpSpPr>
        <p:grpSpPr>
          <a:xfrm>
            <a:off x="816244" y="2645298"/>
            <a:ext cx="2091863" cy="209186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1" name="TextBox 11"/>
          <p:cNvSpPr txBox="1"/>
          <p:nvPr/>
        </p:nvSpPr>
        <p:spPr>
          <a:xfrm>
            <a:off x="3577448" y="2543711"/>
            <a:ext cx="5077426" cy="6107845"/>
          </a:xfrm>
          <a:prstGeom prst="rect">
            <a:avLst/>
          </a:prstGeom>
        </p:spPr>
        <p:txBody>
          <a:bodyPr lIns="0" tIns="0" rIns="0" bIns="0" rtlCol="0" anchor="t">
            <a:spAutoFit/>
          </a:bodyPr>
          <a:lstStyle/>
          <a:p>
            <a:pPr>
              <a:lnSpc>
                <a:spcPts val="3499"/>
              </a:lnSpc>
            </a:pPr>
            <a:r>
              <a:rPr lang="en-US" sz="2499">
                <a:solidFill>
                  <a:srgbClr val="000000"/>
                </a:solidFill>
                <a:latin typeface="Inter"/>
              </a:rPr>
              <a:t>KNN is a simple yet effective classification algorithm that classifies data points based on the majority class of their nearest neighbors in the feature space. It is non-parametric and does not make assumptions about the underlying data distribution. KNN's simplicity and intuitive nature make it easy to implement, but its performance may degrade with high-dimensional data or imbalanced class distributions.</a:t>
            </a:r>
          </a:p>
        </p:txBody>
      </p:sp>
      <p:sp>
        <p:nvSpPr>
          <p:cNvPr id="12" name="TextBox 12"/>
          <p:cNvSpPr txBox="1"/>
          <p:nvPr/>
        </p:nvSpPr>
        <p:spPr>
          <a:xfrm>
            <a:off x="11805589" y="2324666"/>
            <a:ext cx="5077426" cy="6545934"/>
          </a:xfrm>
          <a:prstGeom prst="rect">
            <a:avLst/>
          </a:prstGeom>
        </p:spPr>
        <p:txBody>
          <a:bodyPr lIns="0" tIns="0" rIns="0" bIns="0" rtlCol="0" anchor="t">
            <a:spAutoFit/>
          </a:bodyPr>
          <a:lstStyle/>
          <a:p>
            <a:pPr>
              <a:lnSpc>
                <a:spcPts val="3499"/>
              </a:lnSpc>
            </a:pPr>
            <a:r>
              <a:rPr lang="en-US" sz="2499">
                <a:solidFill>
                  <a:srgbClr val="000000"/>
                </a:solidFill>
                <a:latin typeface="Inter"/>
              </a:rPr>
              <a:t>Decision Trees are versatile and interpretable models that recursively partition the feature space based on feature values, creating a tree-like structure of decision rules. Each internal node represents a feature test, and each leaf node represents a class label or regression value. Decision Trees are prone to overfitting, especially with deep trees, but techniques like pruning and ensemble methods such as Random Forests can help mitigate this issue.</a:t>
            </a:r>
          </a:p>
        </p:txBody>
      </p:sp>
      <p:sp>
        <p:nvSpPr>
          <p:cNvPr id="13" name="TextBox 13"/>
          <p:cNvSpPr txBox="1"/>
          <p:nvPr/>
        </p:nvSpPr>
        <p:spPr>
          <a:xfrm>
            <a:off x="689828" y="3413751"/>
            <a:ext cx="2344695" cy="497806"/>
          </a:xfrm>
          <a:prstGeom prst="rect">
            <a:avLst/>
          </a:prstGeom>
        </p:spPr>
        <p:txBody>
          <a:bodyPr lIns="0" tIns="0" rIns="0" bIns="0" rtlCol="0" anchor="t">
            <a:spAutoFit/>
          </a:bodyPr>
          <a:lstStyle/>
          <a:p>
            <a:pPr algn="ctr">
              <a:lnSpc>
                <a:spcPts val="4059"/>
              </a:lnSpc>
              <a:spcBef>
                <a:spcPct val="0"/>
              </a:spcBef>
            </a:pPr>
            <a:r>
              <a:rPr lang="en-US" sz="2899" spc="869">
                <a:solidFill>
                  <a:srgbClr val="000000"/>
                </a:solidFill>
                <a:latin typeface="Inter"/>
              </a:rPr>
              <a:t>KNN</a:t>
            </a:r>
          </a:p>
        </p:txBody>
      </p:sp>
      <p:sp>
        <p:nvSpPr>
          <p:cNvPr id="14" name="TextBox 14"/>
          <p:cNvSpPr txBox="1"/>
          <p:nvPr/>
        </p:nvSpPr>
        <p:spPr>
          <a:xfrm>
            <a:off x="8994170" y="3330571"/>
            <a:ext cx="2344695" cy="850778"/>
          </a:xfrm>
          <a:prstGeom prst="rect">
            <a:avLst/>
          </a:prstGeom>
        </p:spPr>
        <p:txBody>
          <a:bodyPr lIns="0" tIns="0" rIns="0" bIns="0" rtlCol="0" anchor="t">
            <a:spAutoFit/>
          </a:bodyPr>
          <a:lstStyle/>
          <a:p>
            <a:pPr algn="ctr">
              <a:lnSpc>
                <a:spcPts val="3499"/>
              </a:lnSpc>
              <a:spcBef>
                <a:spcPct val="0"/>
              </a:spcBef>
            </a:pPr>
            <a:r>
              <a:rPr lang="en-US" sz="2499" spc="749">
                <a:solidFill>
                  <a:srgbClr val="000000"/>
                </a:solidFill>
                <a:latin typeface="Inter"/>
              </a:rPr>
              <a:t>DECISION TREE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028700" y="1397275"/>
            <a:ext cx="7626174" cy="596843"/>
          </a:xfrm>
          <a:prstGeom prst="rect">
            <a:avLst/>
          </a:prstGeom>
        </p:spPr>
        <p:txBody>
          <a:bodyPr lIns="0" tIns="0" rIns="0" bIns="0" rtlCol="0" anchor="t">
            <a:spAutoFit/>
          </a:bodyPr>
          <a:lstStyle/>
          <a:p>
            <a:pPr>
              <a:lnSpc>
                <a:spcPts val="4900"/>
              </a:lnSpc>
            </a:pPr>
            <a:r>
              <a:rPr lang="en-US" sz="3500">
                <a:solidFill>
                  <a:srgbClr val="000000"/>
                </a:solidFill>
                <a:latin typeface="TAN Twinkle"/>
              </a:rPr>
              <a:t>Approaches (Models)</a:t>
            </a:r>
          </a:p>
        </p:txBody>
      </p:sp>
      <p:grpSp>
        <p:nvGrpSpPr>
          <p:cNvPr id="5" name="Group 5"/>
          <p:cNvGrpSpPr/>
          <p:nvPr/>
        </p:nvGrpSpPr>
        <p:grpSpPr>
          <a:xfrm>
            <a:off x="1707613" y="2717574"/>
            <a:ext cx="2650576" cy="265057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4841787" y="3359025"/>
            <a:ext cx="6999399" cy="5231668"/>
          </a:xfrm>
          <a:prstGeom prst="rect">
            <a:avLst/>
          </a:prstGeom>
        </p:spPr>
        <p:txBody>
          <a:bodyPr lIns="0" tIns="0" rIns="0" bIns="0" rtlCol="0" anchor="t">
            <a:spAutoFit/>
          </a:bodyPr>
          <a:lstStyle/>
          <a:p>
            <a:pPr>
              <a:lnSpc>
                <a:spcPts val="3499"/>
              </a:lnSpc>
            </a:pPr>
            <a:r>
              <a:rPr lang="en-US" sz="2499" dirty="0">
                <a:solidFill>
                  <a:srgbClr val="000000"/>
                </a:solidFill>
                <a:latin typeface="Inter"/>
              </a:rPr>
              <a:t>Logistic Regression is a linear classification algorithm used for binary classification tasks. It models the probability that a given instance belongs to a particular class using a logistic function. Logistic Regression estimates coefficients for the linear decision boundary by maximizing the likelihood function of the observed data. It is efficient, interpretable, and well-suited for scenarios where the relationship between features and the target variable is linear or can be approximated as such.</a:t>
            </a:r>
          </a:p>
        </p:txBody>
      </p:sp>
      <p:sp>
        <p:nvSpPr>
          <p:cNvPr id="9" name="TextBox 9"/>
          <p:cNvSpPr txBox="1"/>
          <p:nvPr/>
        </p:nvSpPr>
        <p:spPr>
          <a:xfrm>
            <a:off x="1687308" y="3649862"/>
            <a:ext cx="2691186" cy="747901"/>
          </a:xfrm>
          <a:prstGeom prst="rect">
            <a:avLst/>
          </a:prstGeom>
        </p:spPr>
        <p:txBody>
          <a:bodyPr lIns="0" tIns="0" rIns="0" bIns="0" rtlCol="0" anchor="t">
            <a:spAutoFit/>
          </a:bodyPr>
          <a:lstStyle/>
          <a:p>
            <a:pPr algn="ctr">
              <a:lnSpc>
                <a:spcPts val="3053"/>
              </a:lnSpc>
              <a:spcBef>
                <a:spcPct val="0"/>
              </a:spcBef>
            </a:pPr>
            <a:r>
              <a:rPr lang="en-US" sz="2180" spc="654" dirty="0">
                <a:solidFill>
                  <a:srgbClr val="000000"/>
                </a:solidFill>
                <a:latin typeface="Inter"/>
              </a:rPr>
              <a:t>LOGISTIC REGRESSION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Freeform 4"/>
          <p:cNvSpPr/>
          <p:nvPr/>
        </p:nvSpPr>
        <p:spPr>
          <a:xfrm>
            <a:off x="2036597" y="3700441"/>
            <a:ext cx="14214806" cy="4003254"/>
          </a:xfrm>
          <a:custGeom>
            <a:avLst/>
            <a:gdLst/>
            <a:ahLst/>
            <a:cxnLst/>
            <a:rect l="l" t="t" r="r" b="b"/>
            <a:pathLst>
              <a:path w="14214806" h="4003254">
                <a:moveTo>
                  <a:pt x="0" y="0"/>
                </a:moveTo>
                <a:lnTo>
                  <a:pt x="14214806" y="0"/>
                </a:lnTo>
                <a:lnTo>
                  <a:pt x="14214806" y="4003254"/>
                </a:lnTo>
                <a:lnTo>
                  <a:pt x="0" y="4003254"/>
                </a:lnTo>
                <a:lnTo>
                  <a:pt x="0" y="0"/>
                </a:lnTo>
                <a:close/>
              </a:path>
            </a:pathLst>
          </a:custGeom>
          <a:blipFill>
            <a:blip r:embed="rId2"/>
            <a:stretch>
              <a:fillRect/>
            </a:stretch>
          </a:blipFill>
        </p:spPr>
        <p:txBody>
          <a:bodyPr/>
          <a:lstStyle/>
          <a:p>
            <a:endParaRPr lang="en-US"/>
          </a:p>
        </p:txBody>
      </p:sp>
      <p:sp>
        <p:nvSpPr>
          <p:cNvPr id="5" name="TextBox 5"/>
          <p:cNvSpPr txBox="1"/>
          <p:nvPr/>
        </p:nvSpPr>
        <p:spPr>
          <a:xfrm>
            <a:off x="3265447" y="1442941"/>
            <a:ext cx="11757106" cy="721945"/>
          </a:xfrm>
          <a:prstGeom prst="rect">
            <a:avLst/>
          </a:prstGeom>
        </p:spPr>
        <p:txBody>
          <a:bodyPr lIns="0" tIns="0" rIns="0" bIns="0" rtlCol="0" anchor="t">
            <a:spAutoFit/>
          </a:bodyPr>
          <a:lstStyle/>
          <a:p>
            <a:pPr>
              <a:lnSpc>
                <a:spcPts val="5880"/>
              </a:lnSpc>
            </a:pPr>
            <a:r>
              <a:rPr lang="en-US" sz="4200">
                <a:solidFill>
                  <a:srgbClr val="000000"/>
                </a:solidFill>
                <a:latin typeface="TAN Twinkle"/>
              </a:rPr>
              <a:t>Compare the different models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Freeform 3"/>
          <p:cNvSpPr/>
          <p:nvPr/>
        </p:nvSpPr>
        <p:spPr>
          <a:xfrm>
            <a:off x="315934" y="3848916"/>
            <a:ext cx="8359148" cy="6035037"/>
          </a:xfrm>
          <a:custGeom>
            <a:avLst/>
            <a:gdLst/>
            <a:ahLst/>
            <a:cxnLst/>
            <a:rect l="l" t="t" r="r" b="b"/>
            <a:pathLst>
              <a:path w="8359148" h="6035037">
                <a:moveTo>
                  <a:pt x="0" y="0"/>
                </a:moveTo>
                <a:lnTo>
                  <a:pt x="8359148" y="0"/>
                </a:lnTo>
                <a:lnTo>
                  <a:pt x="8359148" y="6035037"/>
                </a:lnTo>
                <a:lnTo>
                  <a:pt x="0" y="6035037"/>
                </a:lnTo>
                <a:lnTo>
                  <a:pt x="0" y="0"/>
                </a:lnTo>
                <a:close/>
              </a:path>
            </a:pathLst>
          </a:custGeom>
          <a:blipFill>
            <a:blip r:embed="rId2"/>
            <a:stretch>
              <a:fillRect/>
            </a:stretch>
          </a:blipFill>
        </p:spPr>
        <p:txBody>
          <a:bodyPr/>
          <a:lstStyle/>
          <a:p>
            <a:endParaRPr lang="en-US"/>
          </a:p>
        </p:txBody>
      </p:sp>
      <p:sp>
        <p:nvSpPr>
          <p:cNvPr id="4" name="Freeform 4"/>
          <p:cNvSpPr/>
          <p:nvPr/>
        </p:nvSpPr>
        <p:spPr>
          <a:xfrm>
            <a:off x="9272601" y="3848916"/>
            <a:ext cx="8297969" cy="6045256"/>
          </a:xfrm>
          <a:custGeom>
            <a:avLst/>
            <a:gdLst/>
            <a:ahLst/>
            <a:cxnLst/>
            <a:rect l="l" t="t" r="r" b="b"/>
            <a:pathLst>
              <a:path w="8297969" h="6045256">
                <a:moveTo>
                  <a:pt x="0" y="0"/>
                </a:moveTo>
                <a:lnTo>
                  <a:pt x="8297969" y="0"/>
                </a:lnTo>
                <a:lnTo>
                  <a:pt x="8297969" y="6045256"/>
                </a:lnTo>
                <a:lnTo>
                  <a:pt x="0" y="6045256"/>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2055650" y="186717"/>
            <a:ext cx="13723775" cy="613383"/>
          </a:xfrm>
          <a:prstGeom prst="rect">
            <a:avLst/>
          </a:prstGeom>
        </p:spPr>
        <p:txBody>
          <a:bodyPr lIns="0" tIns="0" rIns="0" bIns="0" rtlCol="0" anchor="t">
            <a:spAutoFit/>
          </a:bodyPr>
          <a:lstStyle/>
          <a:p>
            <a:pPr>
              <a:lnSpc>
                <a:spcPts val="5040"/>
              </a:lnSpc>
            </a:pPr>
            <a:r>
              <a:rPr lang="en-US" sz="3600">
                <a:solidFill>
                  <a:srgbClr val="000000"/>
                </a:solidFill>
                <a:latin typeface="TAN Twinkle"/>
              </a:rPr>
              <a:t>Compare the different models by Charts</a:t>
            </a:r>
          </a:p>
        </p:txBody>
      </p:sp>
      <p:sp>
        <p:nvSpPr>
          <p:cNvPr id="6" name="TextBox 6"/>
          <p:cNvSpPr txBox="1"/>
          <p:nvPr/>
        </p:nvSpPr>
        <p:spPr>
          <a:xfrm>
            <a:off x="1028700" y="3011478"/>
            <a:ext cx="2344695" cy="497806"/>
          </a:xfrm>
          <a:prstGeom prst="rect">
            <a:avLst/>
          </a:prstGeom>
        </p:spPr>
        <p:txBody>
          <a:bodyPr lIns="0" tIns="0" rIns="0" bIns="0" rtlCol="0" anchor="t">
            <a:spAutoFit/>
          </a:bodyPr>
          <a:lstStyle/>
          <a:p>
            <a:pPr algn="ctr">
              <a:lnSpc>
                <a:spcPts val="4059"/>
              </a:lnSpc>
              <a:spcBef>
                <a:spcPct val="0"/>
              </a:spcBef>
            </a:pPr>
            <a:r>
              <a:rPr lang="en-US" sz="2899" spc="869">
                <a:solidFill>
                  <a:srgbClr val="000000"/>
                </a:solidFill>
                <a:latin typeface="Inter"/>
              </a:rPr>
              <a:t>KNN</a:t>
            </a:r>
          </a:p>
        </p:txBody>
      </p:sp>
      <p:sp>
        <p:nvSpPr>
          <p:cNvPr id="7" name="TextBox 7"/>
          <p:cNvSpPr txBox="1"/>
          <p:nvPr/>
        </p:nvSpPr>
        <p:spPr>
          <a:xfrm>
            <a:off x="9583871" y="3030528"/>
            <a:ext cx="3837715" cy="412689"/>
          </a:xfrm>
          <a:prstGeom prst="rect">
            <a:avLst/>
          </a:prstGeom>
        </p:spPr>
        <p:txBody>
          <a:bodyPr lIns="0" tIns="0" rIns="0" bIns="0" rtlCol="0" anchor="t">
            <a:spAutoFit/>
          </a:bodyPr>
          <a:lstStyle/>
          <a:p>
            <a:pPr algn="ctr">
              <a:lnSpc>
                <a:spcPts val="3499"/>
              </a:lnSpc>
              <a:spcBef>
                <a:spcPct val="0"/>
              </a:spcBef>
            </a:pPr>
            <a:r>
              <a:rPr lang="en-US" sz="2499" spc="749">
                <a:solidFill>
                  <a:srgbClr val="000000"/>
                </a:solidFill>
                <a:latin typeface="Inter"/>
              </a:rPr>
              <a:t>DECISION TREE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Freeform 3"/>
          <p:cNvSpPr/>
          <p:nvPr/>
        </p:nvSpPr>
        <p:spPr>
          <a:xfrm>
            <a:off x="5072929" y="3198812"/>
            <a:ext cx="8142142" cy="6059488"/>
          </a:xfrm>
          <a:custGeom>
            <a:avLst/>
            <a:gdLst/>
            <a:ahLst/>
            <a:cxnLst/>
            <a:rect l="l" t="t" r="r" b="b"/>
            <a:pathLst>
              <a:path w="8142142" h="6059488">
                <a:moveTo>
                  <a:pt x="0" y="0"/>
                </a:moveTo>
                <a:lnTo>
                  <a:pt x="8142142" y="0"/>
                </a:lnTo>
                <a:lnTo>
                  <a:pt x="8142142" y="6059488"/>
                </a:lnTo>
                <a:lnTo>
                  <a:pt x="0" y="6059488"/>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2055650" y="186717"/>
            <a:ext cx="13723775" cy="613383"/>
          </a:xfrm>
          <a:prstGeom prst="rect">
            <a:avLst/>
          </a:prstGeom>
        </p:spPr>
        <p:txBody>
          <a:bodyPr lIns="0" tIns="0" rIns="0" bIns="0" rtlCol="0" anchor="t">
            <a:spAutoFit/>
          </a:bodyPr>
          <a:lstStyle/>
          <a:p>
            <a:pPr>
              <a:lnSpc>
                <a:spcPts val="5040"/>
              </a:lnSpc>
            </a:pPr>
            <a:r>
              <a:rPr lang="en-US" sz="3600">
                <a:solidFill>
                  <a:srgbClr val="000000"/>
                </a:solidFill>
                <a:latin typeface="TAN Twinkle"/>
              </a:rPr>
              <a:t>Compare the different models by Charts</a:t>
            </a:r>
          </a:p>
        </p:txBody>
      </p:sp>
      <p:sp>
        <p:nvSpPr>
          <p:cNvPr id="5" name="TextBox 5"/>
          <p:cNvSpPr txBox="1"/>
          <p:nvPr/>
        </p:nvSpPr>
        <p:spPr>
          <a:xfrm>
            <a:off x="6222837" y="2487739"/>
            <a:ext cx="5842326" cy="365304"/>
          </a:xfrm>
          <a:prstGeom prst="rect">
            <a:avLst/>
          </a:prstGeom>
        </p:spPr>
        <p:txBody>
          <a:bodyPr lIns="0" tIns="0" rIns="0" bIns="0" rtlCol="0" anchor="t">
            <a:spAutoFit/>
          </a:bodyPr>
          <a:lstStyle/>
          <a:p>
            <a:pPr algn="ctr">
              <a:lnSpc>
                <a:spcPts val="3053"/>
              </a:lnSpc>
              <a:spcBef>
                <a:spcPct val="0"/>
              </a:spcBef>
            </a:pPr>
            <a:r>
              <a:rPr lang="en-US" sz="2180" spc="654">
                <a:solidFill>
                  <a:srgbClr val="000000"/>
                </a:solidFill>
                <a:latin typeface="Inter"/>
              </a:rPr>
              <a:t>LOGISTIC REGRESSION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Freeform 3"/>
          <p:cNvSpPr/>
          <p:nvPr/>
        </p:nvSpPr>
        <p:spPr>
          <a:xfrm>
            <a:off x="9144000" y="2498424"/>
            <a:ext cx="7707781" cy="6183743"/>
          </a:xfrm>
          <a:custGeom>
            <a:avLst/>
            <a:gdLst/>
            <a:ahLst/>
            <a:cxnLst/>
            <a:rect l="l" t="t" r="r" b="b"/>
            <a:pathLst>
              <a:path w="7707781" h="6183743">
                <a:moveTo>
                  <a:pt x="0" y="0"/>
                </a:moveTo>
                <a:lnTo>
                  <a:pt x="7707781" y="0"/>
                </a:lnTo>
                <a:lnTo>
                  <a:pt x="7707781" y="6183743"/>
                </a:lnTo>
                <a:lnTo>
                  <a:pt x="0" y="6183743"/>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2055650" y="186717"/>
            <a:ext cx="13723775" cy="613383"/>
          </a:xfrm>
          <a:prstGeom prst="rect">
            <a:avLst/>
          </a:prstGeom>
        </p:spPr>
        <p:txBody>
          <a:bodyPr lIns="0" tIns="0" rIns="0" bIns="0" rtlCol="0" anchor="t">
            <a:spAutoFit/>
          </a:bodyPr>
          <a:lstStyle/>
          <a:p>
            <a:pPr>
              <a:lnSpc>
                <a:spcPts val="5040"/>
              </a:lnSpc>
            </a:pPr>
            <a:r>
              <a:rPr lang="en-US" sz="3600">
                <a:solidFill>
                  <a:srgbClr val="000000"/>
                </a:solidFill>
                <a:latin typeface="TAN Twinkle"/>
              </a:rPr>
              <a:t>Compare the different models by Charts</a:t>
            </a:r>
          </a:p>
        </p:txBody>
      </p:sp>
      <p:sp>
        <p:nvSpPr>
          <p:cNvPr id="5" name="TextBox 5"/>
          <p:cNvSpPr txBox="1"/>
          <p:nvPr/>
        </p:nvSpPr>
        <p:spPr>
          <a:xfrm>
            <a:off x="1028700" y="2517323"/>
            <a:ext cx="6775913" cy="6107845"/>
          </a:xfrm>
          <a:prstGeom prst="rect">
            <a:avLst/>
          </a:prstGeom>
        </p:spPr>
        <p:txBody>
          <a:bodyPr lIns="0" tIns="0" rIns="0" bIns="0" rtlCol="0" anchor="t">
            <a:spAutoFit/>
          </a:bodyPr>
          <a:lstStyle/>
          <a:p>
            <a:pPr>
              <a:lnSpc>
                <a:spcPts val="3499"/>
              </a:lnSpc>
            </a:pPr>
            <a:r>
              <a:rPr lang="en-US" sz="2499">
                <a:solidFill>
                  <a:srgbClr val="000000"/>
                </a:solidFill>
                <a:latin typeface="Inter"/>
              </a:rPr>
              <a:t>The performance metrics for each model (accuracy, precision, recall, and F1-score) will be displayed as a bar graph. To differentiate each metric from the others, each will be represented by a different color. The performance metrics values for each model will be shown in a bar graph, making it simple to compare and understand the outcomes. Making informed decisions during the selection and evaluation of models will be made easier with the help of this visualization, which will offer insights into the relative performance of each model across all metrics.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2508575" y="2105695"/>
            <a:ext cx="9167169" cy="1668635"/>
          </a:xfrm>
          <a:prstGeom prst="rect">
            <a:avLst/>
          </a:prstGeom>
        </p:spPr>
        <p:txBody>
          <a:bodyPr lIns="0" tIns="0" rIns="0" bIns="0" rtlCol="0" anchor="t">
            <a:spAutoFit/>
          </a:bodyPr>
          <a:lstStyle/>
          <a:p>
            <a:pPr>
              <a:lnSpc>
                <a:spcPts val="6719"/>
              </a:lnSpc>
            </a:pPr>
            <a:r>
              <a:rPr lang="en-US" sz="4800">
                <a:solidFill>
                  <a:srgbClr val="000000"/>
                </a:solidFill>
                <a:latin typeface="TAN Twinkle"/>
              </a:rPr>
              <a:t>Analysis of the results</a:t>
            </a:r>
          </a:p>
        </p:txBody>
      </p:sp>
      <p:sp>
        <p:nvSpPr>
          <p:cNvPr id="7" name="TextBox 7"/>
          <p:cNvSpPr txBox="1"/>
          <p:nvPr/>
        </p:nvSpPr>
        <p:spPr>
          <a:xfrm>
            <a:off x="1028700" y="6290165"/>
            <a:ext cx="16230600" cy="3479312"/>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Inter"/>
              </a:rPr>
              <a:t>Accuracy: The average accuracy across 30 runs of the K-Nearest Neighbors (KNN) classifier is 91.91%. It measures the proportion of correctly classified instances.</a:t>
            </a:r>
          </a:p>
          <a:p>
            <a:pPr marL="539749" lvl="1" indent="-269875">
              <a:lnSpc>
                <a:spcPts val="3499"/>
              </a:lnSpc>
              <a:buFont typeface="Arial"/>
              <a:buChar char="•"/>
            </a:pPr>
            <a:r>
              <a:rPr lang="en-US" sz="2499">
                <a:solidFill>
                  <a:srgbClr val="000000"/>
                </a:solidFill>
                <a:latin typeface="Inter"/>
              </a:rPr>
              <a:t>Precision: The average precision, which is 91.74%, reflects the ability of the classifier to correctly predict positive instances out of all instances predicted as positive.</a:t>
            </a:r>
          </a:p>
          <a:p>
            <a:pPr marL="539749" lvl="1" indent="-269875">
              <a:lnSpc>
                <a:spcPts val="3499"/>
              </a:lnSpc>
              <a:buFont typeface="Arial"/>
              <a:buChar char="•"/>
            </a:pPr>
            <a:r>
              <a:rPr lang="en-US" sz="2499">
                <a:solidFill>
                  <a:srgbClr val="000000"/>
                </a:solidFill>
                <a:latin typeface="Inter"/>
              </a:rPr>
              <a:t>Recall: The average recall, also 91.91%, indicates the proportion of actual positive instances that were correctly classified by the model. </a:t>
            </a:r>
          </a:p>
          <a:p>
            <a:pPr marL="539749" lvl="1" indent="-269875">
              <a:lnSpc>
                <a:spcPts val="3499"/>
              </a:lnSpc>
              <a:buFont typeface="Arial"/>
              <a:buChar char="•"/>
            </a:pPr>
            <a:r>
              <a:rPr lang="en-US" sz="2499">
                <a:solidFill>
                  <a:srgbClr val="000000"/>
                </a:solidFill>
                <a:latin typeface="Inter"/>
              </a:rPr>
              <a:t>F1 Score: With an average F1 score of 91.79%, the harmonic mean of precision and recall, the model showcases balanced performance in terms of precision and recall. </a:t>
            </a:r>
          </a:p>
        </p:txBody>
      </p:sp>
      <p:sp>
        <p:nvSpPr>
          <p:cNvPr id="8" name="TextBox 8"/>
          <p:cNvSpPr txBox="1"/>
          <p:nvPr/>
        </p:nvSpPr>
        <p:spPr>
          <a:xfrm>
            <a:off x="1399403" y="5547779"/>
            <a:ext cx="2344695" cy="497806"/>
          </a:xfrm>
          <a:prstGeom prst="rect">
            <a:avLst/>
          </a:prstGeom>
        </p:spPr>
        <p:txBody>
          <a:bodyPr lIns="0" tIns="0" rIns="0" bIns="0" rtlCol="0" anchor="t">
            <a:spAutoFit/>
          </a:bodyPr>
          <a:lstStyle/>
          <a:p>
            <a:pPr algn="ctr">
              <a:lnSpc>
                <a:spcPts val="4059"/>
              </a:lnSpc>
              <a:spcBef>
                <a:spcPct val="0"/>
              </a:spcBef>
            </a:pPr>
            <a:r>
              <a:rPr lang="en-US" sz="2899" spc="869">
                <a:solidFill>
                  <a:srgbClr val="000000"/>
                </a:solidFill>
                <a:latin typeface="Inter"/>
              </a:rPr>
              <a:t>KNN</a:t>
            </a:r>
          </a:p>
        </p:txBody>
      </p:sp>
      <p:sp>
        <p:nvSpPr>
          <p:cNvPr id="9" name="Freeform 9"/>
          <p:cNvSpPr/>
          <p:nvPr/>
        </p:nvSpPr>
        <p:spPr>
          <a:xfrm>
            <a:off x="10933945" y="842655"/>
            <a:ext cx="6596241" cy="4762274"/>
          </a:xfrm>
          <a:custGeom>
            <a:avLst/>
            <a:gdLst/>
            <a:ahLst/>
            <a:cxnLst/>
            <a:rect l="l" t="t" r="r" b="b"/>
            <a:pathLst>
              <a:path w="6596241" h="4762274">
                <a:moveTo>
                  <a:pt x="0" y="0"/>
                </a:moveTo>
                <a:lnTo>
                  <a:pt x="6596240" y="0"/>
                </a:lnTo>
                <a:lnTo>
                  <a:pt x="6596240" y="4762274"/>
                </a:lnTo>
                <a:lnTo>
                  <a:pt x="0" y="4762274"/>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2508575" y="2105695"/>
            <a:ext cx="9167169" cy="1668635"/>
          </a:xfrm>
          <a:prstGeom prst="rect">
            <a:avLst/>
          </a:prstGeom>
        </p:spPr>
        <p:txBody>
          <a:bodyPr lIns="0" tIns="0" rIns="0" bIns="0" rtlCol="0" anchor="t">
            <a:spAutoFit/>
          </a:bodyPr>
          <a:lstStyle/>
          <a:p>
            <a:pPr>
              <a:lnSpc>
                <a:spcPts val="6719"/>
              </a:lnSpc>
            </a:pPr>
            <a:r>
              <a:rPr lang="en-US" sz="4800">
                <a:solidFill>
                  <a:srgbClr val="000000"/>
                </a:solidFill>
                <a:latin typeface="TAN Twinkle"/>
              </a:rPr>
              <a:t>Analysis of the results</a:t>
            </a:r>
          </a:p>
        </p:txBody>
      </p:sp>
      <p:sp>
        <p:nvSpPr>
          <p:cNvPr id="8" name="TextBox 8"/>
          <p:cNvSpPr txBox="1"/>
          <p:nvPr/>
        </p:nvSpPr>
        <p:spPr>
          <a:xfrm>
            <a:off x="1028700" y="5564352"/>
            <a:ext cx="16895128" cy="3917401"/>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Inter"/>
              </a:rPr>
              <a:t>The average accuracy across 30 iterations is approximately 99.08%, indicating that the model correctly predicts the class label for about 99.08% of the instances in the test set.</a:t>
            </a:r>
          </a:p>
          <a:p>
            <a:pPr marL="539749" lvl="1" indent="-269875">
              <a:lnSpc>
                <a:spcPts val="3499"/>
              </a:lnSpc>
              <a:buFont typeface="Arial"/>
              <a:buChar char="•"/>
            </a:pPr>
            <a:r>
              <a:rPr lang="en-US" sz="2499">
                <a:solidFill>
                  <a:srgbClr val="000000"/>
                </a:solidFill>
                <a:latin typeface="Inter"/>
              </a:rPr>
              <a:t>The average precision score is around 99.20%, indicating a high level of correctness in classifying instances of each class.</a:t>
            </a:r>
          </a:p>
          <a:p>
            <a:pPr marL="539749" lvl="1" indent="-269875">
              <a:lnSpc>
                <a:spcPts val="3499"/>
              </a:lnSpc>
              <a:buFont typeface="Arial"/>
              <a:buChar char="•"/>
            </a:pPr>
            <a:r>
              <a:rPr lang="en-US" sz="2499">
                <a:solidFill>
                  <a:srgbClr val="000000"/>
                </a:solidFill>
                <a:latin typeface="Inter"/>
              </a:rPr>
              <a:t>The average recall score is approximately 99.08%, suggesting that the model effectively identifies most of the relevant instances in the dataset.</a:t>
            </a:r>
          </a:p>
          <a:p>
            <a:pPr marL="539749" lvl="1" indent="-269875">
              <a:lnSpc>
                <a:spcPts val="3499"/>
              </a:lnSpc>
              <a:buFont typeface="Arial"/>
              <a:buChar char="•"/>
            </a:pPr>
            <a:r>
              <a:rPr lang="en-US" sz="2499">
                <a:solidFill>
                  <a:srgbClr val="000000"/>
                </a:solidFill>
                <a:latin typeface="Inter"/>
              </a:rPr>
              <a:t>The average F1 score, which balances precision and recall, is about 99.14%, indicating robust performance overall.</a:t>
            </a:r>
          </a:p>
          <a:p>
            <a:pPr>
              <a:lnSpc>
                <a:spcPts val="3499"/>
              </a:lnSpc>
            </a:pPr>
            <a:endParaRPr lang="en-US" sz="2499">
              <a:solidFill>
                <a:srgbClr val="000000"/>
              </a:solidFill>
              <a:latin typeface="Inter"/>
            </a:endParaRPr>
          </a:p>
        </p:txBody>
      </p:sp>
      <p:sp>
        <p:nvSpPr>
          <p:cNvPr id="9" name="TextBox 9"/>
          <p:cNvSpPr txBox="1"/>
          <p:nvPr/>
        </p:nvSpPr>
        <p:spPr>
          <a:xfrm>
            <a:off x="1553134" y="4841175"/>
            <a:ext cx="3837715" cy="412689"/>
          </a:xfrm>
          <a:prstGeom prst="rect">
            <a:avLst/>
          </a:prstGeom>
        </p:spPr>
        <p:txBody>
          <a:bodyPr lIns="0" tIns="0" rIns="0" bIns="0" rtlCol="0" anchor="t">
            <a:spAutoFit/>
          </a:bodyPr>
          <a:lstStyle/>
          <a:p>
            <a:pPr algn="ctr">
              <a:lnSpc>
                <a:spcPts val="3499"/>
              </a:lnSpc>
              <a:spcBef>
                <a:spcPct val="0"/>
              </a:spcBef>
            </a:pPr>
            <a:r>
              <a:rPr lang="en-US" sz="2499" spc="749">
                <a:solidFill>
                  <a:srgbClr val="000000"/>
                </a:solidFill>
                <a:latin typeface="Inter"/>
              </a:rPr>
              <a:t>DECISION TREE </a:t>
            </a:r>
          </a:p>
        </p:txBody>
      </p:sp>
      <p:sp>
        <p:nvSpPr>
          <p:cNvPr id="10" name="Freeform 10"/>
          <p:cNvSpPr/>
          <p:nvPr/>
        </p:nvSpPr>
        <p:spPr>
          <a:xfrm>
            <a:off x="11110530" y="290225"/>
            <a:ext cx="6813298" cy="4963640"/>
          </a:xfrm>
          <a:custGeom>
            <a:avLst/>
            <a:gdLst/>
            <a:ahLst/>
            <a:cxnLst/>
            <a:rect l="l" t="t" r="r" b="b"/>
            <a:pathLst>
              <a:path w="6813298" h="4963640">
                <a:moveTo>
                  <a:pt x="0" y="0"/>
                </a:moveTo>
                <a:lnTo>
                  <a:pt x="6813298" y="0"/>
                </a:lnTo>
                <a:lnTo>
                  <a:pt x="6813298" y="4963639"/>
                </a:lnTo>
                <a:lnTo>
                  <a:pt x="0" y="4963639"/>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2508575" y="2105695"/>
            <a:ext cx="9167169" cy="1668635"/>
          </a:xfrm>
          <a:prstGeom prst="rect">
            <a:avLst/>
          </a:prstGeom>
        </p:spPr>
        <p:txBody>
          <a:bodyPr lIns="0" tIns="0" rIns="0" bIns="0" rtlCol="0" anchor="t">
            <a:spAutoFit/>
          </a:bodyPr>
          <a:lstStyle/>
          <a:p>
            <a:pPr>
              <a:lnSpc>
                <a:spcPts val="6719"/>
              </a:lnSpc>
            </a:pPr>
            <a:r>
              <a:rPr lang="en-US" sz="4800">
                <a:solidFill>
                  <a:srgbClr val="000000"/>
                </a:solidFill>
                <a:latin typeface="TAN Twinkle"/>
              </a:rPr>
              <a:t>Analysis of the results</a:t>
            </a:r>
          </a:p>
        </p:txBody>
      </p:sp>
      <p:sp>
        <p:nvSpPr>
          <p:cNvPr id="7" name="TextBox 7"/>
          <p:cNvSpPr txBox="1"/>
          <p:nvPr/>
        </p:nvSpPr>
        <p:spPr>
          <a:xfrm>
            <a:off x="529026" y="5532348"/>
            <a:ext cx="16895128" cy="4793579"/>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Inter"/>
              </a:rPr>
              <a:t>Accuracy: Represents the proportion of correctly classified instances; the model, on average, correctly predicts around 77.10% of the cases, with values ranging from 75.47% to 78.57% across different runs.</a:t>
            </a:r>
          </a:p>
          <a:p>
            <a:pPr marL="539749" lvl="1" indent="-269875">
              <a:lnSpc>
                <a:spcPts val="3499"/>
              </a:lnSpc>
              <a:buFont typeface="Arial"/>
              <a:buChar char="•"/>
            </a:pPr>
            <a:r>
              <a:rPr lang="en-US" sz="2499">
                <a:solidFill>
                  <a:srgbClr val="000000"/>
                </a:solidFill>
                <a:latin typeface="Inter"/>
              </a:rPr>
              <a:t>Precision: Measures the ratio of correctly predicted positive observations to the total predicted positives; the model achieves an average precision of 76.48%, varying between 75.25% and 77.30% across different iterations.</a:t>
            </a:r>
          </a:p>
          <a:p>
            <a:pPr marL="539749" lvl="1" indent="-269875">
              <a:lnSpc>
                <a:spcPts val="3499"/>
              </a:lnSpc>
              <a:buFont typeface="Arial"/>
              <a:buChar char="•"/>
            </a:pPr>
            <a:r>
              <a:rPr lang="en-US" sz="2499">
                <a:solidFill>
                  <a:srgbClr val="000000"/>
                </a:solidFill>
                <a:latin typeface="Inter"/>
              </a:rPr>
              <a:t>Recall: Quantifies the proportion of actual positives correctly classified by the model; the average recall is 77.10%, with values fluctuating between 76.12% and 78.52% across different random states.</a:t>
            </a:r>
          </a:p>
          <a:p>
            <a:pPr marL="539749" lvl="1" indent="-269875">
              <a:lnSpc>
                <a:spcPts val="3499"/>
              </a:lnSpc>
              <a:buFont typeface="Arial"/>
              <a:buChar char="•"/>
            </a:pPr>
            <a:r>
              <a:rPr lang="en-US" sz="2499">
                <a:solidFill>
                  <a:srgbClr val="000000"/>
                </a:solidFill>
                <a:latin typeface="Inter"/>
              </a:rPr>
              <a:t>F1 Score: The harmonic mean of precision and recall, providing a balance between the two metrics; the model achieves an average F1 score of 76.54%, with values ranging from 75.29% to 77.84% across different runs.</a:t>
            </a:r>
          </a:p>
          <a:p>
            <a:pPr>
              <a:lnSpc>
                <a:spcPts val="3499"/>
              </a:lnSpc>
            </a:pPr>
            <a:endParaRPr lang="en-US" sz="2499">
              <a:solidFill>
                <a:srgbClr val="000000"/>
              </a:solidFill>
              <a:latin typeface="Inter"/>
            </a:endParaRPr>
          </a:p>
        </p:txBody>
      </p:sp>
      <p:sp>
        <p:nvSpPr>
          <p:cNvPr id="8" name="Freeform 8"/>
          <p:cNvSpPr/>
          <p:nvPr/>
        </p:nvSpPr>
        <p:spPr>
          <a:xfrm>
            <a:off x="11675743" y="419848"/>
            <a:ext cx="6347178" cy="4723652"/>
          </a:xfrm>
          <a:custGeom>
            <a:avLst/>
            <a:gdLst/>
            <a:ahLst/>
            <a:cxnLst/>
            <a:rect l="l" t="t" r="r" b="b"/>
            <a:pathLst>
              <a:path w="6347178" h="4723652">
                <a:moveTo>
                  <a:pt x="0" y="0"/>
                </a:moveTo>
                <a:lnTo>
                  <a:pt x="6347179" y="0"/>
                </a:lnTo>
                <a:lnTo>
                  <a:pt x="6347179" y="4723652"/>
                </a:lnTo>
                <a:lnTo>
                  <a:pt x="0" y="4723652"/>
                </a:lnTo>
                <a:lnTo>
                  <a:pt x="0" y="0"/>
                </a:lnTo>
                <a:close/>
              </a:path>
            </a:pathLst>
          </a:custGeom>
          <a:blipFill>
            <a:blip r:embed="rId2"/>
            <a:stretch>
              <a:fillRect/>
            </a:stretch>
          </a:blipFill>
        </p:spPr>
        <p:txBody>
          <a:bodyPr/>
          <a:lstStyle/>
          <a:p>
            <a:endParaRPr lang="en-US"/>
          </a:p>
        </p:txBody>
      </p:sp>
      <p:sp>
        <p:nvSpPr>
          <p:cNvPr id="9" name="TextBox 9"/>
          <p:cNvSpPr txBox="1"/>
          <p:nvPr/>
        </p:nvSpPr>
        <p:spPr>
          <a:xfrm>
            <a:off x="816745" y="4848865"/>
            <a:ext cx="5842326" cy="365304"/>
          </a:xfrm>
          <a:prstGeom prst="rect">
            <a:avLst/>
          </a:prstGeom>
        </p:spPr>
        <p:txBody>
          <a:bodyPr lIns="0" tIns="0" rIns="0" bIns="0" rtlCol="0" anchor="t">
            <a:spAutoFit/>
          </a:bodyPr>
          <a:lstStyle/>
          <a:p>
            <a:pPr algn="ctr">
              <a:lnSpc>
                <a:spcPts val="3053"/>
              </a:lnSpc>
              <a:spcBef>
                <a:spcPct val="0"/>
              </a:spcBef>
            </a:pPr>
            <a:r>
              <a:rPr lang="en-US" sz="2180" spc="654">
                <a:solidFill>
                  <a:srgbClr val="000000"/>
                </a:solidFill>
                <a:latin typeface="Inter"/>
              </a:rPr>
              <a:t>LOGISTIC REGRESSION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028700" y="450850"/>
            <a:ext cx="9215090"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COMMON LIBRARIES USED IN DATA SCIENCE</a:t>
            </a:r>
          </a:p>
        </p:txBody>
      </p:sp>
      <p:grpSp>
        <p:nvGrpSpPr>
          <p:cNvPr id="5" name="Group 5"/>
          <p:cNvGrpSpPr/>
          <p:nvPr/>
        </p:nvGrpSpPr>
        <p:grpSpPr>
          <a:xfrm>
            <a:off x="1028700" y="14445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571750" y="2273159"/>
            <a:ext cx="5394990"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pandas</a:t>
            </a:r>
          </a:p>
        </p:txBody>
      </p:sp>
      <p:sp>
        <p:nvSpPr>
          <p:cNvPr id="9" name="TextBox 9"/>
          <p:cNvSpPr txBox="1"/>
          <p:nvPr/>
        </p:nvSpPr>
        <p:spPr>
          <a:xfrm>
            <a:off x="1028700" y="5465217"/>
            <a:ext cx="16230600" cy="2603134"/>
          </a:xfrm>
          <a:prstGeom prst="rect">
            <a:avLst/>
          </a:prstGeom>
        </p:spPr>
        <p:txBody>
          <a:bodyPr lIns="0" tIns="0" rIns="0" bIns="0" rtlCol="0" anchor="t">
            <a:spAutoFit/>
          </a:bodyPr>
          <a:lstStyle/>
          <a:p>
            <a:pPr>
              <a:lnSpc>
                <a:spcPts val="3499"/>
              </a:lnSpc>
            </a:pPr>
            <a:r>
              <a:rPr lang="en-US" sz="2499" dirty="0">
                <a:solidFill>
                  <a:srgbClr val="000000"/>
                </a:solidFill>
                <a:latin typeface="Inter"/>
              </a:rPr>
              <a:t>Pandas is a Python library that offers tools and data structures for analyzing and manipulating data. When handling tabular data from CSV files, Excel files, or SQL databases, pandas can be a helpful tool. Using a </a:t>
            </a:r>
            <a:r>
              <a:rPr lang="en-US" sz="2499" dirty="0" err="1">
                <a:solidFill>
                  <a:srgbClr val="000000"/>
                </a:solidFill>
                <a:latin typeface="Inter"/>
              </a:rPr>
              <a:t>DataFrame</a:t>
            </a:r>
            <a:r>
              <a:rPr lang="en-US" sz="2499" dirty="0">
                <a:solidFill>
                  <a:srgbClr val="000000"/>
                </a:solidFill>
                <a:latin typeface="Inter"/>
              </a:rPr>
              <a:t> object—a two-dimensional table with labeled rows and columns—Pandas enables you to read, filter, transform, aggregate, and visualize data. Additionally, Pandas supports a number of operations, including grouping, joining, reshaping, and merging data. Numerous other Python libraries, including NumPy, Matplotlib, and Scikit-learn, are compatible with Pandas.</a:t>
            </a:r>
          </a:p>
        </p:txBody>
      </p:sp>
      <p:sp>
        <p:nvSpPr>
          <p:cNvPr id="10" name="TextBox 10"/>
          <p:cNvSpPr txBox="1"/>
          <p:nvPr/>
        </p:nvSpPr>
        <p:spPr>
          <a:xfrm>
            <a:off x="4536455" y="9458325"/>
            <a:ext cx="9215090" cy="240584"/>
          </a:xfrm>
          <a:prstGeom prst="rect">
            <a:avLst/>
          </a:prstGeom>
        </p:spPr>
        <p:txBody>
          <a:bodyPr lIns="0" tIns="0" rIns="0" bIns="0" rtlCol="0" anchor="t">
            <a:spAutoFit/>
          </a:bodyPr>
          <a:lstStyle/>
          <a:p>
            <a:pPr algn="ctr">
              <a:lnSpc>
                <a:spcPts val="1960"/>
              </a:lnSpc>
              <a:spcBef>
                <a:spcPct val="0"/>
              </a:spcBef>
            </a:pPr>
            <a:r>
              <a:rPr lang="en-US" sz="1400" u="sng" spc="420">
                <a:solidFill>
                  <a:srgbClr val="000000"/>
                </a:solidFill>
                <a:latin typeface="Inter"/>
                <a:hlinkClick r:id="rId2" tooltip="https://pandas.pydata.org"/>
              </a:rPr>
              <a:t>PANDAS LINK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Freeform 4"/>
          <p:cNvSpPr/>
          <p:nvPr/>
        </p:nvSpPr>
        <p:spPr>
          <a:xfrm>
            <a:off x="9551519" y="2987638"/>
            <a:ext cx="7707781" cy="6183743"/>
          </a:xfrm>
          <a:custGeom>
            <a:avLst/>
            <a:gdLst/>
            <a:ahLst/>
            <a:cxnLst/>
            <a:rect l="l" t="t" r="r" b="b"/>
            <a:pathLst>
              <a:path w="7707781" h="6183743">
                <a:moveTo>
                  <a:pt x="0" y="0"/>
                </a:moveTo>
                <a:lnTo>
                  <a:pt x="7707781" y="0"/>
                </a:lnTo>
                <a:lnTo>
                  <a:pt x="7707781" y="6183742"/>
                </a:lnTo>
                <a:lnTo>
                  <a:pt x="0" y="6183742"/>
                </a:lnTo>
                <a:lnTo>
                  <a:pt x="0" y="0"/>
                </a:lnTo>
                <a:close/>
              </a:path>
            </a:pathLst>
          </a:custGeom>
          <a:blipFill>
            <a:blip r:embed="rId2"/>
            <a:stretch>
              <a:fillRect/>
            </a:stretch>
          </a:blipFill>
        </p:spPr>
        <p:txBody>
          <a:bodyPr/>
          <a:lstStyle/>
          <a:p>
            <a:endParaRPr lang="en-US"/>
          </a:p>
        </p:txBody>
      </p:sp>
      <p:sp>
        <p:nvSpPr>
          <p:cNvPr id="5" name="TextBox 5"/>
          <p:cNvSpPr txBox="1"/>
          <p:nvPr/>
        </p:nvSpPr>
        <p:spPr>
          <a:xfrm>
            <a:off x="1699212" y="4788982"/>
            <a:ext cx="6775913" cy="3917401"/>
          </a:xfrm>
          <a:prstGeom prst="rect">
            <a:avLst/>
          </a:prstGeom>
        </p:spPr>
        <p:txBody>
          <a:bodyPr lIns="0" tIns="0" rIns="0" bIns="0" rtlCol="0" anchor="t">
            <a:spAutoFit/>
          </a:bodyPr>
          <a:lstStyle/>
          <a:p>
            <a:pPr>
              <a:lnSpc>
                <a:spcPts val="3499"/>
              </a:lnSpc>
            </a:pPr>
            <a:r>
              <a:rPr lang="en-US" sz="2499">
                <a:solidFill>
                  <a:srgbClr val="000000"/>
                </a:solidFill>
                <a:latin typeface="Inter"/>
              </a:rPr>
              <a:t>Excellent performance of the model is indicated when values for each metric approach or surpass 0.999, which is close to the maximum of 1. These high values indicate that the model performed better than other models in processing the data. This indicates that the model performed better than other models in handling the dataset and producing accurate predictions.</a:t>
            </a:r>
          </a:p>
        </p:txBody>
      </p:sp>
      <p:sp>
        <p:nvSpPr>
          <p:cNvPr id="6" name="AutoShape 6"/>
          <p:cNvSpPr/>
          <p:nvPr/>
        </p:nvSpPr>
        <p:spPr>
          <a:xfrm>
            <a:off x="1028700" y="1038225"/>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1028700" y="1444588"/>
            <a:ext cx="3086100" cy="308610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2508575" y="2105695"/>
            <a:ext cx="9167169" cy="1668635"/>
          </a:xfrm>
          <a:prstGeom prst="rect">
            <a:avLst/>
          </a:prstGeom>
        </p:spPr>
        <p:txBody>
          <a:bodyPr lIns="0" tIns="0" rIns="0" bIns="0" rtlCol="0" anchor="t">
            <a:spAutoFit/>
          </a:bodyPr>
          <a:lstStyle/>
          <a:p>
            <a:pPr>
              <a:lnSpc>
                <a:spcPts val="6719"/>
              </a:lnSpc>
            </a:pPr>
            <a:r>
              <a:rPr lang="en-US" sz="4800">
                <a:solidFill>
                  <a:srgbClr val="000000"/>
                </a:solidFill>
                <a:latin typeface="TAN Twinkle"/>
              </a:rPr>
              <a:t>Analysis of the results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10007043" y="1368796"/>
            <a:ext cx="7852118" cy="1647227"/>
          </a:xfrm>
          <a:custGeom>
            <a:avLst/>
            <a:gdLst/>
            <a:ahLst/>
            <a:cxnLst/>
            <a:rect l="l" t="t" r="r" b="b"/>
            <a:pathLst>
              <a:path w="7852118" h="1647227">
                <a:moveTo>
                  <a:pt x="0" y="0"/>
                </a:moveTo>
                <a:lnTo>
                  <a:pt x="7852117" y="0"/>
                </a:lnTo>
                <a:lnTo>
                  <a:pt x="7852117" y="1647227"/>
                </a:lnTo>
                <a:lnTo>
                  <a:pt x="0" y="1647227"/>
                </a:lnTo>
                <a:lnTo>
                  <a:pt x="0" y="0"/>
                </a:lnTo>
                <a:close/>
              </a:path>
            </a:pathLst>
          </a:custGeom>
          <a:blipFill>
            <a:blip r:embed="rId2"/>
            <a:stretch>
              <a:fillRect/>
            </a:stretch>
          </a:blipFill>
        </p:spPr>
        <p:txBody>
          <a:bodyPr/>
          <a:lstStyle/>
          <a:p>
            <a:endParaRPr lang="en-US"/>
          </a:p>
        </p:txBody>
      </p:sp>
      <p:sp>
        <p:nvSpPr>
          <p:cNvPr id="7" name="Freeform 7"/>
          <p:cNvSpPr/>
          <p:nvPr/>
        </p:nvSpPr>
        <p:spPr>
          <a:xfrm>
            <a:off x="687828" y="6485871"/>
            <a:ext cx="5964339" cy="3345019"/>
          </a:xfrm>
          <a:custGeom>
            <a:avLst/>
            <a:gdLst/>
            <a:ahLst/>
            <a:cxnLst/>
            <a:rect l="l" t="t" r="r" b="b"/>
            <a:pathLst>
              <a:path w="5964339" h="3345019">
                <a:moveTo>
                  <a:pt x="0" y="0"/>
                </a:moveTo>
                <a:lnTo>
                  <a:pt x="5964340" y="0"/>
                </a:lnTo>
                <a:lnTo>
                  <a:pt x="5964340" y="3345019"/>
                </a:lnTo>
                <a:lnTo>
                  <a:pt x="0" y="3345019"/>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2571750" y="1711089"/>
            <a:ext cx="7914631"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evaluation</a:t>
            </a:r>
          </a:p>
        </p:txBody>
      </p:sp>
      <p:sp>
        <p:nvSpPr>
          <p:cNvPr id="9" name="TextBox 9"/>
          <p:cNvSpPr txBox="1"/>
          <p:nvPr/>
        </p:nvSpPr>
        <p:spPr>
          <a:xfrm>
            <a:off x="6652168" y="3196998"/>
            <a:ext cx="10607132" cy="3041223"/>
          </a:xfrm>
          <a:prstGeom prst="rect">
            <a:avLst/>
          </a:prstGeom>
        </p:spPr>
        <p:txBody>
          <a:bodyPr lIns="0" tIns="0" rIns="0" bIns="0" rtlCol="0" anchor="t">
            <a:spAutoFit/>
          </a:bodyPr>
          <a:lstStyle/>
          <a:p>
            <a:pPr>
              <a:lnSpc>
                <a:spcPts val="3499"/>
              </a:lnSpc>
            </a:pPr>
            <a:r>
              <a:rPr lang="en-US" sz="2499">
                <a:solidFill>
                  <a:srgbClr val="000000"/>
                </a:solidFill>
                <a:latin typeface="Inter"/>
              </a:rPr>
              <a:t>During the project, I used Pandas a lot because it's really good for handling data. Pandas data frames are famous for how well they manage data, which was super helpful for our project. Right from the start, I used functions like `pd.DataFrame()` to create data frames and `pd.read_csv()` to read data from files. Pandas has a bunch of functions that made it easy to work with data, making it a key tool for analyzing and processing data.</a:t>
            </a:r>
          </a:p>
        </p:txBody>
      </p:sp>
      <p:sp>
        <p:nvSpPr>
          <p:cNvPr id="10" name="TextBox 10"/>
          <p:cNvSpPr txBox="1"/>
          <p:nvPr/>
        </p:nvSpPr>
        <p:spPr>
          <a:xfrm>
            <a:off x="7184611" y="7019271"/>
            <a:ext cx="6603539" cy="2603134"/>
          </a:xfrm>
          <a:prstGeom prst="rect">
            <a:avLst/>
          </a:prstGeom>
        </p:spPr>
        <p:txBody>
          <a:bodyPr lIns="0" tIns="0" rIns="0" bIns="0" rtlCol="0" anchor="t">
            <a:spAutoFit/>
          </a:bodyPr>
          <a:lstStyle/>
          <a:p>
            <a:pPr>
              <a:lnSpc>
                <a:spcPts val="3499"/>
              </a:lnSpc>
            </a:pPr>
            <a:r>
              <a:rPr lang="en-US" sz="2499">
                <a:solidFill>
                  <a:srgbClr val="000000"/>
                </a:solidFill>
                <a:latin typeface="Inter"/>
              </a:rPr>
              <a:t>I used a helpful function called `df.isnull()` a lot. It helped me handle the data I had by dealing with missing values. This function, along with others provided by Pandas, made it easy to work with the data and process it effectively.</a:t>
            </a:r>
          </a:p>
        </p:txBody>
      </p:sp>
      <p:sp>
        <p:nvSpPr>
          <p:cNvPr id="11" name="TextBox 11"/>
          <p:cNvSpPr txBox="1"/>
          <p:nvPr/>
        </p:nvSpPr>
        <p:spPr>
          <a:xfrm>
            <a:off x="5950764" y="415746"/>
            <a:ext cx="5842326" cy="365304"/>
          </a:xfrm>
          <a:prstGeom prst="rect">
            <a:avLst/>
          </a:prstGeom>
        </p:spPr>
        <p:txBody>
          <a:bodyPr lIns="0" tIns="0" rIns="0" bIns="0" rtlCol="0" anchor="t">
            <a:spAutoFit/>
          </a:bodyPr>
          <a:lstStyle/>
          <a:p>
            <a:pPr algn="ctr">
              <a:lnSpc>
                <a:spcPts val="3053"/>
              </a:lnSpc>
              <a:spcBef>
                <a:spcPct val="0"/>
              </a:spcBef>
            </a:pPr>
            <a:r>
              <a:rPr lang="en-US" sz="2180" spc="654">
                <a:solidFill>
                  <a:srgbClr val="000000"/>
                </a:solidFill>
                <a:latin typeface="Inter"/>
              </a:rPr>
              <a:t>PANDAS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2571750" y="2273163"/>
            <a:ext cx="7914631"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evaluation</a:t>
            </a:r>
          </a:p>
        </p:txBody>
      </p:sp>
      <p:sp>
        <p:nvSpPr>
          <p:cNvPr id="7" name="TextBox 7"/>
          <p:cNvSpPr txBox="1"/>
          <p:nvPr/>
        </p:nvSpPr>
        <p:spPr>
          <a:xfrm>
            <a:off x="1709109" y="4972062"/>
            <a:ext cx="14869781" cy="1288867"/>
          </a:xfrm>
          <a:prstGeom prst="rect">
            <a:avLst/>
          </a:prstGeom>
        </p:spPr>
        <p:txBody>
          <a:bodyPr lIns="0" tIns="0" rIns="0" bIns="0" rtlCol="0" anchor="t">
            <a:spAutoFit/>
          </a:bodyPr>
          <a:lstStyle/>
          <a:p>
            <a:pPr>
              <a:lnSpc>
                <a:spcPts val="3499"/>
              </a:lnSpc>
            </a:pPr>
            <a:r>
              <a:rPr lang="en-US" sz="2499">
                <a:solidFill>
                  <a:srgbClr val="000000"/>
                </a:solidFill>
                <a:latin typeface="Inter"/>
              </a:rPr>
              <a:t>The Pandas data framework saved me time and effort, which is crucial for evaluating performance and results. Using its simple functions, I quickly prepared the dataset for modeling. I really admire this data structure because I didn't encounter any errors or negatives while using it.</a:t>
            </a:r>
          </a:p>
        </p:txBody>
      </p:sp>
      <p:sp>
        <p:nvSpPr>
          <p:cNvPr id="8" name="TextBox 8"/>
          <p:cNvSpPr txBox="1"/>
          <p:nvPr/>
        </p:nvSpPr>
        <p:spPr>
          <a:xfrm>
            <a:off x="5950764" y="415746"/>
            <a:ext cx="5842326" cy="365304"/>
          </a:xfrm>
          <a:prstGeom prst="rect">
            <a:avLst/>
          </a:prstGeom>
        </p:spPr>
        <p:txBody>
          <a:bodyPr lIns="0" tIns="0" rIns="0" bIns="0" rtlCol="0" anchor="t">
            <a:spAutoFit/>
          </a:bodyPr>
          <a:lstStyle/>
          <a:p>
            <a:pPr algn="ctr">
              <a:lnSpc>
                <a:spcPts val="3053"/>
              </a:lnSpc>
              <a:spcBef>
                <a:spcPct val="0"/>
              </a:spcBef>
            </a:pPr>
            <a:r>
              <a:rPr lang="en-US" sz="2180" spc="654">
                <a:solidFill>
                  <a:srgbClr val="000000"/>
                </a:solidFill>
                <a:latin typeface="Inter"/>
              </a:rPr>
              <a:t>PANDAS  </a:t>
            </a:r>
          </a:p>
        </p:txBody>
      </p:sp>
      <p:sp>
        <p:nvSpPr>
          <p:cNvPr id="9" name="TextBox 9"/>
          <p:cNvSpPr txBox="1"/>
          <p:nvPr/>
        </p:nvSpPr>
        <p:spPr>
          <a:xfrm>
            <a:off x="1641014" y="6702303"/>
            <a:ext cx="15317242" cy="2603134"/>
          </a:xfrm>
          <a:prstGeom prst="rect">
            <a:avLst/>
          </a:prstGeom>
        </p:spPr>
        <p:txBody>
          <a:bodyPr lIns="0" tIns="0" rIns="0" bIns="0" rtlCol="0" anchor="t">
            <a:spAutoFit/>
          </a:bodyPr>
          <a:lstStyle/>
          <a:p>
            <a:pPr>
              <a:lnSpc>
                <a:spcPts val="3499"/>
              </a:lnSpc>
            </a:pPr>
            <a:r>
              <a:rPr lang="en-US" sz="2499">
                <a:solidFill>
                  <a:srgbClr val="000000"/>
                </a:solidFill>
                <a:latin typeface="Inter"/>
              </a:rPr>
              <a:t>The Pandas library was crucial for my project, enabling me to work with datasets effectively. With Pandas, I created data frames to store and manipulate data, using its functions to format and clean the data for analysis. From reading the dataset to preparing it for machine learning, Pandas played a central role, helping me understand the data better and handle missing values efficiently. The DataFrame function, in particular, provided all the necessary tools to explore and prepare the dataset, saving me considerable time and effort.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2571750" y="1990557"/>
            <a:ext cx="7914631"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evaluation</a:t>
            </a:r>
          </a:p>
        </p:txBody>
      </p:sp>
      <p:sp>
        <p:nvSpPr>
          <p:cNvPr id="7" name="TextBox 7"/>
          <p:cNvSpPr txBox="1"/>
          <p:nvPr/>
        </p:nvSpPr>
        <p:spPr>
          <a:xfrm>
            <a:off x="1355027" y="4892638"/>
            <a:ext cx="7569112" cy="4355490"/>
          </a:xfrm>
          <a:prstGeom prst="rect">
            <a:avLst/>
          </a:prstGeom>
        </p:spPr>
        <p:txBody>
          <a:bodyPr lIns="0" tIns="0" rIns="0" bIns="0" rtlCol="0" anchor="t">
            <a:spAutoFit/>
          </a:bodyPr>
          <a:lstStyle/>
          <a:p>
            <a:pPr>
              <a:lnSpc>
                <a:spcPts val="3499"/>
              </a:lnSpc>
            </a:pPr>
            <a:r>
              <a:rPr lang="en-US" sz="2499">
                <a:solidFill>
                  <a:srgbClr val="000000"/>
                </a:solidFill>
                <a:latin typeface="Inter"/>
              </a:rPr>
              <a:t>I extensively utilized the Scikit-learn library for machine learning tasks in my project. This library offers a wide range of machine learning models and tools for training them efficiently. With Scikit-learn, I easily implemented models like KNN, Decision Trees, Random Forest, and Logistic Regression, saving significant time and effort compared to writing them from scratch. By simply calling functions and writing a few lines of code, I could perform complex machine learning tasks.</a:t>
            </a:r>
          </a:p>
        </p:txBody>
      </p:sp>
      <p:sp>
        <p:nvSpPr>
          <p:cNvPr id="8" name="TextBox 8"/>
          <p:cNvSpPr txBox="1"/>
          <p:nvPr/>
        </p:nvSpPr>
        <p:spPr>
          <a:xfrm>
            <a:off x="9807941" y="4892638"/>
            <a:ext cx="7781067" cy="4355490"/>
          </a:xfrm>
          <a:prstGeom prst="rect">
            <a:avLst/>
          </a:prstGeom>
        </p:spPr>
        <p:txBody>
          <a:bodyPr lIns="0" tIns="0" rIns="0" bIns="0" rtlCol="0" anchor="t">
            <a:spAutoFit/>
          </a:bodyPr>
          <a:lstStyle/>
          <a:p>
            <a:pPr>
              <a:lnSpc>
                <a:spcPts val="3499"/>
              </a:lnSpc>
            </a:pPr>
            <a:r>
              <a:rPr lang="en-US" sz="2499">
                <a:solidFill>
                  <a:srgbClr val="000000"/>
                </a:solidFill>
                <a:latin typeface="Inter"/>
              </a:rPr>
              <a:t>Scikit-learn also provided essential metrics such as accuracy, recall, and F1-score, which helped me evaluate the performance of my models. Its availability of algorithms and metrics streamlined the machine learning process, allowing me to focus more on data analysis and model evaluation. As a data scientist, efficiency is crucial to me, and Scikit-learn proved to be an invaluable tool in completing my project effectively. I anticipate using it in future projects with different datasets.</a:t>
            </a:r>
          </a:p>
        </p:txBody>
      </p:sp>
      <p:sp>
        <p:nvSpPr>
          <p:cNvPr id="9" name="TextBox 9"/>
          <p:cNvSpPr txBox="1"/>
          <p:nvPr/>
        </p:nvSpPr>
        <p:spPr>
          <a:xfrm>
            <a:off x="5950764" y="415746"/>
            <a:ext cx="5842326" cy="365304"/>
          </a:xfrm>
          <a:prstGeom prst="rect">
            <a:avLst/>
          </a:prstGeom>
        </p:spPr>
        <p:txBody>
          <a:bodyPr lIns="0" tIns="0" rIns="0" bIns="0" rtlCol="0" anchor="t">
            <a:spAutoFit/>
          </a:bodyPr>
          <a:lstStyle/>
          <a:p>
            <a:pPr algn="ctr">
              <a:lnSpc>
                <a:spcPts val="3053"/>
              </a:lnSpc>
              <a:spcBef>
                <a:spcPct val="0"/>
              </a:spcBef>
            </a:pPr>
            <a:r>
              <a:rPr lang="en-US" sz="2180" spc="654">
                <a:solidFill>
                  <a:srgbClr val="000000"/>
                </a:solidFill>
                <a:latin typeface="Inter"/>
              </a:rPr>
              <a:t>SIKIT-LEARN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12168986" y="453846"/>
            <a:ext cx="5773279" cy="3748273"/>
          </a:xfrm>
          <a:custGeom>
            <a:avLst/>
            <a:gdLst/>
            <a:ahLst/>
            <a:cxnLst/>
            <a:rect l="l" t="t" r="r" b="b"/>
            <a:pathLst>
              <a:path w="5773279" h="3748273">
                <a:moveTo>
                  <a:pt x="0" y="0"/>
                </a:moveTo>
                <a:lnTo>
                  <a:pt x="5773280" y="0"/>
                </a:lnTo>
                <a:lnTo>
                  <a:pt x="5773280" y="3748273"/>
                </a:lnTo>
                <a:lnTo>
                  <a:pt x="0" y="3748273"/>
                </a:lnTo>
                <a:lnTo>
                  <a:pt x="0" y="0"/>
                </a:lnTo>
                <a:close/>
              </a:path>
            </a:pathLst>
          </a:custGeom>
          <a:blipFill>
            <a:blip r:embed="rId2"/>
            <a:stretch>
              <a:fillRect/>
            </a:stretch>
          </a:blipFill>
        </p:spPr>
        <p:txBody>
          <a:bodyPr/>
          <a:lstStyle/>
          <a:p>
            <a:endParaRPr lang="en-US"/>
          </a:p>
        </p:txBody>
      </p:sp>
      <p:sp>
        <p:nvSpPr>
          <p:cNvPr id="7" name="Freeform 7"/>
          <p:cNvSpPr/>
          <p:nvPr/>
        </p:nvSpPr>
        <p:spPr>
          <a:xfrm>
            <a:off x="8378694" y="4449769"/>
            <a:ext cx="10827778" cy="6627287"/>
          </a:xfrm>
          <a:custGeom>
            <a:avLst/>
            <a:gdLst/>
            <a:ahLst/>
            <a:cxnLst/>
            <a:rect l="l" t="t" r="r" b="b"/>
            <a:pathLst>
              <a:path w="10827778" h="6627287">
                <a:moveTo>
                  <a:pt x="0" y="0"/>
                </a:moveTo>
                <a:lnTo>
                  <a:pt x="10827777" y="0"/>
                </a:lnTo>
                <a:lnTo>
                  <a:pt x="10827777" y="6627287"/>
                </a:lnTo>
                <a:lnTo>
                  <a:pt x="0" y="6627287"/>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2571750" y="1990557"/>
            <a:ext cx="7914631"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evaluation</a:t>
            </a:r>
          </a:p>
        </p:txBody>
      </p:sp>
      <p:sp>
        <p:nvSpPr>
          <p:cNvPr id="9" name="TextBox 9"/>
          <p:cNvSpPr txBox="1"/>
          <p:nvPr/>
        </p:nvSpPr>
        <p:spPr>
          <a:xfrm>
            <a:off x="1028700" y="4740238"/>
            <a:ext cx="7569112" cy="5231668"/>
          </a:xfrm>
          <a:prstGeom prst="rect">
            <a:avLst/>
          </a:prstGeom>
        </p:spPr>
        <p:txBody>
          <a:bodyPr lIns="0" tIns="0" rIns="0" bIns="0" rtlCol="0" anchor="t">
            <a:spAutoFit/>
          </a:bodyPr>
          <a:lstStyle/>
          <a:p>
            <a:pPr>
              <a:lnSpc>
                <a:spcPts val="3499"/>
              </a:lnSpc>
            </a:pPr>
            <a:r>
              <a:rPr lang="en-US" sz="2499">
                <a:solidFill>
                  <a:srgbClr val="000000"/>
                </a:solidFill>
                <a:latin typeface="Inter"/>
              </a:rPr>
              <a:t>Matplotlib and Seaborn presented the results in visual forms like graphs, charts, and box plots, which offered a unique perspective on the data. These visualizations facilitated comparisons between different metrics and values, enhancing data interpretation. The libraries provided customizable functions for adjusting colors and other visual aspects, making them valuable tools for data scientists. I intend to utilize them extensively in future projects due to their user-friendly nature, simple functions, and versatility in visualizing and communicating data effectively.</a:t>
            </a:r>
          </a:p>
        </p:txBody>
      </p:sp>
      <p:sp>
        <p:nvSpPr>
          <p:cNvPr id="10" name="TextBox 10"/>
          <p:cNvSpPr txBox="1"/>
          <p:nvPr/>
        </p:nvSpPr>
        <p:spPr>
          <a:xfrm>
            <a:off x="5950764" y="415746"/>
            <a:ext cx="5842326" cy="365304"/>
          </a:xfrm>
          <a:prstGeom prst="rect">
            <a:avLst/>
          </a:prstGeom>
        </p:spPr>
        <p:txBody>
          <a:bodyPr lIns="0" tIns="0" rIns="0" bIns="0" rtlCol="0" anchor="t">
            <a:spAutoFit/>
          </a:bodyPr>
          <a:lstStyle/>
          <a:p>
            <a:pPr algn="ctr">
              <a:lnSpc>
                <a:spcPts val="3053"/>
              </a:lnSpc>
              <a:spcBef>
                <a:spcPct val="0"/>
              </a:spcBef>
            </a:pPr>
            <a:r>
              <a:rPr lang="en-US" sz="2180" spc="654">
                <a:solidFill>
                  <a:srgbClr val="000000"/>
                </a:solidFill>
                <a:latin typeface="Inter"/>
              </a:rPr>
              <a:t>MATPLOTLIB AND SEABORN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1028700" y="1444588"/>
            <a:ext cx="3086100" cy="308610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6" name="TextBox 6"/>
          <p:cNvSpPr txBox="1"/>
          <p:nvPr/>
        </p:nvSpPr>
        <p:spPr>
          <a:xfrm>
            <a:off x="2571750" y="1990557"/>
            <a:ext cx="7914631"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evaluation</a:t>
            </a:r>
          </a:p>
        </p:txBody>
      </p:sp>
      <p:sp>
        <p:nvSpPr>
          <p:cNvPr id="7" name="TextBox 7"/>
          <p:cNvSpPr txBox="1"/>
          <p:nvPr/>
        </p:nvSpPr>
        <p:spPr>
          <a:xfrm>
            <a:off x="1028700" y="6217077"/>
            <a:ext cx="15896367" cy="3041223"/>
          </a:xfrm>
          <a:prstGeom prst="rect">
            <a:avLst/>
          </a:prstGeom>
        </p:spPr>
        <p:txBody>
          <a:bodyPr lIns="0" tIns="0" rIns="0" bIns="0" rtlCol="0" anchor="t">
            <a:spAutoFit/>
          </a:bodyPr>
          <a:lstStyle/>
          <a:p>
            <a:pPr>
              <a:lnSpc>
                <a:spcPts val="3499"/>
              </a:lnSpc>
            </a:pPr>
            <a:r>
              <a:rPr lang="en-US" sz="2499">
                <a:solidFill>
                  <a:srgbClr val="000000"/>
                </a:solidFill>
                <a:latin typeface="Inter"/>
              </a:rPr>
              <a:t>At the beginning, I have implemented 3 different models, KNN, Decision tree and logistic regression. the decision tree was the best resulting as the values were close to 1 as shown in the table before. </a:t>
            </a:r>
          </a:p>
          <a:p>
            <a:pPr>
              <a:lnSpc>
                <a:spcPts val="3499"/>
              </a:lnSpc>
            </a:pPr>
            <a:r>
              <a:rPr lang="en-US" sz="2499">
                <a:solidFill>
                  <a:srgbClr val="000000"/>
                </a:solidFill>
                <a:latin typeface="Inter"/>
              </a:rPr>
              <a:t>Using more machine learning models is advisable based on the findings from our analysis of the three models on the provided data. The results varied across models, with some performing well and others not as effectively. This indicates that exploring additional algorithms could lead to better results and facilitate a more comprehensive comparison between models. Continuing advancements in science are likely to produce improved models, enabling better predictions and insights in the future.</a:t>
            </a:r>
          </a:p>
        </p:txBody>
      </p:sp>
      <p:sp>
        <p:nvSpPr>
          <p:cNvPr id="8" name="TextBox 8"/>
          <p:cNvSpPr txBox="1"/>
          <p:nvPr/>
        </p:nvSpPr>
        <p:spPr>
          <a:xfrm>
            <a:off x="3287342" y="428199"/>
            <a:ext cx="10411133" cy="365304"/>
          </a:xfrm>
          <a:prstGeom prst="rect">
            <a:avLst/>
          </a:prstGeom>
        </p:spPr>
        <p:txBody>
          <a:bodyPr lIns="0" tIns="0" rIns="0" bIns="0" rtlCol="0" anchor="t">
            <a:spAutoFit/>
          </a:bodyPr>
          <a:lstStyle/>
          <a:p>
            <a:pPr algn="ctr">
              <a:lnSpc>
                <a:spcPts val="3053"/>
              </a:lnSpc>
              <a:spcBef>
                <a:spcPct val="0"/>
              </a:spcBef>
            </a:pPr>
            <a:r>
              <a:rPr lang="en-US" sz="2180" spc="654">
                <a:solidFill>
                  <a:srgbClr val="000000"/>
                </a:solidFill>
                <a:latin typeface="Inter"/>
              </a:rPr>
              <a:t>THE EFFECTIVENESS OF DIFFERENT MODELS</a:t>
            </a:r>
          </a:p>
        </p:txBody>
      </p:sp>
      <p:sp>
        <p:nvSpPr>
          <p:cNvPr id="9" name="Freeform 9"/>
          <p:cNvSpPr/>
          <p:nvPr/>
        </p:nvSpPr>
        <p:spPr>
          <a:xfrm>
            <a:off x="11458812" y="1319825"/>
            <a:ext cx="6052020" cy="4409032"/>
          </a:xfrm>
          <a:custGeom>
            <a:avLst/>
            <a:gdLst/>
            <a:ahLst/>
            <a:cxnLst/>
            <a:rect l="l" t="t" r="r" b="b"/>
            <a:pathLst>
              <a:path w="6052020" h="4409032">
                <a:moveTo>
                  <a:pt x="0" y="0"/>
                </a:moveTo>
                <a:lnTo>
                  <a:pt x="6052020" y="0"/>
                </a:lnTo>
                <a:lnTo>
                  <a:pt x="6052020" y="4409031"/>
                </a:lnTo>
                <a:lnTo>
                  <a:pt x="0" y="4409031"/>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463487" y="230045"/>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1534415" y="1150125"/>
            <a:ext cx="9506980" cy="820983"/>
          </a:xfrm>
          <a:prstGeom prst="rect">
            <a:avLst/>
          </a:prstGeom>
        </p:spPr>
        <p:txBody>
          <a:bodyPr lIns="0" tIns="0" rIns="0" bIns="0" rtlCol="0" anchor="t">
            <a:spAutoFit/>
          </a:bodyPr>
          <a:lstStyle/>
          <a:p>
            <a:pPr>
              <a:lnSpc>
                <a:spcPts val="6719"/>
              </a:lnSpc>
            </a:pPr>
            <a:r>
              <a:rPr lang="en-US" sz="4800">
                <a:solidFill>
                  <a:srgbClr val="000000"/>
                </a:solidFill>
                <a:latin typeface="TAN Twinkle"/>
              </a:rPr>
              <a:t>recomendations</a:t>
            </a:r>
          </a:p>
        </p:txBody>
      </p:sp>
      <p:sp>
        <p:nvSpPr>
          <p:cNvPr id="8" name="TextBox 8"/>
          <p:cNvSpPr txBox="1"/>
          <p:nvPr/>
        </p:nvSpPr>
        <p:spPr>
          <a:xfrm>
            <a:off x="1281558" y="3861858"/>
            <a:ext cx="15724885" cy="4793579"/>
          </a:xfrm>
          <a:prstGeom prst="rect">
            <a:avLst/>
          </a:prstGeom>
        </p:spPr>
        <p:txBody>
          <a:bodyPr lIns="0" tIns="0" rIns="0" bIns="0" rtlCol="0" anchor="t">
            <a:spAutoFit/>
          </a:bodyPr>
          <a:lstStyle/>
          <a:p>
            <a:pPr>
              <a:lnSpc>
                <a:spcPts val="3499"/>
              </a:lnSpc>
            </a:pPr>
            <a:r>
              <a:rPr lang="en-US" sz="2499">
                <a:solidFill>
                  <a:srgbClr val="000000"/>
                </a:solidFill>
                <a:latin typeface="Inter"/>
              </a:rPr>
              <a:t>After doing this project, I would point out some recommendations to enhance the project:</a:t>
            </a:r>
          </a:p>
          <a:p>
            <a:pPr>
              <a:lnSpc>
                <a:spcPts val="3499"/>
              </a:lnSpc>
            </a:pPr>
            <a:endParaRPr lang="en-US" sz="2499">
              <a:solidFill>
                <a:srgbClr val="000000"/>
              </a:solidFill>
              <a:latin typeface="Inter"/>
            </a:endParaRPr>
          </a:p>
          <a:p>
            <a:pPr marL="539749" lvl="1" indent="-269875">
              <a:lnSpc>
                <a:spcPts val="3499"/>
              </a:lnSpc>
              <a:buFont typeface="Arial"/>
              <a:buChar char="•"/>
            </a:pPr>
            <a:r>
              <a:rPr lang="en-US" sz="2499">
                <a:solidFill>
                  <a:srgbClr val="000000"/>
                </a:solidFill>
                <a:latin typeface="Inter"/>
              </a:rPr>
              <a:t>adding more models to train the data on, so we can compare better, and using alternative models could lead to better outcomes.</a:t>
            </a:r>
          </a:p>
          <a:p>
            <a:pPr>
              <a:lnSpc>
                <a:spcPts val="3499"/>
              </a:lnSpc>
            </a:pPr>
            <a:endParaRPr lang="en-US" sz="2499">
              <a:solidFill>
                <a:srgbClr val="000000"/>
              </a:solidFill>
              <a:latin typeface="Inter"/>
            </a:endParaRPr>
          </a:p>
          <a:p>
            <a:pPr marL="539749" lvl="1" indent="-269875">
              <a:lnSpc>
                <a:spcPts val="3499"/>
              </a:lnSpc>
              <a:buFont typeface="Arial"/>
              <a:buChar char="•"/>
            </a:pPr>
            <a:r>
              <a:rPr lang="en-US" sz="2499">
                <a:solidFill>
                  <a:srgbClr val="000000"/>
                </a:solidFill>
                <a:latin typeface="Inter"/>
              </a:rPr>
              <a:t>By removing redundant or unnecessary data from the dataset, dropping specific columns can enhance model performance. By comparing model performance with and without particular columns, this process aids in improving overall results.</a:t>
            </a:r>
          </a:p>
          <a:p>
            <a:pPr>
              <a:lnSpc>
                <a:spcPts val="3499"/>
              </a:lnSpc>
            </a:pPr>
            <a:endParaRPr lang="en-US" sz="2499">
              <a:solidFill>
                <a:srgbClr val="000000"/>
              </a:solidFill>
              <a:latin typeface="Inter"/>
            </a:endParaRPr>
          </a:p>
          <a:p>
            <a:pPr marL="539749" lvl="1" indent="-269875">
              <a:lnSpc>
                <a:spcPts val="3499"/>
              </a:lnSpc>
              <a:buFont typeface="Arial"/>
              <a:buChar char="•"/>
            </a:pPr>
            <a:r>
              <a:rPr lang="en-US" sz="2499">
                <a:solidFill>
                  <a:srgbClr val="000000"/>
                </a:solidFill>
                <a:latin typeface="Inter"/>
              </a:rPr>
              <a:t>thinking more of Standarization and normalization to get more accurate results.</a:t>
            </a:r>
          </a:p>
          <a:p>
            <a:pPr>
              <a:lnSpc>
                <a:spcPts val="3499"/>
              </a:lnSpc>
            </a:pPr>
            <a:endParaRPr lang="en-US" sz="2499">
              <a:solidFill>
                <a:srgbClr val="000000"/>
              </a:solidFill>
              <a:latin typeface="Inte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2571750" y="2273159"/>
            <a:ext cx="9506980"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references</a:t>
            </a:r>
          </a:p>
        </p:txBody>
      </p:sp>
      <p:sp>
        <p:nvSpPr>
          <p:cNvPr id="8" name="TextBox 8"/>
          <p:cNvSpPr txBox="1"/>
          <p:nvPr/>
        </p:nvSpPr>
        <p:spPr>
          <a:xfrm>
            <a:off x="3018100" y="5105400"/>
            <a:ext cx="15724885" cy="3479312"/>
          </a:xfrm>
          <a:prstGeom prst="rect">
            <a:avLst/>
          </a:prstGeom>
        </p:spPr>
        <p:txBody>
          <a:bodyPr lIns="0" tIns="0" rIns="0" bIns="0" rtlCol="0" anchor="t">
            <a:spAutoFit/>
          </a:bodyPr>
          <a:lstStyle/>
          <a:p>
            <a:pPr>
              <a:lnSpc>
                <a:spcPts val="3499"/>
              </a:lnSpc>
            </a:pPr>
            <a:r>
              <a:rPr lang="en-US" sz="2499">
                <a:solidFill>
                  <a:srgbClr val="000000"/>
                </a:solidFill>
                <a:latin typeface="Inter"/>
              </a:rPr>
              <a:t>https://www.edureka.co/blog/data-structures-in-python/</a:t>
            </a:r>
          </a:p>
          <a:p>
            <a:pPr>
              <a:lnSpc>
                <a:spcPts val="3499"/>
              </a:lnSpc>
            </a:pPr>
            <a:endParaRPr lang="en-US" sz="2499">
              <a:solidFill>
                <a:srgbClr val="000000"/>
              </a:solidFill>
              <a:latin typeface="Inter"/>
            </a:endParaRPr>
          </a:p>
          <a:p>
            <a:pPr>
              <a:lnSpc>
                <a:spcPts val="3499"/>
              </a:lnSpc>
            </a:pPr>
            <a:r>
              <a:rPr lang="en-US" sz="2499" u="sng">
                <a:solidFill>
                  <a:srgbClr val="000000"/>
                </a:solidFill>
                <a:latin typeface="Inter"/>
                <a:hlinkClick r:id="rId2" tooltip="https://matplotlib.org/"/>
              </a:rPr>
              <a:t>https://matplotlib.org/</a:t>
            </a:r>
          </a:p>
          <a:p>
            <a:pPr>
              <a:lnSpc>
                <a:spcPts val="3499"/>
              </a:lnSpc>
            </a:pPr>
            <a:endParaRPr lang="en-US" sz="2499" u="sng">
              <a:solidFill>
                <a:srgbClr val="000000"/>
              </a:solidFill>
              <a:latin typeface="Inter"/>
              <a:hlinkClick r:id="rId2" tooltip="https://matplotlib.org/"/>
            </a:endParaRPr>
          </a:p>
          <a:p>
            <a:pPr>
              <a:lnSpc>
                <a:spcPts val="3499"/>
              </a:lnSpc>
            </a:pPr>
            <a:r>
              <a:rPr lang="en-US" sz="2499" u="sng">
                <a:solidFill>
                  <a:srgbClr val="000000"/>
                </a:solidFill>
                <a:latin typeface="Inter"/>
              </a:rPr>
              <a:t>https://seaborn.pydata.org/</a:t>
            </a:r>
          </a:p>
          <a:p>
            <a:pPr>
              <a:lnSpc>
                <a:spcPts val="3499"/>
              </a:lnSpc>
            </a:pPr>
            <a:endParaRPr lang="en-US" sz="2499" u="sng">
              <a:solidFill>
                <a:srgbClr val="000000"/>
              </a:solidFill>
              <a:latin typeface="Inter"/>
            </a:endParaRPr>
          </a:p>
          <a:p>
            <a:pPr>
              <a:lnSpc>
                <a:spcPts val="3499"/>
              </a:lnSpc>
            </a:pPr>
            <a:r>
              <a:rPr lang="en-US" sz="2499" u="sng">
                <a:solidFill>
                  <a:srgbClr val="000000"/>
                </a:solidFill>
                <a:latin typeface="Inter"/>
              </a:rPr>
              <a:t>https://www.coursera.org/articles/what-is-python-used-for-a-beginners-guide-to-using-python</a:t>
            </a:r>
          </a:p>
          <a:p>
            <a:pPr>
              <a:lnSpc>
                <a:spcPts val="3499"/>
              </a:lnSpc>
            </a:pPr>
            <a:endParaRPr lang="en-US" sz="2499" u="sng">
              <a:solidFill>
                <a:srgbClr val="000000"/>
              </a:solidFill>
              <a:latin typeface="Inte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4208024" y="3600450"/>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5751074" y="4429021"/>
            <a:ext cx="9506980" cy="1276558"/>
          </a:xfrm>
          <a:prstGeom prst="rect">
            <a:avLst/>
          </a:prstGeom>
        </p:spPr>
        <p:txBody>
          <a:bodyPr lIns="0" tIns="0" rIns="0" bIns="0" rtlCol="0" anchor="t">
            <a:spAutoFit/>
          </a:bodyPr>
          <a:lstStyle/>
          <a:p>
            <a:pPr>
              <a:lnSpc>
                <a:spcPts val="10326"/>
              </a:lnSpc>
            </a:pPr>
            <a:r>
              <a:rPr lang="en-US" sz="7376">
                <a:solidFill>
                  <a:srgbClr val="000000"/>
                </a:solidFill>
                <a:latin typeface="TAN Twinkle"/>
              </a:rPr>
              <a:t>Thanks!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118404" y="1441309"/>
            <a:ext cx="5822125" cy="3454586"/>
          </a:xfrm>
          <a:prstGeom prst="rect">
            <a:avLst/>
          </a:prstGeom>
        </p:spPr>
        <p:txBody>
          <a:bodyPr lIns="0" tIns="0" rIns="0" bIns="0" rtlCol="0" anchor="t">
            <a:spAutoFit/>
          </a:bodyPr>
          <a:lstStyle/>
          <a:p>
            <a:pPr>
              <a:lnSpc>
                <a:spcPts val="3455"/>
              </a:lnSpc>
            </a:pPr>
            <a:r>
              <a:rPr lang="en-US" sz="2468">
                <a:solidFill>
                  <a:srgbClr val="000000"/>
                </a:solidFill>
                <a:latin typeface="Inter"/>
              </a:rPr>
              <a:t>import pandas as pd</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Reading a CSV file into a DataFrame</a:t>
            </a:r>
          </a:p>
          <a:p>
            <a:pPr>
              <a:lnSpc>
                <a:spcPts val="3455"/>
              </a:lnSpc>
            </a:pPr>
            <a:r>
              <a:rPr lang="en-US" sz="2468">
                <a:solidFill>
                  <a:srgbClr val="000000"/>
                </a:solidFill>
                <a:latin typeface="Inter"/>
              </a:rPr>
              <a:t>df = pd.read_csv('example.csv')</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Writing a DataFrame to a CSV file</a:t>
            </a:r>
          </a:p>
          <a:p>
            <a:pPr>
              <a:lnSpc>
                <a:spcPts val="3455"/>
              </a:lnSpc>
            </a:pPr>
            <a:r>
              <a:rPr lang="en-US" sz="2468">
                <a:solidFill>
                  <a:srgbClr val="000000"/>
                </a:solidFill>
                <a:latin typeface="Inter"/>
              </a:rPr>
              <a:t>df.to_csv('output.csv', index=False)</a:t>
            </a:r>
          </a:p>
          <a:p>
            <a:pPr>
              <a:lnSpc>
                <a:spcPts val="3455"/>
              </a:lnSpc>
            </a:pPr>
            <a:endParaRPr lang="en-US" sz="2468">
              <a:solidFill>
                <a:srgbClr val="000000"/>
              </a:solidFill>
              <a:latin typeface="Inter"/>
            </a:endParaRPr>
          </a:p>
        </p:txBody>
      </p:sp>
      <p:sp>
        <p:nvSpPr>
          <p:cNvPr id="5" name="AutoShape 5"/>
          <p:cNvSpPr/>
          <p:nvPr/>
        </p:nvSpPr>
        <p:spPr>
          <a:xfrm flipV="1">
            <a:off x="6950054" y="1827381"/>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6" name="TextBox 6"/>
          <p:cNvSpPr txBox="1"/>
          <p:nvPr/>
        </p:nvSpPr>
        <p:spPr>
          <a:xfrm>
            <a:off x="7159302" y="1441309"/>
            <a:ext cx="5177887" cy="5184651"/>
          </a:xfrm>
          <a:prstGeom prst="rect">
            <a:avLst/>
          </a:prstGeom>
        </p:spPr>
        <p:txBody>
          <a:bodyPr lIns="0" tIns="0" rIns="0" bIns="0" rtlCol="0" anchor="t">
            <a:spAutoFit/>
          </a:bodyPr>
          <a:lstStyle/>
          <a:p>
            <a:pPr>
              <a:lnSpc>
                <a:spcPts val="3455"/>
              </a:lnSpc>
            </a:pPr>
            <a:r>
              <a:rPr lang="en-US" sz="2468">
                <a:solidFill>
                  <a:srgbClr val="000000"/>
                </a:solidFill>
                <a:latin typeface="Inter"/>
              </a:rPr>
              <a:t>import pandas as pd</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Displaying the first few rows of a DataFrame</a:t>
            </a:r>
          </a:p>
          <a:p>
            <a:pPr>
              <a:lnSpc>
                <a:spcPts val="3455"/>
              </a:lnSpc>
            </a:pPr>
            <a:r>
              <a:rPr lang="en-US" sz="2468">
                <a:solidFill>
                  <a:srgbClr val="000000"/>
                </a:solidFill>
                <a:latin typeface="Inter"/>
              </a:rPr>
              <a:t>head_of_dataframe = df.head()</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Displaying summary statistics</a:t>
            </a:r>
          </a:p>
          <a:p>
            <a:pPr>
              <a:lnSpc>
                <a:spcPts val="3455"/>
              </a:lnSpc>
            </a:pPr>
            <a:r>
              <a:rPr lang="en-US" sz="2468">
                <a:solidFill>
                  <a:srgbClr val="000000"/>
                </a:solidFill>
                <a:latin typeface="Inter"/>
              </a:rPr>
              <a:t>summary_stats = df.describe()</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Checking for missing values</a:t>
            </a:r>
          </a:p>
          <a:p>
            <a:pPr>
              <a:lnSpc>
                <a:spcPts val="3455"/>
              </a:lnSpc>
            </a:pPr>
            <a:r>
              <a:rPr lang="en-US" sz="2468">
                <a:solidFill>
                  <a:srgbClr val="000000"/>
                </a:solidFill>
                <a:latin typeface="Inter"/>
              </a:rPr>
              <a:t>missing_values = df.isnull().sum()</a:t>
            </a:r>
          </a:p>
          <a:p>
            <a:pPr>
              <a:lnSpc>
                <a:spcPts val="3455"/>
              </a:lnSpc>
            </a:pPr>
            <a:endParaRPr lang="en-US" sz="2468">
              <a:solidFill>
                <a:srgbClr val="000000"/>
              </a:solidFill>
              <a:latin typeface="Inter"/>
            </a:endParaRPr>
          </a:p>
        </p:txBody>
      </p:sp>
      <p:sp>
        <p:nvSpPr>
          <p:cNvPr id="7" name="AutoShape 7"/>
          <p:cNvSpPr/>
          <p:nvPr/>
        </p:nvSpPr>
        <p:spPr>
          <a:xfrm flipV="1">
            <a:off x="12546436" y="1827381"/>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8" name="TextBox 8"/>
          <p:cNvSpPr txBox="1"/>
          <p:nvPr/>
        </p:nvSpPr>
        <p:spPr>
          <a:xfrm>
            <a:off x="12975061" y="1441309"/>
            <a:ext cx="5177887" cy="6914715"/>
          </a:xfrm>
          <a:prstGeom prst="rect">
            <a:avLst/>
          </a:prstGeom>
        </p:spPr>
        <p:txBody>
          <a:bodyPr lIns="0" tIns="0" rIns="0" bIns="0" rtlCol="0" anchor="t">
            <a:spAutoFit/>
          </a:bodyPr>
          <a:lstStyle/>
          <a:p>
            <a:pPr>
              <a:lnSpc>
                <a:spcPts val="3455"/>
              </a:lnSpc>
            </a:pPr>
            <a:r>
              <a:rPr lang="en-US" sz="2468">
                <a:solidFill>
                  <a:srgbClr val="000000"/>
                </a:solidFill>
                <a:latin typeface="Inter"/>
              </a:rPr>
              <a:t>import pandas as pd</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Selecting a single column</a:t>
            </a:r>
          </a:p>
          <a:p>
            <a:pPr>
              <a:lnSpc>
                <a:spcPts val="3455"/>
              </a:lnSpc>
            </a:pPr>
            <a:r>
              <a:rPr lang="en-US" sz="2468">
                <a:solidFill>
                  <a:srgbClr val="000000"/>
                </a:solidFill>
                <a:latin typeface="Inter"/>
              </a:rPr>
              <a:t>single_column = df['Column_Name']</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Filtering rows based on a condition</a:t>
            </a:r>
          </a:p>
          <a:p>
            <a:pPr>
              <a:lnSpc>
                <a:spcPts val="3455"/>
              </a:lnSpc>
            </a:pPr>
            <a:r>
              <a:rPr lang="en-US" sz="2468">
                <a:solidFill>
                  <a:srgbClr val="000000"/>
                </a:solidFill>
                <a:latin typeface="Inter"/>
              </a:rPr>
              <a:t>filtered_data = df[df['Column_Name'] &gt; 50]</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Selecting specific rows and columns</a:t>
            </a:r>
          </a:p>
          <a:p>
            <a:pPr>
              <a:lnSpc>
                <a:spcPts val="3455"/>
              </a:lnSpc>
            </a:pPr>
            <a:r>
              <a:rPr lang="en-US" sz="2468">
                <a:solidFill>
                  <a:srgbClr val="000000"/>
                </a:solidFill>
                <a:latin typeface="Inter"/>
              </a:rPr>
              <a:t>selected_data = df.loc[[1, 3, 5], ['Column1', 'Column2']]</a:t>
            </a:r>
          </a:p>
          <a:p>
            <a:pPr>
              <a:lnSpc>
                <a:spcPts val="3455"/>
              </a:lnSpc>
            </a:pPr>
            <a:endParaRPr lang="en-US" sz="2468">
              <a:solidFill>
                <a:srgbClr val="000000"/>
              </a:solidFill>
              <a:latin typeface="Inter"/>
            </a:endParaRPr>
          </a:p>
        </p:txBody>
      </p:sp>
      <p:sp>
        <p:nvSpPr>
          <p:cNvPr id="9" name="TextBox 9"/>
          <p:cNvSpPr txBox="1"/>
          <p:nvPr/>
        </p:nvSpPr>
        <p:spPr>
          <a:xfrm>
            <a:off x="1028700" y="450850"/>
            <a:ext cx="3000767"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EXAMPLES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028700" y="450850"/>
            <a:ext cx="9215090"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COMMON LIBRARIES USED IN DATA SCIENCE</a:t>
            </a:r>
          </a:p>
        </p:txBody>
      </p:sp>
      <p:grpSp>
        <p:nvGrpSpPr>
          <p:cNvPr id="5" name="Group 5"/>
          <p:cNvGrpSpPr/>
          <p:nvPr/>
        </p:nvGrpSpPr>
        <p:grpSpPr>
          <a:xfrm>
            <a:off x="1028700" y="14445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571750" y="2273159"/>
            <a:ext cx="7535522"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matplotlib</a:t>
            </a:r>
          </a:p>
        </p:txBody>
      </p:sp>
      <p:sp>
        <p:nvSpPr>
          <p:cNvPr id="9" name="TextBox 9"/>
          <p:cNvSpPr txBox="1"/>
          <p:nvPr/>
        </p:nvSpPr>
        <p:spPr>
          <a:xfrm>
            <a:off x="1028700" y="5361307"/>
            <a:ext cx="16230600" cy="2603134"/>
          </a:xfrm>
          <a:prstGeom prst="rect">
            <a:avLst/>
          </a:prstGeom>
        </p:spPr>
        <p:txBody>
          <a:bodyPr lIns="0" tIns="0" rIns="0" bIns="0" rtlCol="0" anchor="t">
            <a:spAutoFit/>
          </a:bodyPr>
          <a:lstStyle/>
          <a:p>
            <a:pPr>
              <a:lnSpc>
                <a:spcPts val="3499"/>
              </a:lnSpc>
            </a:pPr>
            <a:r>
              <a:rPr lang="en-US" sz="2499">
                <a:solidFill>
                  <a:srgbClr val="000000"/>
                </a:solidFill>
                <a:latin typeface="Inter"/>
              </a:rPr>
              <a:t>A Python package called Matplotlib offers visualization capabilities for making graphs, charts, and plots. Data exploration and presentation can benefit from it. Many plot types, including line, bar, scatter, histogram, pie, and more, are supported by Matplotlib. You can also add labels, legends, titles, axes, grids, and annotations to your plots using Matplotlib to alter their appearance and arrangement. Plots created with Matplotlib can be exported to a variety of file types, including PNG, PDF, SVG, and GIF. Additionally, Matplotlib is compatible with NumPy, Pandas, and Scikit-learn, among other Python libraries.</a:t>
            </a:r>
          </a:p>
        </p:txBody>
      </p:sp>
      <p:sp>
        <p:nvSpPr>
          <p:cNvPr id="10" name="TextBox 10"/>
          <p:cNvSpPr txBox="1"/>
          <p:nvPr/>
        </p:nvSpPr>
        <p:spPr>
          <a:xfrm>
            <a:off x="4536455" y="9458325"/>
            <a:ext cx="9215090" cy="240584"/>
          </a:xfrm>
          <a:prstGeom prst="rect">
            <a:avLst/>
          </a:prstGeom>
        </p:spPr>
        <p:txBody>
          <a:bodyPr lIns="0" tIns="0" rIns="0" bIns="0" rtlCol="0" anchor="t">
            <a:spAutoFit/>
          </a:bodyPr>
          <a:lstStyle/>
          <a:p>
            <a:pPr algn="ctr">
              <a:lnSpc>
                <a:spcPts val="1960"/>
              </a:lnSpc>
              <a:spcBef>
                <a:spcPct val="0"/>
              </a:spcBef>
            </a:pPr>
            <a:r>
              <a:rPr lang="en-US" sz="1400" u="sng" spc="420">
                <a:solidFill>
                  <a:srgbClr val="000000"/>
                </a:solidFill>
                <a:latin typeface="Inter"/>
                <a:hlinkClick r:id="rId2" tooltip="https://matplotlib.org"/>
              </a:rPr>
              <a:t>MATPLOTLIB LINK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471696" y="1657568"/>
            <a:ext cx="5822125" cy="6482199"/>
          </a:xfrm>
          <a:prstGeom prst="rect">
            <a:avLst/>
          </a:prstGeom>
        </p:spPr>
        <p:txBody>
          <a:bodyPr lIns="0" tIns="0" rIns="0" bIns="0" rtlCol="0" anchor="t">
            <a:spAutoFit/>
          </a:bodyPr>
          <a:lstStyle/>
          <a:p>
            <a:pPr>
              <a:lnSpc>
                <a:spcPts val="3455"/>
              </a:lnSpc>
            </a:pPr>
            <a:r>
              <a:rPr lang="en-US" sz="2468">
                <a:solidFill>
                  <a:srgbClr val="000000"/>
                </a:solidFill>
                <a:latin typeface="Inter"/>
              </a:rPr>
              <a:t>import matplotlib.pyplot as plt</a:t>
            </a:r>
          </a:p>
          <a:p>
            <a:pPr>
              <a:lnSpc>
                <a:spcPts val="3455"/>
              </a:lnSpc>
            </a:pPr>
            <a:r>
              <a:rPr lang="en-US" sz="2468">
                <a:solidFill>
                  <a:srgbClr val="000000"/>
                </a:solidFill>
                <a:latin typeface="Inter"/>
              </a:rPr>
              <a:t>import numpy as np</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Generating data</a:t>
            </a:r>
          </a:p>
          <a:p>
            <a:pPr>
              <a:lnSpc>
                <a:spcPts val="3455"/>
              </a:lnSpc>
            </a:pPr>
            <a:r>
              <a:rPr lang="en-US" sz="2468">
                <a:solidFill>
                  <a:srgbClr val="000000"/>
                </a:solidFill>
                <a:latin typeface="Inter"/>
              </a:rPr>
              <a:t>x = np.linspace(0, 10, 100)</a:t>
            </a:r>
          </a:p>
          <a:p>
            <a:pPr>
              <a:lnSpc>
                <a:spcPts val="3455"/>
              </a:lnSpc>
            </a:pPr>
            <a:r>
              <a:rPr lang="en-US" sz="2468">
                <a:solidFill>
                  <a:srgbClr val="000000"/>
                </a:solidFill>
                <a:latin typeface="Inter"/>
              </a:rPr>
              <a:t>y = np.sin(x)</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Creating a line plot</a:t>
            </a:r>
          </a:p>
          <a:p>
            <a:pPr>
              <a:lnSpc>
                <a:spcPts val="3455"/>
              </a:lnSpc>
            </a:pPr>
            <a:r>
              <a:rPr lang="en-US" sz="2468">
                <a:solidFill>
                  <a:srgbClr val="000000"/>
                </a:solidFill>
                <a:latin typeface="Inter"/>
              </a:rPr>
              <a:t>plt.plot(x, y, label='Sine Curve')</a:t>
            </a:r>
          </a:p>
          <a:p>
            <a:pPr>
              <a:lnSpc>
                <a:spcPts val="3455"/>
              </a:lnSpc>
            </a:pPr>
            <a:r>
              <a:rPr lang="en-US" sz="2468">
                <a:solidFill>
                  <a:srgbClr val="000000"/>
                </a:solidFill>
                <a:latin typeface="Inter"/>
              </a:rPr>
              <a:t>plt.xlabel('X-axis')</a:t>
            </a:r>
          </a:p>
          <a:p>
            <a:pPr>
              <a:lnSpc>
                <a:spcPts val="3455"/>
              </a:lnSpc>
            </a:pPr>
            <a:r>
              <a:rPr lang="en-US" sz="2468">
                <a:solidFill>
                  <a:srgbClr val="000000"/>
                </a:solidFill>
                <a:latin typeface="Inter"/>
              </a:rPr>
              <a:t>plt.ylabel('Y-axis')</a:t>
            </a:r>
          </a:p>
          <a:p>
            <a:pPr>
              <a:lnSpc>
                <a:spcPts val="3455"/>
              </a:lnSpc>
            </a:pPr>
            <a:r>
              <a:rPr lang="en-US" sz="2468">
                <a:solidFill>
                  <a:srgbClr val="000000"/>
                </a:solidFill>
                <a:latin typeface="Inter"/>
              </a:rPr>
              <a:t>plt.title('Line Plot Example')</a:t>
            </a:r>
          </a:p>
          <a:p>
            <a:pPr>
              <a:lnSpc>
                <a:spcPts val="3455"/>
              </a:lnSpc>
            </a:pPr>
            <a:r>
              <a:rPr lang="en-US" sz="2468">
                <a:solidFill>
                  <a:srgbClr val="000000"/>
                </a:solidFill>
                <a:latin typeface="Inter"/>
              </a:rPr>
              <a:t>plt.legend()</a:t>
            </a:r>
          </a:p>
          <a:p>
            <a:pPr>
              <a:lnSpc>
                <a:spcPts val="3455"/>
              </a:lnSpc>
            </a:pPr>
            <a:r>
              <a:rPr lang="en-US" sz="2468">
                <a:solidFill>
                  <a:srgbClr val="000000"/>
                </a:solidFill>
                <a:latin typeface="Inter"/>
              </a:rPr>
              <a:t>plt.show()</a:t>
            </a:r>
          </a:p>
          <a:p>
            <a:pPr>
              <a:lnSpc>
                <a:spcPts val="3455"/>
              </a:lnSpc>
            </a:pPr>
            <a:endParaRPr lang="en-US" sz="2468">
              <a:solidFill>
                <a:srgbClr val="000000"/>
              </a:solidFill>
              <a:latin typeface="Inter"/>
            </a:endParaRPr>
          </a:p>
        </p:txBody>
      </p:sp>
      <p:sp>
        <p:nvSpPr>
          <p:cNvPr id="5" name="AutoShape 5"/>
          <p:cNvSpPr/>
          <p:nvPr/>
        </p:nvSpPr>
        <p:spPr>
          <a:xfrm flipV="1">
            <a:off x="7615074" y="1873163"/>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6" name="TextBox 6"/>
          <p:cNvSpPr txBox="1"/>
          <p:nvPr/>
        </p:nvSpPr>
        <p:spPr>
          <a:xfrm>
            <a:off x="9144000" y="1657568"/>
            <a:ext cx="5177887" cy="6914715"/>
          </a:xfrm>
          <a:prstGeom prst="rect">
            <a:avLst/>
          </a:prstGeom>
        </p:spPr>
        <p:txBody>
          <a:bodyPr lIns="0" tIns="0" rIns="0" bIns="0" rtlCol="0" anchor="t">
            <a:spAutoFit/>
          </a:bodyPr>
          <a:lstStyle/>
          <a:p>
            <a:pPr>
              <a:lnSpc>
                <a:spcPts val="3455"/>
              </a:lnSpc>
            </a:pPr>
            <a:r>
              <a:rPr lang="en-US" sz="2468">
                <a:solidFill>
                  <a:srgbClr val="000000"/>
                </a:solidFill>
                <a:latin typeface="Inter"/>
              </a:rPr>
              <a:t>import matplotlib.pyplot as plt</a:t>
            </a:r>
          </a:p>
          <a:p>
            <a:pPr>
              <a:lnSpc>
                <a:spcPts val="3455"/>
              </a:lnSpc>
            </a:pPr>
            <a:r>
              <a:rPr lang="en-US" sz="2468">
                <a:solidFill>
                  <a:srgbClr val="000000"/>
                </a:solidFill>
                <a:latin typeface="Inter"/>
              </a:rPr>
              <a:t>import numpy as np</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Generating data</a:t>
            </a:r>
          </a:p>
          <a:p>
            <a:pPr>
              <a:lnSpc>
                <a:spcPts val="3455"/>
              </a:lnSpc>
            </a:pPr>
            <a:r>
              <a:rPr lang="en-US" sz="2468">
                <a:solidFill>
                  <a:srgbClr val="000000"/>
                </a:solidFill>
                <a:latin typeface="Inter"/>
              </a:rPr>
              <a:t>x = np.random.rand(50)</a:t>
            </a:r>
          </a:p>
          <a:p>
            <a:pPr>
              <a:lnSpc>
                <a:spcPts val="3455"/>
              </a:lnSpc>
            </a:pPr>
            <a:r>
              <a:rPr lang="en-US" sz="2468">
                <a:solidFill>
                  <a:srgbClr val="000000"/>
                </a:solidFill>
                <a:latin typeface="Inter"/>
              </a:rPr>
              <a:t>y = np.random.rand(50)</a:t>
            </a:r>
          </a:p>
          <a:p>
            <a:pPr>
              <a:lnSpc>
                <a:spcPts val="3455"/>
              </a:lnSpc>
            </a:pPr>
            <a:endParaRPr lang="en-US" sz="2468">
              <a:solidFill>
                <a:srgbClr val="000000"/>
              </a:solidFill>
              <a:latin typeface="Inter"/>
            </a:endParaRPr>
          </a:p>
          <a:p>
            <a:pPr>
              <a:lnSpc>
                <a:spcPts val="3455"/>
              </a:lnSpc>
            </a:pPr>
            <a:r>
              <a:rPr lang="en-US" sz="2468">
                <a:solidFill>
                  <a:srgbClr val="000000"/>
                </a:solidFill>
                <a:latin typeface="Inter"/>
              </a:rPr>
              <a:t># Creating a scatter plot</a:t>
            </a:r>
          </a:p>
          <a:p>
            <a:pPr>
              <a:lnSpc>
                <a:spcPts val="3455"/>
              </a:lnSpc>
            </a:pPr>
            <a:r>
              <a:rPr lang="en-US" sz="2468">
                <a:solidFill>
                  <a:srgbClr val="000000"/>
                </a:solidFill>
                <a:latin typeface="Inter"/>
              </a:rPr>
              <a:t>plt.scatter(x, y, color='blue', marker='o', label='Random Points')</a:t>
            </a:r>
          </a:p>
          <a:p>
            <a:pPr>
              <a:lnSpc>
                <a:spcPts val="3455"/>
              </a:lnSpc>
            </a:pPr>
            <a:r>
              <a:rPr lang="en-US" sz="2468">
                <a:solidFill>
                  <a:srgbClr val="000000"/>
                </a:solidFill>
                <a:latin typeface="Inter"/>
              </a:rPr>
              <a:t>plt.xlabel('X-axis')</a:t>
            </a:r>
          </a:p>
          <a:p>
            <a:pPr>
              <a:lnSpc>
                <a:spcPts val="3455"/>
              </a:lnSpc>
            </a:pPr>
            <a:r>
              <a:rPr lang="en-US" sz="2468">
                <a:solidFill>
                  <a:srgbClr val="000000"/>
                </a:solidFill>
                <a:latin typeface="Inter"/>
              </a:rPr>
              <a:t>plt.ylabel('Y-axis')</a:t>
            </a:r>
          </a:p>
          <a:p>
            <a:pPr>
              <a:lnSpc>
                <a:spcPts val="3455"/>
              </a:lnSpc>
            </a:pPr>
            <a:r>
              <a:rPr lang="en-US" sz="2468">
                <a:solidFill>
                  <a:srgbClr val="000000"/>
                </a:solidFill>
                <a:latin typeface="Inter"/>
              </a:rPr>
              <a:t>plt.title('Scatter Plot Example')</a:t>
            </a:r>
          </a:p>
          <a:p>
            <a:pPr>
              <a:lnSpc>
                <a:spcPts val="3455"/>
              </a:lnSpc>
            </a:pPr>
            <a:r>
              <a:rPr lang="en-US" sz="2468">
                <a:solidFill>
                  <a:srgbClr val="000000"/>
                </a:solidFill>
                <a:latin typeface="Inter"/>
              </a:rPr>
              <a:t>plt.legend()</a:t>
            </a:r>
          </a:p>
          <a:p>
            <a:pPr>
              <a:lnSpc>
                <a:spcPts val="3455"/>
              </a:lnSpc>
            </a:pPr>
            <a:r>
              <a:rPr lang="en-US" sz="2468">
                <a:solidFill>
                  <a:srgbClr val="000000"/>
                </a:solidFill>
                <a:latin typeface="Inter"/>
              </a:rPr>
              <a:t>plt.show()</a:t>
            </a:r>
          </a:p>
          <a:p>
            <a:pPr>
              <a:lnSpc>
                <a:spcPts val="3455"/>
              </a:lnSpc>
            </a:pPr>
            <a:endParaRPr lang="en-US" sz="2468">
              <a:solidFill>
                <a:srgbClr val="000000"/>
              </a:solidFill>
              <a:latin typeface="Inter"/>
            </a:endParaRPr>
          </a:p>
        </p:txBody>
      </p:sp>
      <p:sp>
        <p:nvSpPr>
          <p:cNvPr id="7" name="AutoShape 7"/>
          <p:cNvSpPr/>
          <p:nvPr/>
        </p:nvSpPr>
        <p:spPr>
          <a:xfrm flipV="1">
            <a:off x="15601370" y="1902069"/>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8" name="TextBox 8"/>
          <p:cNvSpPr txBox="1"/>
          <p:nvPr/>
        </p:nvSpPr>
        <p:spPr>
          <a:xfrm>
            <a:off x="1028700" y="450850"/>
            <a:ext cx="3000767"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EXAMPLES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028700" y="450850"/>
            <a:ext cx="9215090"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COMMON LIBRARIES USED IN DATA SCIENCE</a:t>
            </a:r>
          </a:p>
        </p:txBody>
      </p:sp>
      <p:grpSp>
        <p:nvGrpSpPr>
          <p:cNvPr id="5" name="Group 5"/>
          <p:cNvGrpSpPr/>
          <p:nvPr/>
        </p:nvGrpSpPr>
        <p:grpSpPr>
          <a:xfrm>
            <a:off x="1028700" y="14445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571750" y="2273159"/>
            <a:ext cx="8699306" cy="1276549"/>
          </a:xfrm>
          <a:prstGeom prst="rect">
            <a:avLst/>
          </a:prstGeom>
        </p:spPr>
        <p:txBody>
          <a:bodyPr lIns="0" tIns="0" rIns="0" bIns="0" rtlCol="0" anchor="t">
            <a:spAutoFit/>
          </a:bodyPr>
          <a:lstStyle/>
          <a:p>
            <a:pPr>
              <a:lnSpc>
                <a:spcPts val="10326"/>
              </a:lnSpc>
            </a:pPr>
            <a:r>
              <a:rPr lang="en-US" sz="7376">
                <a:solidFill>
                  <a:srgbClr val="000000"/>
                </a:solidFill>
                <a:latin typeface="TAN Twinkle"/>
              </a:rPr>
              <a:t>Scikit-learn</a:t>
            </a:r>
          </a:p>
        </p:txBody>
      </p:sp>
      <p:sp>
        <p:nvSpPr>
          <p:cNvPr id="9" name="TextBox 9"/>
          <p:cNvSpPr txBox="1"/>
          <p:nvPr/>
        </p:nvSpPr>
        <p:spPr>
          <a:xfrm>
            <a:off x="1028700" y="5361307"/>
            <a:ext cx="16230600" cy="3041223"/>
          </a:xfrm>
          <a:prstGeom prst="rect">
            <a:avLst/>
          </a:prstGeom>
        </p:spPr>
        <p:txBody>
          <a:bodyPr lIns="0" tIns="0" rIns="0" bIns="0" rtlCol="0" anchor="t">
            <a:spAutoFit/>
          </a:bodyPr>
          <a:lstStyle/>
          <a:p>
            <a:pPr>
              <a:lnSpc>
                <a:spcPts val="3499"/>
              </a:lnSpc>
            </a:pPr>
            <a:r>
              <a:rPr lang="en-US" sz="2499">
                <a:solidFill>
                  <a:srgbClr val="000000"/>
                </a:solidFill>
                <a:latin typeface="Inter"/>
              </a:rPr>
              <a:t>A Python library called Scikit-learn offers machine learning tools for data mining and analysis. It is helpful for developing and assessing dimensionality reduction, regression, classification, and clustering predictive models. NumPy, SciPy, and Matplotlib serve as the foundation for Scikit-learn, which is also compatible with a wide range of other Python libraries, including Pandas and TensorFlow. Numerous algorithms, including logistic regression, k-means, PCA, nearest neighbors, gradient boosting, random forest, and more, are available with Scikit-learn. Additionally, Scikit-learn offers tools and functions for metrics, visualization, cross-validation, model selection, feature extraction, and data preprocessing.</a:t>
            </a:r>
          </a:p>
        </p:txBody>
      </p:sp>
      <p:sp>
        <p:nvSpPr>
          <p:cNvPr id="10" name="TextBox 10"/>
          <p:cNvSpPr txBox="1"/>
          <p:nvPr/>
        </p:nvSpPr>
        <p:spPr>
          <a:xfrm>
            <a:off x="4536455" y="9458325"/>
            <a:ext cx="9215090" cy="240584"/>
          </a:xfrm>
          <a:prstGeom prst="rect">
            <a:avLst/>
          </a:prstGeom>
        </p:spPr>
        <p:txBody>
          <a:bodyPr lIns="0" tIns="0" rIns="0" bIns="0" rtlCol="0" anchor="t">
            <a:spAutoFit/>
          </a:bodyPr>
          <a:lstStyle/>
          <a:p>
            <a:pPr algn="ctr">
              <a:lnSpc>
                <a:spcPts val="1960"/>
              </a:lnSpc>
              <a:spcBef>
                <a:spcPct val="0"/>
              </a:spcBef>
            </a:pPr>
            <a:r>
              <a:rPr lang="en-US" sz="1400" u="sng" spc="420">
                <a:solidFill>
                  <a:srgbClr val="000000"/>
                </a:solidFill>
                <a:latin typeface="Inter"/>
                <a:hlinkClick r:id="rId2" tooltip="https://scikit-learn.org/stable/index.html"/>
              </a:rPr>
              <a:t>SCIKIT-LEARN LINK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txBody>
          <a:bodyPr/>
          <a:lstStyle/>
          <a:p>
            <a:endParaRPr lang="en-US"/>
          </a:p>
        </p:txBody>
      </p:sp>
      <p:sp>
        <p:nvSpPr>
          <p:cNvPr id="4" name="TextBox 4"/>
          <p:cNvSpPr txBox="1"/>
          <p:nvPr/>
        </p:nvSpPr>
        <p:spPr>
          <a:xfrm>
            <a:off x="1118404" y="1469884"/>
            <a:ext cx="7520771" cy="7840071"/>
          </a:xfrm>
          <a:prstGeom prst="rect">
            <a:avLst/>
          </a:prstGeom>
        </p:spPr>
        <p:txBody>
          <a:bodyPr lIns="0" tIns="0" rIns="0" bIns="0" rtlCol="0" anchor="t">
            <a:spAutoFit/>
          </a:bodyPr>
          <a:lstStyle/>
          <a:p>
            <a:pPr>
              <a:lnSpc>
                <a:spcPts val="2475"/>
              </a:lnSpc>
            </a:pPr>
            <a:r>
              <a:rPr lang="en-US" sz="1768">
                <a:solidFill>
                  <a:srgbClr val="000000"/>
                </a:solidFill>
                <a:latin typeface="Inter"/>
              </a:rPr>
              <a:t>from sklearn.linear_model import LinearRegression</a:t>
            </a:r>
          </a:p>
          <a:p>
            <a:pPr>
              <a:lnSpc>
                <a:spcPts val="2475"/>
              </a:lnSpc>
            </a:pPr>
            <a:r>
              <a:rPr lang="en-US" sz="1768">
                <a:solidFill>
                  <a:srgbClr val="000000"/>
                </a:solidFill>
                <a:latin typeface="Inter"/>
              </a:rPr>
              <a:t>from sklearn.model_selection import train_test_split</a:t>
            </a:r>
          </a:p>
          <a:p>
            <a:pPr>
              <a:lnSpc>
                <a:spcPts val="2475"/>
              </a:lnSpc>
            </a:pPr>
            <a:r>
              <a:rPr lang="en-US" sz="1768">
                <a:solidFill>
                  <a:srgbClr val="000000"/>
                </a:solidFill>
                <a:latin typeface="Inter"/>
              </a:rPr>
              <a:t>from sklearn.metrics import mean_squared_error</a:t>
            </a:r>
          </a:p>
          <a:p>
            <a:pPr>
              <a:lnSpc>
                <a:spcPts val="2475"/>
              </a:lnSpc>
            </a:pPr>
            <a:r>
              <a:rPr lang="en-US" sz="1768">
                <a:solidFill>
                  <a:srgbClr val="000000"/>
                </a:solidFill>
                <a:latin typeface="Inter"/>
              </a:rPr>
              <a:t>import numpy as np</a:t>
            </a:r>
          </a:p>
          <a:p>
            <a:pPr>
              <a:lnSpc>
                <a:spcPts val="2475"/>
              </a:lnSpc>
            </a:pPr>
            <a:endParaRPr lang="en-US" sz="1768">
              <a:solidFill>
                <a:srgbClr val="000000"/>
              </a:solidFill>
              <a:latin typeface="Inter"/>
            </a:endParaRPr>
          </a:p>
          <a:p>
            <a:pPr>
              <a:lnSpc>
                <a:spcPts val="2475"/>
              </a:lnSpc>
            </a:pPr>
            <a:r>
              <a:rPr lang="en-US" sz="1768">
                <a:solidFill>
                  <a:srgbClr val="000000"/>
                </a:solidFill>
                <a:latin typeface="Inter"/>
              </a:rPr>
              <a:t># Generating random data</a:t>
            </a:r>
          </a:p>
          <a:p>
            <a:pPr>
              <a:lnSpc>
                <a:spcPts val="2475"/>
              </a:lnSpc>
            </a:pPr>
            <a:r>
              <a:rPr lang="en-US" sz="1768">
                <a:solidFill>
                  <a:srgbClr val="000000"/>
                </a:solidFill>
                <a:latin typeface="Inter"/>
              </a:rPr>
              <a:t>np.random.seed(42)</a:t>
            </a:r>
          </a:p>
          <a:p>
            <a:pPr>
              <a:lnSpc>
                <a:spcPts val="2475"/>
              </a:lnSpc>
            </a:pPr>
            <a:r>
              <a:rPr lang="en-US" sz="1768">
                <a:solidFill>
                  <a:srgbClr val="000000"/>
                </a:solidFill>
                <a:latin typeface="Inter"/>
              </a:rPr>
              <a:t>X = 2 * np.random.rand(100, 1)</a:t>
            </a:r>
          </a:p>
          <a:p>
            <a:pPr>
              <a:lnSpc>
                <a:spcPts val="2475"/>
              </a:lnSpc>
            </a:pPr>
            <a:r>
              <a:rPr lang="en-US" sz="1768">
                <a:solidFill>
                  <a:srgbClr val="000000"/>
                </a:solidFill>
                <a:latin typeface="Inter"/>
              </a:rPr>
              <a:t>y = 4 + 3 * X + np.random.randn(100, 1)</a:t>
            </a:r>
          </a:p>
          <a:p>
            <a:pPr>
              <a:lnSpc>
                <a:spcPts val="2475"/>
              </a:lnSpc>
            </a:pPr>
            <a:endParaRPr lang="en-US" sz="1768">
              <a:solidFill>
                <a:srgbClr val="000000"/>
              </a:solidFill>
              <a:latin typeface="Inter"/>
            </a:endParaRPr>
          </a:p>
          <a:p>
            <a:pPr>
              <a:lnSpc>
                <a:spcPts val="2475"/>
              </a:lnSpc>
            </a:pPr>
            <a:r>
              <a:rPr lang="en-US" sz="1768">
                <a:solidFill>
                  <a:srgbClr val="000000"/>
                </a:solidFill>
                <a:latin typeface="Inter"/>
              </a:rPr>
              <a:t># Splitting the data into training and testing sets</a:t>
            </a:r>
          </a:p>
          <a:p>
            <a:pPr>
              <a:lnSpc>
                <a:spcPts val="2475"/>
              </a:lnSpc>
            </a:pPr>
            <a:r>
              <a:rPr lang="en-US" sz="1768">
                <a:solidFill>
                  <a:srgbClr val="000000"/>
                </a:solidFill>
                <a:latin typeface="Inter"/>
              </a:rPr>
              <a:t>X_train, X_test, y_train, y_test = train_test_split(X, y, test_size=0.2, random_state=42)</a:t>
            </a:r>
          </a:p>
          <a:p>
            <a:pPr>
              <a:lnSpc>
                <a:spcPts val="2475"/>
              </a:lnSpc>
            </a:pPr>
            <a:endParaRPr lang="en-US" sz="1768">
              <a:solidFill>
                <a:srgbClr val="000000"/>
              </a:solidFill>
              <a:latin typeface="Inter"/>
            </a:endParaRPr>
          </a:p>
          <a:p>
            <a:pPr>
              <a:lnSpc>
                <a:spcPts val="2475"/>
              </a:lnSpc>
            </a:pPr>
            <a:r>
              <a:rPr lang="en-US" sz="1768">
                <a:solidFill>
                  <a:srgbClr val="000000"/>
                </a:solidFill>
                <a:latin typeface="Inter"/>
              </a:rPr>
              <a:t># Creating and training the linear regression model</a:t>
            </a:r>
          </a:p>
          <a:p>
            <a:pPr>
              <a:lnSpc>
                <a:spcPts val="2475"/>
              </a:lnSpc>
            </a:pPr>
            <a:r>
              <a:rPr lang="en-US" sz="1768">
                <a:solidFill>
                  <a:srgbClr val="000000"/>
                </a:solidFill>
                <a:latin typeface="Inter"/>
              </a:rPr>
              <a:t>lin_reg = LinearRegression()</a:t>
            </a:r>
          </a:p>
          <a:p>
            <a:pPr>
              <a:lnSpc>
                <a:spcPts val="2475"/>
              </a:lnSpc>
            </a:pPr>
            <a:r>
              <a:rPr lang="en-US" sz="1768">
                <a:solidFill>
                  <a:srgbClr val="000000"/>
                </a:solidFill>
                <a:latin typeface="Inter"/>
              </a:rPr>
              <a:t>lin_reg.fit(X_train, y_train)</a:t>
            </a:r>
          </a:p>
          <a:p>
            <a:pPr>
              <a:lnSpc>
                <a:spcPts val="2475"/>
              </a:lnSpc>
            </a:pPr>
            <a:endParaRPr lang="en-US" sz="1768">
              <a:solidFill>
                <a:srgbClr val="000000"/>
              </a:solidFill>
              <a:latin typeface="Inter"/>
            </a:endParaRPr>
          </a:p>
          <a:p>
            <a:pPr>
              <a:lnSpc>
                <a:spcPts val="2475"/>
              </a:lnSpc>
            </a:pPr>
            <a:r>
              <a:rPr lang="en-US" sz="1768">
                <a:solidFill>
                  <a:srgbClr val="000000"/>
                </a:solidFill>
                <a:latin typeface="Inter"/>
              </a:rPr>
              <a:t># Making predictions on the test set</a:t>
            </a:r>
          </a:p>
          <a:p>
            <a:pPr>
              <a:lnSpc>
                <a:spcPts val="2475"/>
              </a:lnSpc>
            </a:pPr>
            <a:r>
              <a:rPr lang="en-US" sz="1768">
                <a:solidFill>
                  <a:srgbClr val="000000"/>
                </a:solidFill>
                <a:latin typeface="Inter"/>
              </a:rPr>
              <a:t>y_pred = lin_reg.predict(X_test)</a:t>
            </a:r>
          </a:p>
          <a:p>
            <a:pPr>
              <a:lnSpc>
                <a:spcPts val="2475"/>
              </a:lnSpc>
            </a:pPr>
            <a:endParaRPr lang="en-US" sz="1768">
              <a:solidFill>
                <a:srgbClr val="000000"/>
              </a:solidFill>
              <a:latin typeface="Inter"/>
            </a:endParaRPr>
          </a:p>
          <a:p>
            <a:pPr>
              <a:lnSpc>
                <a:spcPts val="2475"/>
              </a:lnSpc>
            </a:pPr>
            <a:r>
              <a:rPr lang="en-US" sz="1768">
                <a:solidFill>
                  <a:srgbClr val="000000"/>
                </a:solidFill>
                <a:latin typeface="Inter"/>
              </a:rPr>
              <a:t># Evaluating the model</a:t>
            </a:r>
          </a:p>
          <a:p>
            <a:pPr>
              <a:lnSpc>
                <a:spcPts val="2475"/>
              </a:lnSpc>
            </a:pPr>
            <a:r>
              <a:rPr lang="en-US" sz="1768">
                <a:solidFill>
                  <a:srgbClr val="000000"/>
                </a:solidFill>
                <a:latin typeface="Inter"/>
              </a:rPr>
              <a:t>mse = mean_squared_error(y_test, y_pred)</a:t>
            </a:r>
          </a:p>
          <a:p>
            <a:pPr>
              <a:lnSpc>
                <a:spcPts val="2475"/>
              </a:lnSpc>
            </a:pPr>
            <a:r>
              <a:rPr lang="en-US" sz="1768">
                <a:solidFill>
                  <a:srgbClr val="000000"/>
                </a:solidFill>
                <a:latin typeface="Inter"/>
              </a:rPr>
              <a:t>print(f'Mean Squared Error: {mse}')</a:t>
            </a:r>
          </a:p>
          <a:p>
            <a:pPr>
              <a:lnSpc>
                <a:spcPts val="2475"/>
              </a:lnSpc>
            </a:pPr>
            <a:endParaRPr lang="en-US" sz="1768">
              <a:solidFill>
                <a:srgbClr val="000000"/>
              </a:solidFill>
              <a:latin typeface="Inter"/>
            </a:endParaRPr>
          </a:p>
        </p:txBody>
      </p:sp>
      <p:sp>
        <p:nvSpPr>
          <p:cNvPr id="5" name="AutoShape 5"/>
          <p:cNvSpPr/>
          <p:nvPr/>
        </p:nvSpPr>
        <p:spPr>
          <a:xfrm flipV="1">
            <a:off x="9153525" y="2118327"/>
            <a:ext cx="0" cy="6050345"/>
          </a:xfrm>
          <a:prstGeom prst="line">
            <a:avLst/>
          </a:prstGeom>
          <a:ln w="19050" cap="flat">
            <a:solidFill>
              <a:srgbClr val="000000"/>
            </a:solidFill>
            <a:prstDash val="solid"/>
            <a:headEnd type="none" w="sm" len="sm"/>
            <a:tailEnd type="none" w="sm" len="sm"/>
          </a:ln>
        </p:spPr>
        <p:txBody>
          <a:bodyPr/>
          <a:lstStyle/>
          <a:p>
            <a:endParaRPr lang="en-US"/>
          </a:p>
        </p:txBody>
      </p:sp>
      <p:sp>
        <p:nvSpPr>
          <p:cNvPr id="6" name="TextBox 6"/>
          <p:cNvSpPr txBox="1"/>
          <p:nvPr/>
        </p:nvSpPr>
        <p:spPr>
          <a:xfrm>
            <a:off x="10225189" y="1460359"/>
            <a:ext cx="6196199" cy="7946537"/>
          </a:xfrm>
          <a:prstGeom prst="rect">
            <a:avLst/>
          </a:prstGeom>
        </p:spPr>
        <p:txBody>
          <a:bodyPr lIns="0" tIns="0" rIns="0" bIns="0" rtlCol="0" anchor="t">
            <a:spAutoFit/>
          </a:bodyPr>
          <a:lstStyle/>
          <a:p>
            <a:pPr>
              <a:lnSpc>
                <a:spcPts val="2895"/>
              </a:lnSpc>
            </a:pPr>
            <a:r>
              <a:rPr lang="en-US" sz="2068">
                <a:solidFill>
                  <a:srgbClr val="000000"/>
                </a:solidFill>
                <a:latin typeface="Inter"/>
              </a:rPr>
              <a:t>from sklearn.cluster import KMeans</a:t>
            </a:r>
          </a:p>
          <a:p>
            <a:pPr>
              <a:lnSpc>
                <a:spcPts val="2895"/>
              </a:lnSpc>
            </a:pPr>
            <a:r>
              <a:rPr lang="en-US" sz="2068">
                <a:solidFill>
                  <a:srgbClr val="000000"/>
                </a:solidFill>
                <a:latin typeface="Inter"/>
              </a:rPr>
              <a:t>from sklearn.datasets import make_blobs</a:t>
            </a:r>
          </a:p>
          <a:p>
            <a:pPr>
              <a:lnSpc>
                <a:spcPts val="2895"/>
              </a:lnSpc>
            </a:pPr>
            <a:r>
              <a:rPr lang="en-US" sz="2068">
                <a:solidFill>
                  <a:srgbClr val="000000"/>
                </a:solidFill>
                <a:latin typeface="Inter"/>
              </a:rPr>
              <a:t>import matplotlib.pyplot as plt</a:t>
            </a:r>
          </a:p>
          <a:p>
            <a:pPr>
              <a:lnSpc>
                <a:spcPts val="2895"/>
              </a:lnSpc>
            </a:pPr>
            <a:endParaRPr lang="en-US" sz="2068">
              <a:solidFill>
                <a:srgbClr val="000000"/>
              </a:solidFill>
              <a:latin typeface="Inter"/>
            </a:endParaRPr>
          </a:p>
          <a:p>
            <a:pPr>
              <a:lnSpc>
                <a:spcPts val="2895"/>
              </a:lnSpc>
            </a:pPr>
            <a:r>
              <a:rPr lang="en-US" sz="2068">
                <a:solidFill>
                  <a:srgbClr val="000000"/>
                </a:solidFill>
                <a:latin typeface="Inter"/>
              </a:rPr>
              <a:t># Generating random data for clustering</a:t>
            </a:r>
          </a:p>
          <a:p>
            <a:pPr>
              <a:lnSpc>
                <a:spcPts val="2895"/>
              </a:lnSpc>
            </a:pPr>
            <a:r>
              <a:rPr lang="en-US" sz="2068">
                <a:solidFill>
                  <a:srgbClr val="000000"/>
                </a:solidFill>
                <a:latin typeface="Inter"/>
              </a:rPr>
              <a:t>X, y = make_blobs(n_samples=300, centers=4, random_state=42)</a:t>
            </a:r>
          </a:p>
          <a:p>
            <a:pPr>
              <a:lnSpc>
                <a:spcPts val="2895"/>
              </a:lnSpc>
            </a:pPr>
            <a:endParaRPr lang="en-US" sz="2068">
              <a:solidFill>
                <a:srgbClr val="000000"/>
              </a:solidFill>
              <a:latin typeface="Inter"/>
            </a:endParaRPr>
          </a:p>
          <a:p>
            <a:pPr>
              <a:lnSpc>
                <a:spcPts val="2895"/>
              </a:lnSpc>
            </a:pPr>
            <a:r>
              <a:rPr lang="en-US" sz="2068">
                <a:solidFill>
                  <a:srgbClr val="000000"/>
                </a:solidFill>
                <a:latin typeface="Inter"/>
              </a:rPr>
              <a:t># Creating and fitting the KMeans model</a:t>
            </a:r>
          </a:p>
          <a:p>
            <a:pPr>
              <a:lnSpc>
                <a:spcPts val="2895"/>
              </a:lnSpc>
            </a:pPr>
            <a:r>
              <a:rPr lang="en-US" sz="2068">
                <a:solidFill>
                  <a:srgbClr val="000000"/>
                </a:solidFill>
                <a:latin typeface="Inter"/>
              </a:rPr>
              <a:t>kmeans = KMeans(n_clusters=4)</a:t>
            </a:r>
          </a:p>
          <a:p>
            <a:pPr>
              <a:lnSpc>
                <a:spcPts val="2895"/>
              </a:lnSpc>
            </a:pPr>
            <a:r>
              <a:rPr lang="en-US" sz="2068">
                <a:solidFill>
                  <a:srgbClr val="000000"/>
                </a:solidFill>
                <a:latin typeface="Inter"/>
              </a:rPr>
              <a:t>kmeans.fit(X)</a:t>
            </a:r>
          </a:p>
          <a:p>
            <a:pPr>
              <a:lnSpc>
                <a:spcPts val="2895"/>
              </a:lnSpc>
            </a:pPr>
            <a:endParaRPr lang="en-US" sz="2068">
              <a:solidFill>
                <a:srgbClr val="000000"/>
              </a:solidFill>
              <a:latin typeface="Inter"/>
            </a:endParaRPr>
          </a:p>
          <a:p>
            <a:pPr>
              <a:lnSpc>
                <a:spcPts val="2895"/>
              </a:lnSpc>
            </a:pPr>
            <a:r>
              <a:rPr lang="en-US" sz="2068">
                <a:solidFill>
                  <a:srgbClr val="000000"/>
                </a:solidFill>
                <a:latin typeface="Inter"/>
              </a:rPr>
              <a:t># Visualizing the clusters</a:t>
            </a:r>
          </a:p>
          <a:p>
            <a:pPr>
              <a:lnSpc>
                <a:spcPts val="2895"/>
              </a:lnSpc>
            </a:pPr>
            <a:r>
              <a:rPr lang="en-US" sz="2068">
                <a:solidFill>
                  <a:srgbClr val="000000"/>
                </a:solidFill>
                <a:latin typeface="Inter"/>
              </a:rPr>
              <a:t>plt.scatter(X[:, 0], X[:, 1], c=kmeans.labels_, cmap='viridis')</a:t>
            </a:r>
          </a:p>
          <a:p>
            <a:pPr>
              <a:lnSpc>
                <a:spcPts val="2895"/>
              </a:lnSpc>
            </a:pPr>
            <a:r>
              <a:rPr lang="en-US" sz="2068">
                <a:solidFill>
                  <a:srgbClr val="000000"/>
                </a:solidFill>
                <a:latin typeface="Inter"/>
              </a:rPr>
              <a:t>plt.scatter(kmeans.cluster_centers_[:, 0], kmeans.cluster_centers_[:, 1], marker='X', s=200, color='red', label='Centroids')</a:t>
            </a:r>
          </a:p>
          <a:p>
            <a:pPr>
              <a:lnSpc>
                <a:spcPts val="2895"/>
              </a:lnSpc>
            </a:pPr>
            <a:r>
              <a:rPr lang="en-US" sz="2068">
                <a:solidFill>
                  <a:srgbClr val="000000"/>
                </a:solidFill>
                <a:latin typeface="Inter"/>
              </a:rPr>
              <a:t>plt.legend()</a:t>
            </a:r>
          </a:p>
          <a:p>
            <a:pPr>
              <a:lnSpc>
                <a:spcPts val="2895"/>
              </a:lnSpc>
            </a:pPr>
            <a:r>
              <a:rPr lang="en-US" sz="2068">
                <a:solidFill>
                  <a:srgbClr val="000000"/>
                </a:solidFill>
                <a:latin typeface="Inter"/>
              </a:rPr>
              <a:t>plt.title('K-Means Clustering')</a:t>
            </a:r>
          </a:p>
          <a:p>
            <a:pPr>
              <a:lnSpc>
                <a:spcPts val="2895"/>
              </a:lnSpc>
            </a:pPr>
            <a:r>
              <a:rPr lang="en-US" sz="2068">
                <a:solidFill>
                  <a:srgbClr val="000000"/>
                </a:solidFill>
                <a:latin typeface="Inter"/>
              </a:rPr>
              <a:t>plt.show()</a:t>
            </a:r>
          </a:p>
          <a:p>
            <a:pPr>
              <a:lnSpc>
                <a:spcPts val="2895"/>
              </a:lnSpc>
            </a:pPr>
            <a:endParaRPr lang="en-US" sz="2068">
              <a:solidFill>
                <a:srgbClr val="000000"/>
              </a:solidFill>
              <a:latin typeface="Inter"/>
            </a:endParaRPr>
          </a:p>
        </p:txBody>
      </p:sp>
      <p:sp>
        <p:nvSpPr>
          <p:cNvPr id="7" name="TextBox 7"/>
          <p:cNvSpPr txBox="1"/>
          <p:nvPr/>
        </p:nvSpPr>
        <p:spPr>
          <a:xfrm>
            <a:off x="1028700" y="450850"/>
            <a:ext cx="3000767" cy="349242"/>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EXAMPLES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4974</Words>
  <Application>Microsoft Office PowerPoint</Application>
  <PresentationFormat>Custom</PresentationFormat>
  <Paragraphs>360</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TAN Twinkle</vt:lpstr>
      <vt:lpstr>Calibri</vt:lpstr>
      <vt:lpstr>Inter</vt:lpstr>
      <vt:lpstr>Inter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Beige Brand Guidelines Presentation</dc:title>
  <cp:lastModifiedBy>Leen Saleh</cp:lastModifiedBy>
  <cp:revision>1</cp:revision>
  <dcterms:created xsi:type="dcterms:W3CDTF">2006-08-16T00:00:00Z</dcterms:created>
  <dcterms:modified xsi:type="dcterms:W3CDTF">2024-02-05T08:21:54Z</dcterms:modified>
  <dc:identifier>DAF6RSuvwe4</dc:identifier>
</cp:coreProperties>
</file>