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Red Hat Tex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6C9F75-7DEC-4B19-ACCD-326389DC9751}" v="61" dt="2025-09-27T20:39:19.865"/>
  </p1510:revLst>
</p1510:revInfo>
</file>

<file path=ppt/tableStyles.xml><?xml version="1.0" encoding="utf-8"?>
<a:tblStyleLst xmlns:a="http://schemas.openxmlformats.org/drawingml/2006/main" def="{A3D6EF04-E3F1-4D67-9165-249E69AB1BDE}">
  <a:tblStyle styleId="{A3D6EF04-E3F1-4D67-9165-249E69AB1BDE}" styleName="Table_0">
    <a:wholeTbl>
      <a:tcTxStyle b="off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dk1"/>
      </a:tcTxStyle>
      <a:tcStyle>
        <a:tcBdr/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415d47fb2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38415d47fb2_2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8415d47fb2_2_1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415d47fb2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38415d47fb2_2_1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38415d47fb2_2_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8415d47fb2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38415d47fb2_0_4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38415d47fb2_0_4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8415d47fb2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38415d47fb2_0_5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38415d47fb2_0_5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8415d47fb2_2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38415d47fb2_2_2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38415d47fb2_2_2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8415d47fb2_2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38415d47fb2_2_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38415d47fb2_2_2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86BC25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86943" y="1097280"/>
            <a:ext cx="7770000" cy="3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entury Gothic"/>
              <a:buNone/>
              <a:defRPr sz="41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5"/>
          <p:cNvCxnSpPr/>
          <p:nvPr/>
        </p:nvCxnSpPr>
        <p:spPr>
          <a:xfrm>
            <a:off x="4441484" y="625982"/>
            <a:ext cx="417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524529" y="402737"/>
            <a:ext cx="3740700" cy="3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4433888" y="1757363"/>
            <a:ext cx="4176600" cy="3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marL="914400" lvl="1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62" name="Google Shape;62;p15" title="Deloitte_idXbysKEDR_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200" y="445575"/>
            <a:ext cx="75287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bg>
      <p:bgPr>
        <a:solidFill>
          <a:srgbClr val="26890D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86943" y="685800"/>
            <a:ext cx="7770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entury Gothic"/>
              <a:buNone/>
              <a:defRPr sz="41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1222772" y="3754585"/>
            <a:ext cx="6698400" cy="12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marL="2286000" lvl="4" indent="-22860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 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7"/>
          <p:cNvCxnSpPr/>
          <p:nvPr/>
        </p:nvCxnSpPr>
        <p:spPr>
          <a:xfrm>
            <a:off x="4441484" y="625982"/>
            <a:ext cx="417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524529" y="402737"/>
            <a:ext cx="37407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1989455" y="1757363"/>
            <a:ext cx="6621000" cy="3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marL="914400" lvl="1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70" name="Google Shape;70;p17" title="Deloitte_idXbysKEDR_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200" y="445575"/>
            <a:ext cx="75287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Title + Content 1">
  <p:cSld name="Image + Title + Content 1">
    <p:bg>
      <p:bgPr>
        <a:solidFill>
          <a:srgbClr val="1076A8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4076700" y="685800"/>
            <a:ext cx="4382400" cy="28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b" anchorCtr="0">
            <a:noAutofit/>
          </a:bodyPr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entury Gothic"/>
              <a:buNone/>
              <a:defRPr sz="41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4076700" y="3717677"/>
            <a:ext cx="4289100" cy="13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74" name="Google Shape;74;p18" title="Deloitte_idXbysKEDR_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200" y="445575"/>
            <a:ext cx="752876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8" title="Deloitte_idUZmqOXQ3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5200" y="445575"/>
            <a:ext cx="752876" cy="14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8"/>
          <p:cNvCxnSpPr/>
          <p:nvPr/>
        </p:nvCxnSpPr>
        <p:spPr>
          <a:xfrm>
            <a:off x="4441484" y="625982"/>
            <a:ext cx="4176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wo Columns 1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9"/>
          <p:cNvCxnSpPr/>
          <p:nvPr/>
        </p:nvCxnSpPr>
        <p:spPr>
          <a:xfrm>
            <a:off x="4441484" y="625982"/>
            <a:ext cx="417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524529" y="402738"/>
            <a:ext cx="3740700" cy="13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522366" y="1783406"/>
            <a:ext cx="2652000" cy="26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8575" bIns="342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2"/>
          </p:nvPr>
        </p:nvSpPr>
        <p:spPr>
          <a:xfrm>
            <a:off x="3505199" y="1783406"/>
            <a:ext cx="5112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3"/>
          </p:nvPr>
        </p:nvSpPr>
        <p:spPr>
          <a:xfrm>
            <a:off x="3505200" y="2066925"/>
            <a:ext cx="5112600" cy="23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83" name="Google Shape;83;p19" title="Deloitte_idXbysKEDR_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200" y="446020"/>
            <a:ext cx="75287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+ Image 1">
  <p:cSld name="Title + Content + Image 1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20"/>
          <p:cNvCxnSpPr/>
          <p:nvPr/>
        </p:nvCxnSpPr>
        <p:spPr>
          <a:xfrm>
            <a:off x="4441484" y="625982"/>
            <a:ext cx="417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524529" y="402738"/>
            <a:ext cx="3740700" cy="13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body" idx="1"/>
          </p:nvPr>
        </p:nvSpPr>
        <p:spPr>
          <a:xfrm>
            <a:off x="522366" y="1783406"/>
            <a:ext cx="34710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8575" bIns="34275" anchor="t" anchorCtr="0">
            <a:normAutofit/>
          </a:bodyPr>
          <a:lstStyle>
            <a:lvl1pPr marL="457200" lvl="0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marL="914400" lvl="1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84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>
            <a:spLocks noGrp="1"/>
          </p:cNvSpPr>
          <p:nvPr>
            <p:ph type="pic" idx="2"/>
          </p:nvPr>
        </p:nvSpPr>
        <p:spPr>
          <a:xfrm>
            <a:off x="4437460" y="626269"/>
            <a:ext cx="4181400" cy="4523100"/>
          </a:xfrm>
          <a:prstGeom prst="rect">
            <a:avLst/>
          </a:prstGeom>
          <a:noFill/>
          <a:ln>
            <a:noFill/>
          </a:ln>
        </p:spPr>
      </p:sp>
      <p:pic>
        <p:nvPicPr>
          <p:cNvPr id="89" name="Google Shape;89;p20" title="Deloitte_idXbysKEDR_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200" y="445575"/>
            <a:ext cx="75287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Two Columns 2"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21"/>
          <p:cNvCxnSpPr/>
          <p:nvPr/>
        </p:nvCxnSpPr>
        <p:spPr>
          <a:xfrm>
            <a:off x="4441484" y="625982"/>
            <a:ext cx="417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524529" y="402737"/>
            <a:ext cx="37407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1"/>
          </p:nvPr>
        </p:nvSpPr>
        <p:spPr>
          <a:xfrm>
            <a:off x="2015500" y="1783403"/>
            <a:ext cx="3219300" cy="3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2"/>
          </p:nvPr>
        </p:nvSpPr>
        <p:spPr>
          <a:xfrm>
            <a:off x="5488789" y="1783403"/>
            <a:ext cx="3129300" cy="3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95" name="Google Shape;95;p21" title="Deloitte_idXbysKEDR_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200" y="445575"/>
            <a:ext cx="75287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 + Table">
  <p:cSld name="Title + Content + Table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2"/>
          <p:cNvCxnSpPr/>
          <p:nvPr/>
        </p:nvCxnSpPr>
        <p:spPr>
          <a:xfrm>
            <a:off x="4441484" y="625982"/>
            <a:ext cx="417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524529" y="402737"/>
            <a:ext cx="37407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1"/>
          </p:nvPr>
        </p:nvSpPr>
        <p:spPr>
          <a:xfrm>
            <a:off x="510242" y="1774725"/>
            <a:ext cx="2652000" cy="26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100" name="Google Shape;100;p22" title="Deloitte_idXbysKEDR_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200" y="445575"/>
            <a:ext cx="75287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23"/>
          <p:cNvCxnSpPr/>
          <p:nvPr/>
        </p:nvCxnSpPr>
        <p:spPr>
          <a:xfrm>
            <a:off x="4441484" y="625982"/>
            <a:ext cx="417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23"/>
          <p:cNvSpPr txBox="1">
            <a:spLocks noGrp="1"/>
          </p:cNvSpPr>
          <p:nvPr>
            <p:ph type="title"/>
          </p:nvPr>
        </p:nvSpPr>
        <p:spPr>
          <a:xfrm>
            <a:off x="524529" y="402737"/>
            <a:ext cx="37407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04" name="Google Shape;104;p23" title="Deloitte_idXbysKEDR_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200" y="445575"/>
            <a:ext cx="75287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bg>
      <p:bgPr>
        <a:solidFill>
          <a:srgbClr val="86BC25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4056572" y="685800"/>
            <a:ext cx="44028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entury Gothic"/>
              <a:buNone/>
              <a:defRPr sz="41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4"/>
          <p:cNvSpPr>
            <a:spLocks noGrp="1"/>
          </p:cNvSpPr>
          <p:nvPr>
            <p:ph type="pic" idx="2"/>
          </p:nvPr>
        </p:nvSpPr>
        <p:spPr>
          <a:xfrm>
            <a:off x="0" y="0"/>
            <a:ext cx="37077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3">
  <p:cSld name="Two Columns 3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25"/>
          <p:cNvCxnSpPr/>
          <p:nvPr/>
        </p:nvCxnSpPr>
        <p:spPr>
          <a:xfrm>
            <a:off x="4441484" y="625982"/>
            <a:ext cx="417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25"/>
          <p:cNvSpPr txBox="1">
            <a:spLocks noGrp="1"/>
          </p:cNvSpPr>
          <p:nvPr>
            <p:ph type="title"/>
          </p:nvPr>
        </p:nvSpPr>
        <p:spPr>
          <a:xfrm>
            <a:off x="524529" y="402737"/>
            <a:ext cx="37407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527604" y="1783403"/>
            <a:ext cx="5110800" cy="3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entury Gothic"/>
              <a:buAutoNum type="arabicPeriod"/>
              <a:defRPr sz="1500"/>
            </a:lvl1pPr>
            <a:lvl2pPr marL="914400" lvl="1" indent="-3175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AutoNum type="arabicPeriod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  <a:defRPr sz="1200"/>
            </a:lvl3pPr>
            <a:lvl4pPr marL="1828800" lvl="3" indent="-2984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AutoNum type="arabicPeriod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AutoNum type="arabicPeriod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5965646" y="1783403"/>
            <a:ext cx="2880300" cy="3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113" name="Google Shape;113;p25" title="Deloitte_idXbysKEDR_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200" y="445575"/>
            <a:ext cx="75287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rgbClr val="86BC25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7770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entury Gothic"/>
              <a:buNone/>
              <a:defRPr sz="41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27"/>
          <p:cNvCxnSpPr/>
          <p:nvPr/>
        </p:nvCxnSpPr>
        <p:spPr>
          <a:xfrm>
            <a:off x="4441484" y="625982"/>
            <a:ext cx="417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510242" y="402282"/>
            <a:ext cx="3740700" cy="15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19" name="Google Shape;119;p27" title="Deloitte_idXbysKEDR_1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200" y="445575"/>
            <a:ext cx="75287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10241" y="564921"/>
            <a:ext cx="72105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510241" y="1752655"/>
            <a:ext cx="7210500" cy="26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5663236" y="445214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510241" y="4452141"/>
            <a:ext cx="5153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047091" y="564920"/>
            <a:ext cx="8655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spcBef>
                <a:spcPts val="0"/>
              </a:spcBef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spcBef>
                <a:spcPts val="0"/>
              </a:spcBef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spcBef>
                <a:spcPts val="0"/>
              </a:spcBef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spcBef>
                <a:spcPts val="0"/>
              </a:spcBef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spcBef>
                <a:spcPts val="0"/>
              </a:spcBef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spcBef>
                <a:spcPts val="0"/>
              </a:spcBef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spcBef>
                <a:spcPts val="0"/>
              </a:spcBef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spcBef>
                <a:spcPts val="0"/>
              </a:spcBef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9" descr="idWYoKLuDU_1758915560834.jpeg" title="idWYoKLuDU_1758915560834.jpe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31889" y="1007538"/>
            <a:ext cx="2673979" cy="267397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/>
        </p:nvSpPr>
        <p:spPr>
          <a:xfrm>
            <a:off x="3605400" y="649763"/>
            <a:ext cx="5207700" cy="294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Level Design</a:t>
            </a:r>
            <a:endParaRPr sz="6000"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9"/>
          <p:cNvSpPr txBox="1"/>
          <p:nvPr/>
        </p:nvSpPr>
        <p:spPr>
          <a:xfrm>
            <a:off x="4866150" y="3449838"/>
            <a:ext cx="26862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86BC2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Leen Kharouf</a:t>
            </a:r>
            <a:endParaRPr sz="2500">
              <a:solidFill>
                <a:srgbClr val="86BC2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9" name="Google Shape;129;p29" title="Deloitte_idUZmqOXQ3_1.png"/>
          <p:cNvPicPr preferRelativeResize="0"/>
          <p:nvPr/>
        </p:nvPicPr>
        <p:blipFill rotWithShape="1">
          <a:blip r:embed="rId4">
            <a:alphaModFix/>
          </a:blip>
          <a:srcRect r="5962"/>
          <a:stretch/>
        </p:blipFill>
        <p:spPr>
          <a:xfrm>
            <a:off x="1351804" y="3048980"/>
            <a:ext cx="1365866" cy="271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>
            <a:spLocks noGrp="1"/>
          </p:cNvSpPr>
          <p:nvPr>
            <p:ph type="title"/>
          </p:nvPr>
        </p:nvSpPr>
        <p:spPr>
          <a:xfrm>
            <a:off x="524525" y="402733"/>
            <a:ext cx="37407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"/>
              <a:t>Technical Architecture</a:t>
            </a:r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body" idx="1"/>
          </p:nvPr>
        </p:nvSpPr>
        <p:spPr>
          <a:xfrm>
            <a:off x="163900" y="3179700"/>
            <a:ext cx="12333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/>
              <a:t>Raw Data: Monthly sales CSV extracts</a:t>
            </a:r>
            <a:endParaRPr sz="1800"/>
          </a:p>
        </p:txBody>
      </p:sp>
      <p:sp>
        <p:nvSpPr>
          <p:cNvPr id="137" name="Google Shape;137;p30"/>
          <p:cNvSpPr txBox="1">
            <a:spLocks noGrp="1"/>
          </p:cNvSpPr>
          <p:nvPr>
            <p:ph type="title"/>
          </p:nvPr>
        </p:nvSpPr>
        <p:spPr>
          <a:xfrm>
            <a:off x="139150" y="2175300"/>
            <a:ext cx="12828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" sz="2500">
                <a:solidFill>
                  <a:srgbClr val="1076A8"/>
                </a:solidFill>
              </a:rPr>
              <a:t>CSV Files</a:t>
            </a:r>
            <a:endParaRPr sz="2500">
              <a:solidFill>
                <a:srgbClr val="1076A8"/>
              </a:solidFill>
            </a:endParaRPr>
          </a:p>
        </p:txBody>
      </p:sp>
      <p:sp>
        <p:nvSpPr>
          <p:cNvPr id="138" name="Google Shape;138;p30"/>
          <p:cNvSpPr txBox="1">
            <a:spLocks noGrp="1"/>
          </p:cNvSpPr>
          <p:nvPr>
            <p:ph type="title"/>
          </p:nvPr>
        </p:nvSpPr>
        <p:spPr>
          <a:xfrm>
            <a:off x="2256175" y="2175300"/>
            <a:ext cx="12828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" sz="2500">
                <a:solidFill>
                  <a:srgbClr val="1076A8"/>
                </a:solidFill>
              </a:rPr>
              <a:t>ETL Pipeline</a:t>
            </a:r>
            <a:endParaRPr sz="2500">
              <a:solidFill>
                <a:srgbClr val="1076A8"/>
              </a:solidFill>
            </a:endParaRPr>
          </a:p>
        </p:txBody>
      </p:sp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4373200" y="2175300"/>
            <a:ext cx="19938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" sz="2500">
                <a:solidFill>
                  <a:srgbClr val="1076A8"/>
                </a:solidFill>
              </a:rPr>
              <a:t>Data Warehouse</a:t>
            </a:r>
            <a:endParaRPr sz="2500">
              <a:solidFill>
                <a:srgbClr val="1076A8"/>
              </a:solidFill>
            </a:endParaRPr>
          </a:p>
        </p:txBody>
      </p:sp>
      <p:sp>
        <p:nvSpPr>
          <p:cNvPr id="140" name="Google Shape;140;p30"/>
          <p:cNvSpPr txBox="1">
            <a:spLocks noGrp="1"/>
          </p:cNvSpPr>
          <p:nvPr>
            <p:ph type="title"/>
          </p:nvPr>
        </p:nvSpPr>
        <p:spPr>
          <a:xfrm>
            <a:off x="7201225" y="2175300"/>
            <a:ext cx="18036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" sz="2500">
                <a:solidFill>
                  <a:srgbClr val="1076A8"/>
                </a:solidFill>
              </a:rPr>
              <a:t>BI Dashboard</a:t>
            </a:r>
            <a:endParaRPr sz="2500">
              <a:solidFill>
                <a:srgbClr val="1076A8"/>
              </a:solidFill>
            </a:endParaRPr>
          </a:p>
        </p:txBody>
      </p:sp>
      <p:cxnSp>
        <p:nvCxnSpPr>
          <p:cNvPr id="141" name="Google Shape;141;p30"/>
          <p:cNvCxnSpPr/>
          <p:nvPr/>
        </p:nvCxnSpPr>
        <p:spPr>
          <a:xfrm rot="10800000" flipH="1">
            <a:off x="1311000" y="2570100"/>
            <a:ext cx="7995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30"/>
          <p:cNvCxnSpPr/>
          <p:nvPr/>
        </p:nvCxnSpPr>
        <p:spPr>
          <a:xfrm rot="10800000" flipH="1">
            <a:off x="3538975" y="2571750"/>
            <a:ext cx="8097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p30"/>
          <p:cNvCxnSpPr/>
          <p:nvPr/>
        </p:nvCxnSpPr>
        <p:spPr>
          <a:xfrm rot="10800000" flipH="1">
            <a:off x="6277350" y="2571750"/>
            <a:ext cx="8097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" name="Google Shape;144;p30"/>
          <p:cNvSpPr txBox="1">
            <a:spLocks noGrp="1"/>
          </p:cNvSpPr>
          <p:nvPr>
            <p:ph type="body" idx="1"/>
          </p:nvPr>
        </p:nvSpPr>
        <p:spPr>
          <a:xfrm>
            <a:off x="2176675" y="3179700"/>
            <a:ext cx="14418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/>
              <a:t>Processed with Python ETL scripts</a:t>
            </a:r>
            <a:endParaRPr sz="1800"/>
          </a:p>
        </p:txBody>
      </p:sp>
      <p:sp>
        <p:nvSpPr>
          <p:cNvPr id="145" name="Google Shape;145;p30"/>
          <p:cNvSpPr txBox="1">
            <a:spLocks noGrp="1"/>
          </p:cNvSpPr>
          <p:nvPr>
            <p:ph type="body" idx="1"/>
          </p:nvPr>
        </p:nvSpPr>
        <p:spPr>
          <a:xfrm>
            <a:off x="4550950" y="3179700"/>
            <a:ext cx="16383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/>
              <a:t>Loaded into structured warehouse tables</a:t>
            </a:r>
            <a:endParaRPr sz="1800"/>
          </a:p>
        </p:txBody>
      </p:sp>
      <p:sp>
        <p:nvSpPr>
          <p:cNvPr id="146" name="Google Shape;146;p30"/>
          <p:cNvSpPr txBox="1">
            <a:spLocks noGrp="1"/>
          </p:cNvSpPr>
          <p:nvPr>
            <p:ph type="body" idx="1"/>
          </p:nvPr>
        </p:nvSpPr>
        <p:spPr>
          <a:xfrm>
            <a:off x="285600" y="844025"/>
            <a:ext cx="8579685" cy="1103625"/>
          </a:xfrm>
          <a:prstGeom prst="rect">
            <a:avLst/>
          </a:prstGeom>
          <a:noFill/>
          <a:ln w="19050" cap="flat" cmpd="sng">
            <a:solidFill>
              <a:srgbClr val="1076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/>
              <a:t>MVP (Minimum Viable Product): a simple working version of the data pipeline that ingests, cleans and stores monthly CSVs in a star schema, and powers dashboards.</a:t>
            </a:r>
            <a:endParaRPr sz="1800"/>
          </a:p>
        </p:txBody>
      </p:sp>
      <p:sp>
        <p:nvSpPr>
          <p:cNvPr id="147" name="Google Shape;147;p30"/>
          <p:cNvSpPr txBox="1">
            <a:spLocks noGrp="1"/>
          </p:cNvSpPr>
          <p:nvPr>
            <p:ph type="body" idx="1"/>
          </p:nvPr>
        </p:nvSpPr>
        <p:spPr>
          <a:xfrm>
            <a:off x="7331425" y="3179750"/>
            <a:ext cx="15432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/>
              <a:t>Final output supports KPI dashboards</a:t>
            </a:r>
            <a:endParaRPr sz="1800"/>
          </a:p>
        </p:txBody>
      </p:sp>
      <p:sp>
        <p:nvSpPr>
          <p:cNvPr id="148" name="Google Shape;148;p30"/>
          <p:cNvSpPr txBox="1">
            <a:spLocks noGrp="1"/>
          </p:cNvSpPr>
          <p:nvPr>
            <p:ph type="body" idx="1"/>
          </p:nvPr>
        </p:nvSpPr>
        <p:spPr>
          <a:xfrm>
            <a:off x="2078425" y="4323900"/>
            <a:ext cx="16383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890D"/>
                </a:solidFill>
              </a:rPr>
              <a:t>Python (Pandas)</a:t>
            </a:r>
            <a:endParaRPr sz="1400">
              <a:solidFill>
                <a:srgbClr val="26890D"/>
              </a:solidFill>
            </a:endParaRPr>
          </a:p>
        </p:txBody>
      </p:sp>
      <p:sp>
        <p:nvSpPr>
          <p:cNvPr id="149" name="Google Shape;149;p30"/>
          <p:cNvSpPr txBox="1">
            <a:spLocks noGrp="1"/>
          </p:cNvSpPr>
          <p:nvPr>
            <p:ph type="body" idx="1"/>
          </p:nvPr>
        </p:nvSpPr>
        <p:spPr>
          <a:xfrm>
            <a:off x="4182550" y="4323900"/>
            <a:ext cx="23751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890D"/>
                </a:solidFill>
              </a:rPr>
              <a:t>SQLite/PostgreSQL (MVP)</a:t>
            </a:r>
            <a:endParaRPr sz="1400">
              <a:solidFill>
                <a:srgbClr val="26890D"/>
              </a:solidFill>
            </a:endParaRPr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7331425" y="4352813"/>
            <a:ext cx="15432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890D"/>
                </a:solidFill>
              </a:rPr>
              <a:t>Power BI / Excel</a:t>
            </a:r>
            <a:endParaRPr sz="1400">
              <a:solidFill>
                <a:srgbClr val="26890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524525" y="402742"/>
            <a:ext cx="37407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"/>
              <a:t>Data Processing Flow</a:t>
            </a:r>
            <a:endParaRPr/>
          </a:p>
        </p:txBody>
      </p:sp>
      <p:grpSp>
        <p:nvGrpSpPr>
          <p:cNvPr id="161" name="Google Shape;161;p31"/>
          <p:cNvGrpSpPr/>
          <p:nvPr/>
        </p:nvGrpSpPr>
        <p:grpSpPr>
          <a:xfrm>
            <a:off x="438037" y="1448400"/>
            <a:ext cx="7533103" cy="3211795"/>
            <a:chOff x="0" y="-316161"/>
            <a:chExt cx="7474800" cy="4004732"/>
          </a:xfrm>
        </p:grpSpPr>
        <p:cxnSp>
          <p:nvCxnSpPr>
            <p:cNvPr id="162" name="Google Shape;162;p31"/>
            <p:cNvCxnSpPr/>
            <p:nvPr/>
          </p:nvCxnSpPr>
          <p:spPr>
            <a:xfrm rot="10800000" flipH="1">
              <a:off x="0" y="1592950"/>
              <a:ext cx="7474800" cy="900"/>
            </a:xfrm>
            <a:prstGeom prst="straightConnector1">
              <a:avLst/>
            </a:prstGeom>
            <a:solidFill>
              <a:schemeClr val="lt1">
                <a:alpha val="89800"/>
              </a:schemeClr>
            </a:solidFill>
            <a:ln w="19050" cap="flat" cmpd="sng">
              <a:solidFill>
                <a:srgbClr val="1076A8">
                  <a:alpha val="89800"/>
                </a:srgbClr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63" name="Google Shape;163;p31"/>
            <p:cNvCxnSpPr/>
            <p:nvPr/>
          </p:nvCxnSpPr>
          <p:spPr>
            <a:xfrm>
              <a:off x="1245217" y="988186"/>
              <a:ext cx="0" cy="605700"/>
            </a:xfrm>
            <a:prstGeom prst="straightConnector1">
              <a:avLst/>
            </a:prstGeom>
            <a:noFill/>
            <a:ln w="19050" cap="flat" cmpd="sng">
              <a:solidFill>
                <a:srgbClr val="1076A8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164" name="Google Shape;164;p31"/>
            <p:cNvSpPr/>
            <p:nvPr/>
          </p:nvSpPr>
          <p:spPr>
            <a:xfrm>
              <a:off x="1221309" y="1569942"/>
              <a:ext cx="47700" cy="477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1076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350" tIns="73350" rIns="73350" bIns="733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1"/>
            <p:cNvSpPr txBox="1"/>
            <p:nvPr/>
          </p:nvSpPr>
          <p:spPr>
            <a:xfrm>
              <a:off x="1488081" y="2243471"/>
              <a:ext cx="2001600" cy="1445100"/>
            </a:xfrm>
            <a:prstGeom prst="rect">
              <a:avLst/>
            </a:prstGeom>
            <a:solidFill>
              <a:srgbClr val="1076A8"/>
            </a:solidFill>
            <a:ln w="19050" cap="flat" cmpd="sng">
              <a:solidFill>
                <a:srgbClr val="1076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8325" tIns="128325" rIns="128325" bIns="128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97"/>
                <a:buFont typeface="Century Gothic"/>
                <a:buNone/>
              </a:pPr>
              <a:r>
                <a:rPr lang="en" sz="1496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2. Profile </a:t>
              </a:r>
              <a:endParaRPr sz="1496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97"/>
                <a:buFont typeface="Century Gothic"/>
                <a:buNone/>
              </a:pPr>
              <a:endParaRPr sz="1496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97"/>
                <a:buFont typeface="Century Gothic"/>
                <a:buNone/>
              </a:pPr>
              <a:r>
                <a:rPr lang="en" sz="1496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Inspect columns &amp; data types</a:t>
              </a:r>
              <a:endParaRPr sz="1496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66" name="Google Shape;166;p31"/>
            <p:cNvCxnSpPr/>
            <p:nvPr/>
          </p:nvCxnSpPr>
          <p:spPr>
            <a:xfrm>
              <a:off x="2687314" y="1593849"/>
              <a:ext cx="0" cy="605700"/>
            </a:xfrm>
            <a:prstGeom prst="straightConnector1">
              <a:avLst/>
            </a:prstGeom>
            <a:noFill/>
            <a:ln w="19050" cap="flat" cmpd="sng">
              <a:solidFill>
                <a:srgbClr val="1076A8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167" name="Google Shape;167;p31"/>
            <p:cNvSpPr/>
            <p:nvPr/>
          </p:nvSpPr>
          <p:spPr>
            <a:xfrm>
              <a:off x="2663406" y="1569942"/>
              <a:ext cx="47700" cy="477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1076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350" tIns="73350" rIns="73350" bIns="733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1"/>
            <p:cNvSpPr txBox="1"/>
            <p:nvPr/>
          </p:nvSpPr>
          <p:spPr>
            <a:xfrm>
              <a:off x="2916911" y="-316161"/>
              <a:ext cx="2164500" cy="1273500"/>
            </a:xfrm>
            <a:prstGeom prst="rect">
              <a:avLst/>
            </a:prstGeom>
            <a:solidFill>
              <a:srgbClr val="1076A8"/>
            </a:solidFill>
            <a:ln w="19050" cap="flat" cmpd="sng">
              <a:solidFill>
                <a:srgbClr val="1076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8325" tIns="128325" rIns="128325" bIns="128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97"/>
                <a:buFont typeface="Century Gothic"/>
                <a:buNone/>
              </a:pPr>
              <a:r>
                <a:rPr lang="en" sz="1496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3. Cleanse</a:t>
              </a:r>
              <a:endParaRPr sz="1496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97"/>
                <a:buFont typeface="Century Gothic"/>
                <a:buNone/>
              </a:pPr>
              <a:endParaRPr sz="1496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97"/>
                <a:buFont typeface="Century Gothic"/>
                <a:buNone/>
              </a:pPr>
              <a:r>
                <a:rPr lang="en" sz="1496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Fix errors, remove duplicates</a:t>
              </a:r>
              <a:endParaRPr sz="1496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69" name="Google Shape;169;p31"/>
            <p:cNvCxnSpPr/>
            <p:nvPr/>
          </p:nvCxnSpPr>
          <p:spPr>
            <a:xfrm>
              <a:off x="4129410" y="988186"/>
              <a:ext cx="0" cy="605700"/>
            </a:xfrm>
            <a:prstGeom prst="straightConnector1">
              <a:avLst/>
            </a:prstGeom>
            <a:noFill/>
            <a:ln w="19050" cap="flat" cmpd="sng">
              <a:solidFill>
                <a:srgbClr val="1076A8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170" name="Google Shape;170;p31"/>
            <p:cNvSpPr/>
            <p:nvPr/>
          </p:nvSpPr>
          <p:spPr>
            <a:xfrm>
              <a:off x="4105503" y="1569942"/>
              <a:ext cx="47700" cy="477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1076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350" tIns="73350" rIns="73350" bIns="733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1" name="Google Shape;171;p31"/>
            <p:cNvCxnSpPr/>
            <p:nvPr/>
          </p:nvCxnSpPr>
          <p:spPr>
            <a:xfrm>
              <a:off x="5571507" y="1593849"/>
              <a:ext cx="0" cy="605700"/>
            </a:xfrm>
            <a:prstGeom prst="straightConnector1">
              <a:avLst/>
            </a:prstGeom>
            <a:noFill/>
            <a:ln w="19050" cap="flat" cmpd="sng">
              <a:solidFill>
                <a:srgbClr val="1076A8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172" name="Google Shape;172;p31"/>
            <p:cNvSpPr/>
            <p:nvPr/>
          </p:nvSpPr>
          <p:spPr>
            <a:xfrm>
              <a:off x="5547599" y="1569942"/>
              <a:ext cx="47700" cy="477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1076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3350" tIns="73350" rIns="73350" bIns="733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1"/>
            <p:cNvSpPr txBox="1"/>
            <p:nvPr/>
          </p:nvSpPr>
          <p:spPr>
            <a:xfrm>
              <a:off x="32708" y="-316099"/>
              <a:ext cx="2164500" cy="1458300"/>
            </a:xfrm>
            <a:prstGeom prst="rect">
              <a:avLst/>
            </a:prstGeom>
            <a:solidFill>
              <a:srgbClr val="1076A8"/>
            </a:solidFill>
            <a:ln w="19050" cap="flat" cmpd="sng">
              <a:solidFill>
                <a:srgbClr val="1076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8325" tIns="128325" rIns="128325" bIns="128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96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1. Extract</a:t>
              </a:r>
              <a:endParaRPr sz="1496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96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96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Import CSVs from folder (pipeline selects most recent)</a:t>
              </a:r>
              <a:endParaRPr sz="1496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4" name="Google Shape;174;p31"/>
            <p:cNvSpPr txBox="1"/>
            <p:nvPr/>
          </p:nvSpPr>
          <p:spPr>
            <a:xfrm>
              <a:off x="4358988" y="2230192"/>
              <a:ext cx="2001600" cy="1458300"/>
            </a:xfrm>
            <a:prstGeom prst="rect">
              <a:avLst/>
            </a:prstGeom>
            <a:solidFill>
              <a:srgbClr val="1076A8"/>
            </a:solidFill>
            <a:ln w="19050" cap="flat" cmpd="sng">
              <a:solidFill>
                <a:srgbClr val="1076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8325" tIns="128325" rIns="128325" bIns="128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97"/>
                <a:buFont typeface="Century Gothic"/>
                <a:buNone/>
              </a:pPr>
              <a:r>
                <a:rPr lang="en" sz="1496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4. Transform</a:t>
              </a:r>
              <a:endParaRPr sz="1496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97"/>
                <a:buFont typeface="Century Gothic"/>
                <a:buNone/>
              </a:pPr>
              <a:endParaRPr sz="1496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97"/>
                <a:buFont typeface="Century Gothic"/>
                <a:buNone/>
              </a:pPr>
              <a:r>
                <a:rPr lang="en" sz="1496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Standardize formats, enrich fields</a:t>
              </a:r>
              <a:endParaRPr sz="1496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75" name="Google Shape;175;p31"/>
          <p:cNvGrpSpPr/>
          <p:nvPr/>
        </p:nvGrpSpPr>
        <p:grpSpPr>
          <a:xfrm>
            <a:off x="6073425" y="1448400"/>
            <a:ext cx="2619776" cy="1531858"/>
            <a:chOff x="5440552" y="-506186"/>
            <a:chExt cx="2599500" cy="1910047"/>
          </a:xfrm>
        </p:grpSpPr>
        <p:sp>
          <p:nvSpPr>
            <p:cNvPr id="176" name="Google Shape;176;p31"/>
            <p:cNvSpPr txBox="1"/>
            <p:nvPr/>
          </p:nvSpPr>
          <p:spPr>
            <a:xfrm>
              <a:off x="5440552" y="-506186"/>
              <a:ext cx="2599500" cy="1273500"/>
            </a:xfrm>
            <a:prstGeom prst="rect">
              <a:avLst/>
            </a:prstGeom>
            <a:solidFill>
              <a:srgbClr val="1076A8"/>
            </a:solidFill>
            <a:ln w="19050" cap="flat" cmpd="sng">
              <a:solidFill>
                <a:srgbClr val="1076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8325" tIns="128325" rIns="128325" bIns="1283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97"/>
                <a:buFont typeface="Century Gothic"/>
                <a:buNone/>
              </a:pPr>
              <a:r>
                <a:rPr lang="en" sz="1496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5. Load</a:t>
              </a:r>
              <a:endParaRPr sz="1496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97"/>
                <a:buFont typeface="Century Gothic"/>
                <a:buNone/>
              </a:pPr>
              <a:endParaRPr sz="1496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97"/>
                <a:buFont typeface="Century Gothic"/>
                <a:buNone/>
              </a:pPr>
              <a:r>
                <a:rPr lang="en" sz="1496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Store in warehouse tables</a:t>
              </a:r>
              <a:endParaRPr sz="1496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97"/>
                <a:buFont typeface="Century Gothic"/>
                <a:buNone/>
              </a:pPr>
              <a:endParaRPr sz="1496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77" name="Google Shape;177;p31"/>
            <p:cNvCxnSpPr/>
            <p:nvPr/>
          </p:nvCxnSpPr>
          <p:spPr>
            <a:xfrm>
              <a:off x="6653051" y="798161"/>
              <a:ext cx="0" cy="605700"/>
            </a:xfrm>
            <a:prstGeom prst="straightConnector1">
              <a:avLst/>
            </a:prstGeom>
            <a:noFill/>
            <a:ln w="19050" cap="flat" cmpd="sng">
              <a:solidFill>
                <a:srgbClr val="1076A8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524525" y="885750"/>
            <a:ext cx="51102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" sz="1700"/>
              <a:t>A 5-step ETL process ensures clean, usable data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9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 title="idWYoKLuDU_1758915560834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9837"/>
            <a:ext cx="473525" cy="4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625925" y="152400"/>
            <a:ext cx="51615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entury Gothic"/>
              <a:buNone/>
            </a:pPr>
            <a:r>
              <a:rPr lang="en" sz="3000"/>
              <a:t>Data Warehouse Structure</a:t>
            </a:r>
            <a:endParaRPr sz="3000">
              <a:solidFill>
                <a:srgbClr val="86BC25"/>
              </a:solidFill>
            </a:endParaRPr>
          </a:p>
        </p:txBody>
      </p:sp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308425" y="1160800"/>
            <a:ext cx="36450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entury Gothic"/>
              <a:buNone/>
            </a:pPr>
            <a:r>
              <a:rPr lang="en" sz="1700"/>
              <a:t>Data stored in PostgreSQL database following star schema.</a:t>
            </a:r>
            <a:endParaRPr sz="17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entury Gothic"/>
              <a:buNone/>
            </a:pPr>
            <a:endParaRPr sz="17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entury Gothic"/>
              <a:buNone/>
            </a:pPr>
            <a:r>
              <a:rPr lang="en" sz="1700"/>
              <a:t>Star schema stores sales events in a central FactOrders table, linked to Customer, Product, and Geography dimensions. </a:t>
            </a:r>
            <a:endParaRPr sz="17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entury Gothic"/>
              <a:buNone/>
            </a:pPr>
            <a:endParaRPr sz="17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entury Gothic"/>
              <a:buNone/>
            </a:pPr>
            <a:r>
              <a:rPr lang="en" sz="1700"/>
              <a:t>This avoids duplication and makes KPI reporting consistent and flexible.</a:t>
            </a:r>
            <a:endParaRPr sz="1700">
              <a:solidFill>
                <a:srgbClr val="86BC25"/>
              </a:solidFill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47688AB-8717-8497-61C2-F729006CE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875" y="161810"/>
            <a:ext cx="5244910" cy="49816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title"/>
          </p:nvPr>
        </p:nvSpPr>
        <p:spPr>
          <a:xfrm>
            <a:off x="524525" y="402733"/>
            <a:ext cx="37407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"/>
              <a:t>ETL pipeline automation</a:t>
            </a:r>
            <a:endParaRPr/>
          </a:p>
        </p:txBody>
      </p:sp>
      <p:grpSp>
        <p:nvGrpSpPr>
          <p:cNvPr id="220" name="Google Shape;220;p33"/>
          <p:cNvGrpSpPr/>
          <p:nvPr/>
        </p:nvGrpSpPr>
        <p:grpSpPr>
          <a:xfrm>
            <a:off x="524536" y="888150"/>
            <a:ext cx="5397243" cy="1739307"/>
            <a:chOff x="1134675" y="1391276"/>
            <a:chExt cx="5322725" cy="2360943"/>
          </a:xfrm>
        </p:grpSpPr>
        <p:sp>
          <p:nvSpPr>
            <p:cNvPr id="221" name="Google Shape;221;p33"/>
            <p:cNvSpPr txBox="1"/>
            <p:nvPr/>
          </p:nvSpPr>
          <p:spPr>
            <a:xfrm>
              <a:off x="1224063" y="1391276"/>
              <a:ext cx="13185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714" b="1">
                  <a:solidFill>
                    <a:srgbClr val="26890D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01</a:t>
              </a:r>
              <a:endParaRPr sz="4714" b="1">
                <a:solidFill>
                  <a:srgbClr val="26890D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22" name="Google Shape;222;p33"/>
            <p:cNvCxnSpPr/>
            <p:nvPr/>
          </p:nvCxnSpPr>
          <p:spPr>
            <a:xfrm>
              <a:off x="1134675" y="1528325"/>
              <a:ext cx="0" cy="2129100"/>
            </a:xfrm>
            <a:prstGeom prst="straightConnector1">
              <a:avLst/>
            </a:prstGeom>
            <a:noFill/>
            <a:ln w="140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3" name="Google Shape;223;p33"/>
            <p:cNvSpPr txBox="1"/>
            <p:nvPr/>
          </p:nvSpPr>
          <p:spPr>
            <a:xfrm>
              <a:off x="1224076" y="2403463"/>
              <a:ext cx="1491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84" b="1">
                  <a:solidFill>
                    <a:srgbClr val="26890D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Python Script</a:t>
              </a:r>
              <a:endParaRPr sz="884" b="1">
                <a:solidFill>
                  <a:srgbClr val="26890D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4" name="Google Shape;224;p33"/>
            <p:cNvSpPr txBox="1"/>
            <p:nvPr/>
          </p:nvSpPr>
          <p:spPr>
            <a:xfrm>
              <a:off x="2990737" y="2767019"/>
              <a:ext cx="13185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714" b="1">
                  <a:solidFill>
                    <a:srgbClr val="26890D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02</a:t>
              </a:r>
              <a:endParaRPr sz="4714" b="1">
                <a:solidFill>
                  <a:srgbClr val="26890D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25" name="Google Shape;225;p33"/>
            <p:cNvCxnSpPr/>
            <p:nvPr/>
          </p:nvCxnSpPr>
          <p:spPr>
            <a:xfrm>
              <a:off x="2912688" y="1504780"/>
              <a:ext cx="0" cy="2163300"/>
            </a:xfrm>
            <a:prstGeom prst="straightConnector1">
              <a:avLst/>
            </a:prstGeom>
            <a:noFill/>
            <a:ln w="140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6" name="Google Shape;226;p33"/>
            <p:cNvSpPr txBox="1"/>
            <p:nvPr/>
          </p:nvSpPr>
          <p:spPr>
            <a:xfrm>
              <a:off x="2990751" y="1570288"/>
              <a:ext cx="1515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84" b="1">
                  <a:solidFill>
                    <a:srgbClr val="26890D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Scheduler</a:t>
              </a:r>
              <a:endParaRPr sz="884" b="1">
                <a:solidFill>
                  <a:srgbClr val="26890D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7" name="Google Shape;227;p33"/>
            <p:cNvSpPr txBox="1"/>
            <p:nvPr/>
          </p:nvSpPr>
          <p:spPr>
            <a:xfrm>
              <a:off x="4768763" y="1391276"/>
              <a:ext cx="13185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714" b="1">
                  <a:solidFill>
                    <a:srgbClr val="26890D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03</a:t>
              </a:r>
              <a:endParaRPr sz="4714" b="1">
                <a:solidFill>
                  <a:srgbClr val="26890D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28" name="Google Shape;228;p33"/>
            <p:cNvCxnSpPr/>
            <p:nvPr/>
          </p:nvCxnSpPr>
          <p:spPr>
            <a:xfrm>
              <a:off x="4679363" y="1597763"/>
              <a:ext cx="0" cy="2055000"/>
            </a:xfrm>
            <a:prstGeom prst="straightConnector1">
              <a:avLst/>
            </a:prstGeom>
            <a:noFill/>
            <a:ln w="140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9" name="Google Shape;229;p33"/>
            <p:cNvSpPr txBox="1"/>
            <p:nvPr/>
          </p:nvSpPr>
          <p:spPr>
            <a:xfrm>
              <a:off x="4768780" y="2403470"/>
              <a:ext cx="1609800" cy="19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84" b="1">
                  <a:solidFill>
                    <a:srgbClr val="26890D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Automated runs</a:t>
              </a:r>
              <a:endParaRPr sz="884" b="1">
                <a:solidFill>
                  <a:srgbClr val="26890D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30" name="Google Shape;230;p33"/>
            <p:cNvCxnSpPr/>
            <p:nvPr/>
          </p:nvCxnSpPr>
          <p:spPr>
            <a:xfrm>
              <a:off x="6457400" y="1504788"/>
              <a:ext cx="0" cy="2152500"/>
            </a:xfrm>
            <a:prstGeom prst="straightConnector1">
              <a:avLst/>
            </a:prstGeom>
            <a:noFill/>
            <a:ln w="140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1" name="Google Shape;231;p33"/>
          <p:cNvSpPr txBox="1"/>
          <p:nvPr/>
        </p:nvSpPr>
        <p:spPr>
          <a:xfrm>
            <a:off x="637989" y="2093172"/>
            <a:ext cx="16608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67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32">
                <a:solidFill>
                  <a:srgbClr val="4F4B5F"/>
                </a:solidFill>
                <a:latin typeface="Red Hat Text"/>
                <a:ea typeface="Red Hat Text"/>
                <a:cs typeface="Red Hat Text"/>
                <a:sym typeface="Red Hat Text"/>
              </a:rPr>
              <a:t>ETL script built in Python (Pandas) to clean and combine monthly CSVs.</a:t>
            </a:r>
            <a:endParaRPr sz="732">
              <a:solidFill>
                <a:srgbClr val="4F4B5F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32">
              <a:solidFill>
                <a:srgbClr val="4F4B5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2392893" y="1425536"/>
            <a:ext cx="16608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67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32">
                <a:solidFill>
                  <a:srgbClr val="4F4B5F"/>
                </a:solidFill>
                <a:latin typeface="Red Hat Text"/>
                <a:ea typeface="Red Hat Text"/>
                <a:cs typeface="Red Hat Text"/>
                <a:sym typeface="Red Hat Text"/>
              </a:rPr>
              <a:t>Simple scheduling with Task Scheduler (Windows) or cron (Linux).</a:t>
            </a:r>
            <a:endParaRPr sz="732">
              <a:solidFill>
                <a:srgbClr val="4F4B5F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32">
              <a:solidFill>
                <a:srgbClr val="4F4B5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4285626" y="1876447"/>
            <a:ext cx="15297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705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74">
                <a:solidFill>
                  <a:srgbClr val="4F4B5F"/>
                </a:solidFill>
                <a:latin typeface="Red Hat Text"/>
                <a:ea typeface="Red Hat Text"/>
                <a:cs typeface="Red Hat Text"/>
                <a:sym typeface="Red Hat Text"/>
              </a:rPr>
              <a:t>Pipeline refreshes data on a fixed schedule (e.g., monthly), ensuring clean inputs for dashboards e.g. Power BI Desktop / Excel</a:t>
            </a:r>
            <a:endParaRPr sz="674">
              <a:solidFill>
                <a:srgbClr val="4F4B5F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74">
              <a:solidFill>
                <a:srgbClr val="4F4B5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grpSp>
        <p:nvGrpSpPr>
          <p:cNvPr id="234" name="Google Shape;234;p33"/>
          <p:cNvGrpSpPr/>
          <p:nvPr/>
        </p:nvGrpSpPr>
        <p:grpSpPr>
          <a:xfrm>
            <a:off x="524536" y="3029793"/>
            <a:ext cx="5397243" cy="1739307"/>
            <a:chOff x="1134675" y="1391276"/>
            <a:chExt cx="5322725" cy="2360943"/>
          </a:xfrm>
        </p:grpSpPr>
        <p:sp>
          <p:nvSpPr>
            <p:cNvPr id="235" name="Google Shape;235;p33"/>
            <p:cNvSpPr txBox="1"/>
            <p:nvPr/>
          </p:nvSpPr>
          <p:spPr>
            <a:xfrm>
              <a:off x="1224063" y="1391276"/>
              <a:ext cx="13185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714" b="1">
                  <a:solidFill>
                    <a:srgbClr val="1076A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01</a:t>
              </a:r>
              <a:endParaRPr sz="4714" b="1">
                <a:solidFill>
                  <a:srgbClr val="1076A8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36" name="Google Shape;236;p33"/>
            <p:cNvCxnSpPr/>
            <p:nvPr/>
          </p:nvCxnSpPr>
          <p:spPr>
            <a:xfrm>
              <a:off x="1134675" y="1528325"/>
              <a:ext cx="0" cy="2129100"/>
            </a:xfrm>
            <a:prstGeom prst="straightConnector1">
              <a:avLst/>
            </a:prstGeom>
            <a:noFill/>
            <a:ln w="140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7" name="Google Shape;237;p33"/>
            <p:cNvSpPr txBox="1"/>
            <p:nvPr/>
          </p:nvSpPr>
          <p:spPr>
            <a:xfrm>
              <a:off x="1224076" y="2403463"/>
              <a:ext cx="1491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84" b="1">
                  <a:solidFill>
                    <a:srgbClr val="1076A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ETL Workflow</a:t>
              </a:r>
              <a:endParaRPr sz="884" b="1">
                <a:solidFill>
                  <a:srgbClr val="1076A8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8" name="Google Shape;238;p33"/>
            <p:cNvSpPr txBox="1"/>
            <p:nvPr/>
          </p:nvSpPr>
          <p:spPr>
            <a:xfrm>
              <a:off x="2990737" y="2767019"/>
              <a:ext cx="13185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714" b="1">
                  <a:solidFill>
                    <a:srgbClr val="1076A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02</a:t>
              </a:r>
              <a:endParaRPr sz="4714" b="1">
                <a:solidFill>
                  <a:srgbClr val="1076A8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39" name="Google Shape;239;p33"/>
            <p:cNvCxnSpPr/>
            <p:nvPr/>
          </p:nvCxnSpPr>
          <p:spPr>
            <a:xfrm>
              <a:off x="2912688" y="1504780"/>
              <a:ext cx="0" cy="2163300"/>
            </a:xfrm>
            <a:prstGeom prst="straightConnector1">
              <a:avLst/>
            </a:prstGeom>
            <a:noFill/>
            <a:ln w="140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0" name="Google Shape;240;p33"/>
            <p:cNvSpPr txBox="1"/>
            <p:nvPr/>
          </p:nvSpPr>
          <p:spPr>
            <a:xfrm>
              <a:off x="2990751" y="1570288"/>
              <a:ext cx="1515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84" b="1">
                  <a:solidFill>
                    <a:srgbClr val="1076A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Orchestration</a:t>
              </a:r>
              <a:endParaRPr sz="884" b="1">
                <a:solidFill>
                  <a:srgbClr val="1076A8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1" name="Google Shape;241;p33"/>
            <p:cNvSpPr txBox="1"/>
            <p:nvPr/>
          </p:nvSpPr>
          <p:spPr>
            <a:xfrm>
              <a:off x="4768763" y="1391276"/>
              <a:ext cx="13185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714" b="1">
                  <a:solidFill>
                    <a:srgbClr val="1076A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03</a:t>
              </a:r>
              <a:endParaRPr sz="4714" b="1">
                <a:solidFill>
                  <a:srgbClr val="1076A8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42" name="Google Shape;242;p33"/>
            <p:cNvCxnSpPr/>
            <p:nvPr/>
          </p:nvCxnSpPr>
          <p:spPr>
            <a:xfrm>
              <a:off x="4679363" y="1597763"/>
              <a:ext cx="0" cy="2055000"/>
            </a:xfrm>
            <a:prstGeom prst="straightConnector1">
              <a:avLst/>
            </a:prstGeom>
            <a:noFill/>
            <a:ln w="140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3" name="Google Shape;243;p33"/>
            <p:cNvSpPr txBox="1"/>
            <p:nvPr/>
          </p:nvSpPr>
          <p:spPr>
            <a:xfrm>
              <a:off x="4768780" y="2403470"/>
              <a:ext cx="1609800" cy="19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84" b="1">
                  <a:solidFill>
                    <a:srgbClr val="1076A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Automated runs</a:t>
              </a:r>
              <a:endParaRPr sz="884" b="1">
                <a:solidFill>
                  <a:srgbClr val="1076A8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44" name="Google Shape;244;p33"/>
            <p:cNvCxnSpPr/>
            <p:nvPr/>
          </p:nvCxnSpPr>
          <p:spPr>
            <a:xfrm>
              <a:off x="6457400" y="1504788"/>
              <a:ext cx="0" cy="2152500"/>
            </a:xfrm>
            <a:prstGeom prst="straightConnector1">
              <a:avLst/>
            </a:prstGeom>
            <a:noFill/>
            <a:ln w="140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5" name="Google Shape;245;p33"/>
          <p:cNvSpPr txBox="1"/>
          <p:nvPr/>
        </p:nvSpPr>
        <p:spPr>
          <a:xfrm>
            <a:off x="597418" y="4157048"/>
            <a:ext cx="16608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67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32">
                <a:solidFill>
                  <a:srgbClr val="4F4B5F"/>
                </a:solidFill>
                <a:latin typeface="Red Hat Text"/>
                <a:ea typeface="Red Hat Text"/>
                <a:cs typeface="Red Hat Text"/>
                <a:sym typeface="Red Hat Text"/>
              </a:rPr>
              <a:t>Scalable data pipelines built with Python, Spark, or cloud ETL services.</a:t>
            </a:r>
            <a:endParaRPr sz="732">
              <a:solidFill>
                <a:srgbClr val="4F4B5F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32">
              <a:solidFill>
                <a:srgbClr val="4F4B5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2392893" y="3604088"/>
            <a:ext cx="16608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67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32">
                <a:solidFill>
                  <a:srgbClr val="4F4B5F"/>
                </a:solidFill>
                <a:latin typeface="Red Hat Text"/>
                <a:ea typeface="Red Hat Text"/>
                <a:cs typeface="Red Hat Text"/>
                <a:sym typeface="Red Hat Text"/>
              </a:rPr>
              <a:t>Advanced orchestration with Apache Airflow or Prefect for monitoring, retries, and dependencies.</a:t>
            </a:r>
            <a:endParaRPr sz="732">
              <a:solidFill>
                <a:srgbClr val="4F4B5F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32">
              <a:solidFill>
                <a:srgbClr val="4F4B5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4285625" y="4055000"/>
            <a:ext cx="15297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8367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32">
                <a:solidFill>
                  <a:srgbClr val="4F4B5F"/>
                </a:solidFill>
                <a:latin typeface="Red Hat Text"/>
                <a:ea typeface="Red Hat Text"/>
                <a:cs typeface="Red Hat Text"/>
                <a:sym typeface="Red Hat Text"/>
              </a:rPr>
              <a:t>Continuous, monitored jobs that keep dashboards up-to-date in near real time, e.g. BI Service.</a:t>
            </a:r>
            <a:endParaRPr sz="732">
              <a:solidFill>
                <a:srgbClr val="4F4B5F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32">
              <a:solidFill>
                <a:srgbClr val="4F4B5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7179650" y="1425525"/>
            <a:ext cx="8775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26890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MVP</a:t>
            </a:r>
            <a:endParaRPr sz="3000" b="1">
              <a:solidFill>
                <a:srgbClr val="26890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6598550" y="3604100"/>
            <a:ext cx="20397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076A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Production</a:t>
            </a:r>
            <a:endParaRPr sz="3000" b="1">
              <a:solidFill>
                <a:srgbClr val="1076A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50" name="Google Shape;250;p33"/>
          <p:cNvCxnSpPr/>
          <p:nvPr/>
        </p:nvCxnSpPr>
        <p:spPr>
          <a:xfrm>
            <a:off x="524525" y="2825025"/>
            <a:ext cx="8277900" cy="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>
            <a:spLocks noGrp="1"/>
          </p:cNvSpPr>
          <p:nvPr>
            <p:ph type="title"/>
          </p:nvPr>
        </p:nvSpPr>
        <p:spPr>
          <a:xfrm>
            <a:off x="524529" y="402737"/>
            <a:ext cx="3740699" cy="135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"/>
              <a:t>Inconsistency Handling</a:t>
            </a:r>
            <a:endParaRPr/>
          </a:p>
        </p:txBody>
      </p:sp>
      <p:sp>
        <p:nvSpPr>
          <p:cNvPr id="257" name="Google Shape;257;p34"/>
          <p:cNvSpPr txBox="1">
            <a:spLocks noGrp="1"/>
          </p:cNvSpPr>
          <p:nvPr>
            <p:ph type="body" idx="1"/>
          </p:nvPr>
        </p:nvSpPr>
        <p:spPr>
          <a:xfrm>
            <a:off x="510249" y="1774725"/>
            <a:ext cx="2455800" cy="26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Automated checks detect and fix data issues before reporting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*These issues do not necessarily reflect the found inconsistencies in the given data.</a:t>
            </a:r>
            <a:endParaRPr/>
          </a:p>
        </p:txBody>
      </p:sp>
      <p:graphicFrame>
        <p:nvGraphicFramePr>
          <p:cNvPr id="258" name="Google Shape;258;p34"/>
          <p:cNvGraphicFramePr/>
          <p:nvPr/>
        </p:nvGraphicFramePr>
        <p:xfrm>
          <a:off x="3212775" y="1223335"/>
          <a:ext cx="5641500" cy="3582505"/>
        </p:xfrm>
        <a:graphic>
          <a:graphicData uri="http://schemas.openxmlformats.org/drawingml/2006/table">
            <a:tbl>
              <a:tblPr firstRow="1" bandRow="1">
                <a:noFill/>
                <a:tableStyleId>{A3D6EF04-E3F1-4D67-9165-249E69AB1BDE}</a:tableStyleId>
              </a:tblPr>
              <a:tblGrid>
                <a:gridCol w="257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4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>
                          <a:solidFill>
                            <a:schemeClr val="lt1"/>
                          </a:solidFill>
                        </a:rPr>
                        <a:t>Issue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89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0">
                          <a:solidFill>
                            <a:schemeClr val="lt1"/>
                          </a:solidFill>
                        </a:rPr>
                        <a:t>Action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89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Negative quantity / sales</a:t>
                      </a:r>
                      <a:endParaRPr sz="1100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remove row</a:t>
                      </a:r>
                      <a:endParaRPr sz="1100"/>
                    </a:p>
                  </a:txBody>
                  <a:tcPr marL="68600" marR="68600" marT="34300" marB="34300" anchor="ctr">
                    <a:lnR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Ship date &lt; order date</a:t>
                      </a:r>
                      <a:endParaRPr sz="1100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remove row</a:t>
                      </a:r>
                      <a:endParaRPr sz="1100"/>
                    </a:p>
                  </a:txBody>
                  <a:tcPr marL="68600" marR="68600" marT="34300" marB="34300" anchor="ctr">
                    <a:lnR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Mixed data types</a:t>
                      </a:r>
                      <a:endParaRPr sz="1100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standardize</a:t>
                      </a:r>
                      <a:endParaRPr sz="1100"/>
                    </a:p>
                  </a:txBody>
                  <a:tcPr marL="68600" marR="68600" marT="34300" marB="34300" anchor="ctr">
                    <a:lnR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Invalid discounts</a:t>
                      </a:r>
                      <a:endParaRPr sz="1100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confirm with SME (is 1.2 = 120% typo or special case?)</a:t>
                      </a:r>
                      <a:endParaRPr sz="1100"/>
                    </a:p>
                  </a:txBody>
                  <a:tcPr marL="68600" marR="68600" marT="34300" marB="34300" anchor="ctr">
                    <a:lnR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Negative profit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may be real (loss-making sale), requires SME context</a:t>
                      </a:r>
                      <a:endParaRPr sz="1400" b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600" marR="68600" marT="34300" marB="34300" anchor="ctr">
                    <a:lnR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Duplicates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decide with SME if they are real multi-line orders or accidental repeats</a:t>
                      </a:r>
                      <a:endParaRPr sz="1400" b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68600" marR="68600" marT="34300" marB="34300" anchor="ctr">
                    <a:lnR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6890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890D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>
            <a:spLocks noGrp="1"/>
          </p:cNvSpPr>
          <p:nvPr>
            <p:ph type="title"/>
          </p:nvPr>
        </p:nvSpPr>
        <p:spPr>
          <a:xfrm>
            <a:off x="685800" y="2322775"/>
            <a:ext cx="7770000" cy="11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entury Gothic"/>
              <a:buNone/>
            </a:pPr>
            <a:r>
              <a:rPr lang="en"/>
              <a:t>THANK </a:t>
            </a:r>
            <a:br>
              <a:rPr lang="en"/>
            </a:br>
            <a:r>
              <a:rPr lang="en"/>
              <a:t>YOU</a:t>
            </a:r>
            <a:endParaRPr/>
          </a:p>
        </p:txBody>
      </p:sp>
      <p:sp>
        <p:nvSpPr>
          <p:cNvPr id="265" name="Google Shape;265;p35"/>
          <p:cNvSpPr txBox="1">
            <a:spLocks noGrp="1"/>
          </p:cNvSpPr>
          <p:nvPr>
            <p:ph type="body" idx="4294967295"/>
          </p:nvPr>
        </p:nvSpPr>
        <p:spPr>
          <a:xfrm>
            <a:off x="1222772" y="3754585"/>
            <a:ext cx="6698456" cy="1290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solidFill>
                  <a:srgbClr val="86BC25"/>
                </a:solidFill>
              </a:rPr>
              <a:t>Leen Kharouf</a:t>
            </a:r>
            <a:endParaRPr>
              <a:solidFill>
                <a:srgbClr val="86BC25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solidFill>
                  <a:srgbClr val="86BC25"/>
                </a:solidFill>
              </a:rPr>
              <a:t>leenkharouf@nyue.edu | https://leenkharouf.github.io/</a:t>
            </a:r>
            <a:endParaRPr>
              <a:solidFill>
                <a:srgbClr val="86BC2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rlin">
  <a:themeElements>
    <a:clrScheme name="TM11161285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Simple Light</vt:lpstr>
      <vt:lpstr>Berlin</vt:lpstr>
      <vt:lpstr>PowerPoint Presentation</vt:lpstr>
      <vt:lpstr>Technical Architecture</vt:lpstr>
      <vt:lpstr>Data Processing Flow</vt:lpstr>
      <vt:lpstr>Data Warehouse Structure</vt:lpstr>
      <vt:lpstr>ETL pipeline automation</vt:lpstr>
      <vt:lpstr>Inconsistency Handling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32</cp:revision>
  <dcterms:modified xsi:type="dcterms:W3CDTF">2025-09-27T20:39:30Z</dcterms:modified>
</cp:coreProperties>
</file>