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21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691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57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2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3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1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3591A0-C615-4D14-A72A-EAC53B641B42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A10227-B21E-403B-B655-F88B6B11AF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07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who.int/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77F-9346-4F3C-9E6C-DA738BE24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434706"/>
            <a:ext cx="10318418" cy="4394988"/>
          </a:xfrm>
        </p:spPr>
        <p:txBody>
          <a:bodyPr>
            <a:normAutofit/>
          </a:bodyPr>
          <a:lstStyle/>
          <a:p>
            <a:r>
              <a:rPr lang="en-US" sz="9600" u="sng" dirty="0">
                <a:latin typeface="Algerian" panose="04020705040A02060702" pitchFamily="82" charset="0"/>
              </a:rPr>
              <a:t>TEAM 2</a:t>
            </a:r>
            <a:br>
              <a:rPr lang="en-US" sz="9600" u="sng" dirty="0">
                <a:latin typeface="Algerian" panose="04020705040A02060702" pitchFamily="82" charset="0"/>
              </a:rPr>
            </a:br>
            <a:r>
              <a:rPr lang="en-US" sz="2400" dirty="0" err="1">
                <a:latin typeface="Algerian" panose="04020705040A02060702" pitchFamily="82" charset="0"/>
              </a:rPr>
              <a:t>SQl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br>
              <a:rPr lang="en-US" sz="2400" dirty="0">
                <a:latin typeface="Algerian" panose="04020705040A02060702" pitchFamily="82" charset="0"/>
              </a:rPr>
            </a:br>
            <a:r>
              <a:rPr lang="en-US" sz="2400" dirty="0">
                <a:latin typeface="Algerian" panose="04020705040A02060702" pitchFamily="82" charset="0"/>
              </a:rPr>
              <a:t>analytic functions</a:t>
            </a:r>
            <a:br>
              <a:rPr lang="en-US" sz="9600" dirty="0">
                <a:latin typeface="Algerian" panose="04020705040A02060702" pitchFamily="82" charset="0"/>
              </a:rPr>
            </a:br>
            <a:endParaRPr lang="en-IN" sz="96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069B-5111-4421-8A8C-E17D7921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Ashok Patil,</a:t>
            </a:r>
            <a:r>
              <a:rPr lang="en-IN" sz="2000" dirty="0">
                <a:latin typeface="Algerian" panose="04020705040A02060702" pitchFamily="82" charset="0"/>
              </a:rPr>
              <a:t> Bharath N, </a:t>
            </a:r>
            <a:r>
              <a:rPr lang="en-IN" sz="2000" dirty="0" err="1">
                <a:latin typeface="Algerian" panose="04020705040A02060702" pitchFamily="82" charset="0"/>
              </a:rPr>
              <a:t>Bumika</a:t>
            </a:r>
            <a:r>
              <a:rPr lang="en-IN" sz="2000" dirty="0">
                <a:latin typeface="Algerian" panose="04020705040A02060702" pitchFamily="82" charset="0"/>
              </a:rPr>
              <a:t> N,</a:t>
            </a:r>
          </a:p>
          <a:p>
            <a:r>
              <a:rPr lang="en-IN" sz="2000" dirty="0">
                <a:latin typeface="Algerian" panose="04020705040A02060702" pitchFamily="82" charset="0"/>
              </a:rPr>
              <a:t>Cauvery C M, Shruthi M</a:t>
            </a: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have a look at our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1838-7A1A-4AFA-92A3-EFA83E2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13004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We have selected the most trending and important dataset which has affected our life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C7723-0AF2-440D-A31B-C09CA3B4972C}"/>
              </a:ext>
            </a:extLst>
          </p:cNvPr>
          <p:cNvSpPr txBox="1"/>
          <p:nvPr/>
        </p:nvSpPr>
        <p:spPr>
          <a:xfrm>
            <a:off x="3545840" y="3901440"/>
            <a:ext cx="543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Its COVID-19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DAFB-CA29-4ACC-B19C-F7A118FBD1B5}"/>
              </a:ext>
            </a:extLst>
          </p:cNvPr>
          <p:cNvSpPr txBox="1"/>
          <p:nvPr/>
        </p:nvSpPr>
        <p:spPr>
          <a:xfrm>
            <a:off x="1463040" y="5195034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WHO Coronavirus Disease (COVID-19)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5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B4FE7-B2B5-4FBE-9AFE-2D56E222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753244"/>
            <a:ext cx="9659396" cy="4722371"/>
          </a:xfrm>
        </p:spPr>
      </p:pic>
    </p:spTree>
    <p:extLst>
      <p:ext uri="{BB962C8B-B14F-4D97-AF65-F5344CB8AC3E}">
        <p14:creationId xmlns:p14="http://schemas.microsoft.com/office/powerpoint/2010/main" val="373632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MySQL 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1838-7A1A-4AFA-92A3-EFA83E2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453" y="1874517"/>
            <a:ext cx="10178322" cy="13004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MySQL has supported window functions since version 8.0. </a:t>
            </a:r>
          </a:p>
          <a:p>
            <a:pPr marL="0" indent="0" algn="ctr">
              <a:buNone/>
            </a:pPr>
            <a:r>
              <a:rPr lang="en-US" dirty="0"/>
              <a:t>The window functions allow you to solve query problems in new, </a:t>
            </a:r>
          </a:p>
          <a:p>
            <a:pPr marL="0" indent="0" algn="ctr">
              <a:buNone/>
            </a:pPr>
            <a:r>
              <a:rPr lang="en-US" dirty="0"/>
              <a:t>easier ways, and with better performance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26B95-E05D-4753-99AB-1E2617BACFBF}"/>
              </a:ext>
            </a:extLst>
          </p:cNvPr>
          <p:cNvSpPr txBox="1"/>
          <p:nvPr/>
        </p:nvSpPr>
        <p:spPr>
          <a:xfrm>
            <a:off x="1981199" y="3244334"/>
            <a:ext cx="8258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Functions which we will be discussing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403E1-7F30-4285-AD99-20BC4734A0D4}"/>
              </a:ext>
            </a:extLst>
          </p:cNvPr>
          <p:cNvSpPr txBox="1"/>
          <p:nvPr/>
        </p:nvSpPr>
        <p:spPr>
          <a:xfrm>
            <a:off x="2286000" y="4086226"/>
            <a:ext cx="2790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FIRST_VALUE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LAST_VALUE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LAG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88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FIRST_VALUE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1838-7A1A-4AFA-92A3-EFA83E2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6401"/>
            <a:ext cx="10178322" cy="13004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The FIRST_VALUE() is a window function that allows you to select the first row of a window frame, partition, or result set.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B2A4-7D30-491C-8D8B-E9F02289D930}"/>
              </a:ext>
            </a:extLst>
          </p:cNvPr>
          <p:cNvSpPr txBox="1"/>
          <p:nvPr/>
        </p:nvSpPr>
        <p:spPr>
          <a:xfrm>
            <a:off x="1543049" y="3168533"/>
            <a:ext cx="9667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Syntax: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FIRST_VALUE (expression) OVER 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partition_clause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]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order_clause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frame_clause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]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The FIRST_VALUE() function returns the value of the expression from the first row of the window frame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76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LAST_VALUE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1838-7A1A-4AFA-92A3-EFA83E2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6401"/>
            <a:ext cx="10178322" cy="13004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The LAST_VALUE() function is a window function that allows you to select the last row in an ordered set of rows.</a:t>
            </a:r>
          </a:p>
          <a:p>
            <a:pPr marL="0" indent="0" algn="ctr"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B2A4-7D30-491C-8D8B-E9F02289D930}"/>
              </a:ext>
            </a:extLst>
          </p:cNvPr>
          <p:cNvSpPr txBox="1"/>
          <p:nvPr/>
        </p:nvSpPr>
        <p:spPr>
          <a:xfrm>
            <a:off x="1543049" y="3168533"/>
            <a:ext cx="9667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Syntax: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LAST_VALUE (expression) OVER 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[</a:t>
            </a:r>
            <a:r>
              <a:rPr lang="en-US" sz="2400" dirty="0" err="1">
                <a:solidFill>
                  <a:srgbClr val="000000"/>
                </a:solidFill>
              </a:rPr>
              <a:t>partition_clause</a:t>
            </a:r>
            <a:r>
              <a:rPr lang="en-US" sz="2400" dirty="0">
                <a:solidFill>
                  <a:srgbClr val="000000"/>
                </a:solidFill>
              </a:rPr>
              <a:t>]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[</a:t>
            </a:r>
            <a:r>
              <a:rPr lang="en-US" sz="2400" dirty="0" err="1">
                <a:solidFill>
                  <a:srgbClr val="000000"/>
                </a:solidFill>
              </a:rPr>
              <a:t>order_clause</a:t>
            </a:r>
            <a:r>
              <a:rPr lang="en-US" sz="2400" dirty="0">
                <a:solidFill>
                  <a:srgbClr val="000000"/>
                </a:solidFill>
              </a:rPr>
              <a:t>]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[</a:t>
            </a:r>
            <a:r>
              <a:rPr lang="en-US" sz="2400" dirty="0" err="1">
                <a:solidFill>
                  <a:srgbClr val="000000"/>
                </a:solidFill>
              </a:rPr>
              <a:t>frame_clause</a:t>
            </a:r>
            <a:r>
              <a:rPr lang="en-US" sz="2400" dirty="0">
                <a:solidFill>
                  <a:srgbClr val="000000"/>
                </a:solidFill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The 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LAST_VALUE()</a:t>
            </a:r>
            <a:r>
              <a:rPr lang="en-US" altLang="en-US" sz="2400" dirty="0">
                <a:solidFill>
                  <a:srgbClr val="000000"/>
                </a:solidFill>
              </a:rPr>
              <a:t> function returns the value of the 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expression</a:t>
            </a:r>
            <a:r>
              <a:rPr lang="en-US" altLang="en-US" sz="2400" dirty="0">
                <a:solidFill>
                  <a:srgbClr val="000000"/>
                </a:solidFill>
              </a:rPr>
              <a:t> from the last row of a sorted set of rows.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2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1838-7A1A-4AFA-92A3-EFA83E2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676401"/>
            <a:ext cx="10353675" cy="13004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The LAG() function is a window function that allows you to look back a number of rows and access data of that row from the current row.</a:t>
            </a:r>
          </a:p>
          <a:p>
            <a:pPr marL="0" indent="0" algn="ctr"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1B2A4-7D30-491C-8D8B-E9F02289D930}"/>
              </a:ext>
            </a:extLst>
          </p:cNvPr>
          <p:cNvSpPr txBox="1"/>
          <p:nvPr/>
        </p:nvSpPr>
        <p:spPr>
          <a:xfrm>
            <a:off x="1543049" y="3168533"/>
            <a:ext cx="9667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Syntax: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LAG (expression [,offset[, </a:t>
            </a:r>
            <a:r>
              <a:rPr lang="en-US" sz="2400" dirty="0" err="1">
                <a:solidFill>
                  <a:srgbClr val="000000"/>
                </a:solidFill>
              </a:rPr>
              <a:t>default_value</a:t>
            </a:r>
            <a:r>
              <a:rPr lang="en-US" sz="2400" dirty="0">
                <a:solidFill>
                  <a:srgbClr val="000000"/>
                </a:solidFill>
              </a:rPr>
              <a:t>]]) OVER 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[</a:t>
            </a:r>
            <a:r>
              <a:rPr lang="en-US" sz="2400" dirty="0" err="1">
                <a:solidFill>
                  <a:srgbClr val="000000"/>
                </a:solidFill>
              </a:rPr>
              <a:t>partition_clause</a:t>
            </a:r>
            <a:r>
              <a:rPr lang="en-US" sz="2400" dirty="0">
                <a:solidFill>
                  <a:srgbClr val="000000"/>
                </a:solidFill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[</a:t>
            </a:r>
            <a:r>
              <a:rPr lang="en-US" sz="2400" dirty="0" err="1">
                <a:solidFill>
                  <a:srgbClr val="000000"/>
                </a:solidFill>
              </a:rPr>
              <a:t>order_clause</a:t>
            </a:r>
            <a:r>
              <a:rPr lang="en-US" sz="2400" dirty="0">
                <a:solidFill>
                  <a:srgbClr val="000000"/>
                </a:solidFill>
              </a:rPr>
              <a:t>]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The 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LAG()</a:t>
            </a:r>
            <a:r>
              <a:rPr lang="en-US" altLang="en-US" sz="2400" dirty="0">
                <a:solidFill>
                  <a:srgbClr val="000000"/>
                </a:solidFill>
              </a:rPr>
              <a:t> function returns the value of the 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expression</a:t>
            </a:r>
            <a:r>
              <a:rPr lang="en-US" altLang="en-US" sz="2400" dirty="0">
                <a:solidFill>
                  <a:srgbClr val="000000"/>
                </a:solidFill>
              </a:rPr>
              <a:t> from the row that precedes the current row by 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offset</a:t>
            </a:r>
            <a:r>
              <a:rPr lang="en-US" altLang="en-US" sz="2400" dirty="0">
                <a:solidFill>
                  <a:srgbClr val="000000"/>
                </a:solidFill>
              </a:rPr>
              <a:t> number of rows within its partition or result set</a:t>
            </a:r>
            <a:r>
              <a:rPr lang="en-US" altLang="en-US" sz="1400" dirty="0">
                <a:solidFill>
                  <a:srgbClr val="000000"/>
                </a:solidFill>
              </a:rPr>
              <a:t>.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204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492433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Any queries?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4BB3-C289-4DBC-8481-0B59EA0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603" y="3829050"/>
            <a:ext cx="10178322" cy="206959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08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D8-11A7-498B-AE41-4CB848A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492433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4BB3-C289-4DBC-8481-0B59EA0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603" y="3829050"/>
            <a:ext cx="10178322" cy="206959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971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587</TotalTime>
  <Words>371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Gill Sans MT</vt:lpstr>
      <vt:lpstr>Helvetica Neue</vt:lpstr>
      <vt:lpstr>Impact</vt:lpstr>
      <vt:lpstr>Badge</vt:lpstr>
      <vt:lpstr>TEAM 2 SQl  analytic functions </vt:lpstr>
      <vt:lpstr>Lets have a look at our database</vt:lpstr>
      <vt:lpstr>Er Diagram</vt:lpstr>
      <vt:lpstr>MySQL Window Functions</vt:lpstr>
      <vt:lpstr>FIRST_VALUE</vt:lpstr>
      <vt:lpstr>LAST_VALUE</vt:lpstr>
      <vt:lpstr>LAG</vt:lpstr>
      <vt:lpstr>Any 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Bharath Narasimhan</dc:creator>
  <cp:lastModifiedBy>Leena Shibu</cp:lastModifiedBy>
  <cp:revision>23</cp:revision>
  <dcterms:created xsi:type="dcterms:W3CDTF">2020-10-05T10:39:14Z</dcterms:created>
  <dcterms:modified xsi:type="dcterms:W3CDTF">2022-10-14T08:18:42Z</dcterms:modified>
</cp:coreProperties>
</file>