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a172c1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2a172c1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a172c1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a172c1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a172c1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2a172c1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a172c1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2a172c12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2a172c1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2a172c1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a172c1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2a172c1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a172c1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a172c12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a172c1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2a172c1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a172c12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a172c12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9990b8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69990b8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a172c1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a172c1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2a172c12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2a172c12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a172c1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a172c1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2a172c1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2a172c1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2a172c1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2a172c1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a172c1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2a172c1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2a172c1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2a172c12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a172c1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a172c1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a172c1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a172c1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4000"/>
          </a:p>
          <a:p>
            <a:pPr indent="0" lvl="0" marL="0" rtl="0" algn="l">
              <a:spcBef>
                <a:spcPts val="0"/>
              </a:spcBef>
              <a:spcAft>
                <a:spcPts val="0"/>
              </a:spcAft>
              <a:buNone/>
            </a:pPr>
            <a:r>
              <a:rPr b="1" lang="en" sz="4000"/>
              <a:t>Grocery Delivery Application</a:t>
            </a:r>
            <a:endParaRPr b="1" sz="4000"/>
          </a:p>
        </p:txBody>
      </p:sp>
      <p:sp>
        <p:nvSpPr>
          <p:cNvPr id="60" name="Google Shape;60;p13"/>
          <p:cNvSpPr txBox="1"/>
          <p:nvPr>
            <p:ph idx="1" type="subTitle"/>
          </p:nvPr>
        </p:nvSpPr>
        <p:spPr>
          <a:xfrm>
            <a:off x="311700" y="3838050"/>
            <a:ext cx="8520600" cy="861300"/>
          </a:xfrm>
          <a:prstGeom prst="rect">
            <a:avLst/>
          </a:prstGeom>
        </p:spPr>
        <p:txBody>
          <a:bodyPr anchorCtr="0" anchor="t" bIns="91425" lIns="91425" spcFirstLastPara="1" rIns="91425" wrap="square" tIns="91425">
            <a:normAutofit fontScale="40000" lnSpcReduction="10000"/>
          </a:bodyPr>
          <a:lstStyle/>
          <a:p>
            <a:pPr indent="0" lvl="0" marL="0" rtl="0" algn="r">
              <a:lnSpc>
                <a:spcPct val="80000"/>
              </a:lnSpc>
              <a:spcBef>
                <a:spcPts val="0"/>
              </a:spcBef>
              <a:spcAft>
                <a:spcPts val="0"/>
              </a:spcAft>
              <a:buSzPct val="44951"/>
              <a:buNone/>
            </a:pPr>
            <a:r>
              <a:t/>
            </a:r>
            <a:endParaRPr b="1" sz="2080"/>
          </a:p>
          <a:p>
            <a:pPr indent="0" lvl="0" marL="0" rtl="0" algn="r">
              <a:lnSpc>
                <a:spcPct val="80000"/>
              </a:lnSpc>
              <a:spcBef>
                <a:spcPts val="0"/>
              </a:spcBef>
              <a:spcAft>
                <a:spcPts val="0"/>
              </a:spcAft>
              <a:buSzPct val="44951"/>
              <a:buNone/>
            </a:pPr>
            <a:r>
              <a:t/>
            </a:r>
            <a:endParaRPr b="1" sz="2080"/>
          </a:p>
          <a:p>
            <a:pPr indent="0" lvl="0" marL="0" rtl="0" algn="r">
              <a:lnSpc>
                <a:spcPct val="80000"/>
              </a:lnSpc>
              <a:spcBef>
                <a:spcPts val="0"/>
              </a:spcBef>
              <a:spcAft>
                <a:spcPts val="0"/>
              </a:spcAft>
              <a:buSzPts val="374"/>
              <a:buNone/>
            </a:pPr>
            <a:r>
              <a:rPr b="1" lang="en" sz="3899">
                <a:latin typeface="Times New Roman"/>
                <a:ea typeface="Times New Roman"/>
                <a:cs typeface="Times New Roman"/>
                <a:sym typeface="Times New Roman"/>
              </a:rPr>
              <a:t>Presented By:</a:t>
            </a:r>
            <a:endParaRPr b="1" sz="3899">
              <a:latin typeface="Times New Roman"/>
              <a:ea typeface="Times New Roman"/>
              <a:cs typeface="Times New Roman"/>
              <a:sym typeface="Times New Roman"/>
            </a:endParaRPr>
          </a:p>
          <a:p>
            <a:pPr indent="0" lvl="0" marL="0" rtl="0" algn="r">
              <a:lnSpc>
                <a:spcPct val="80000"/>
              </a:lnSpc>
              <a:spcBef>
                <a:spcPts val="0"/>
              </a:spcBef>
              <a:spcAft>
                <a:spcPts val="0"/>
              </a:spcAft>
              <a:buSzPts val="374"/>
              <a:buNone/>
            </a:pPr>
            <a:r>
              <a:t/>
            </a:r>
            <a:endParaRPr b="1" sz="3899">
              <a:latin typeface="Times New Roman"/>
              <a:ea typeface="Times New Roman"/>
              <a:cs typeface="Times New Roman"/>
              <a:sym typeface="Times New Roman"/>
            </a:endParaRPr>
          </a:p>
          <a:p>
            <a:pPr indent="0" lvl="0" marL="0" rtl="0" algn="r">
              <a:lnSpc>
                <a:spcPct val="80000"/>
              </a:lnSpc>
              <a:spcBef>
                <a:spcPts val="0"/>
              </a:spcBef>
              <a:spcAft>
                <a:spcPts val="0"/>
              </a:spcAft>
              <a:buSzPts val="374"/>
              <a:buNone/>
            </a:pPr>
            <a:r>
              <a:rPr b="1" lang="en" sz="3899">
                <a:latin typeface="Times New Roman"/>
                <a:ea typeface="Times New Roman"/>
                <a:cs typeface="Times New Roman"/>
                <a:sym typeface="Times New Roman"/>
              </a:rPr>
              <a:t>Leena Shinde.</a:t>
            </a:r>
            <a:endParaRPr b="1" sz="3899">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3064925" y="572325"/>
            <a:ext cx="2754425" cy="129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Single-Product Page:</a:t>
            </a:r>
            <a:endParaRPr sz="2000">
              <a:latin typeface="Times New Roman"/>
              <a:ea typeface="Times New Roman"/>
              <a:cs typeface="Times New Roman"/>
              <a:sym typeface="Times New Roman"/>
            </a:endParaRPr>
          </a:p>
        </p:txBody>
      </p:sp>
      <p:pic>
        <p:nvPicPr>
          <p:cNvPr id="114" name="Google Shape;114;p22"/>
          <p:cNvPicPr preferRelativeResize="0"/>
          <p:nvPr/>
        </p:nvPicPr>
        <p:blipFill rotWithShape="1">
          <a:blip r:embed="rId3">
            <a:alphaModFix/>
          </a:blip>
          <a:srcRect b="0" l="5204" r="0" t="3540"/>
          <a:stretch/>
        </p:blipFill>
        <p:spPr>
          <a:xfrm>
            <a:off x="1279326" y="1122700"/>
            <a:ext cx="6442701" cy="3685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Cart-Product Page:</a:t>
            </a:r>
            <a:endParaRPr sz="2000">
              <a:latin typeface="Times New Roman"/>
              <a:ea typeface="Times New Roman"/>
              <a:cs typeface="Times New Roman"/>
              <a:sym typeface="Times New Roman"/>
            </a:endParaRPr>
          </a:p>
        </p:txBody>
      </p:sp>
      <p:pic>
        <p:nvPicPr>
          <p:cNvPr id="120" name="Google Shape;120;p23"/>
          <p:cNvPicPr preferRelativeResize="0"/>
          <p:nvPr/>
        </p:nvPicPr>
        <p:blipFill rotWithShape="1">
          <a:blip r:embed="rId3">
            <a:alphaModFix/>
          </a:blip>
          <a:srcRect b="0" l="4479" r="0" t="17546"/>
          <a:stretch/>
        </p:blipFill>
        <p:spPr>
          <a:xfrm>
            <a:off x="1057400" y="1344625"/>
            <a:ext cx="6958100" cy="337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Place-0rder</a:t>
            </a:r>
            <a:r>
              <a:rPr lang="en" sz="2000">
                <a:latin typeface="Times New Roman"/>
                <a:ea typeface="Times New Roman"/>
                <a:cs typeface="Times New Roman"/>
                <a:sym typeface="Times New Roman"/>
              </a:rPr>
              <a:t> Page:</a:t>
            </a:r>
            <a:endParaRPr sz="2000">
              <a:latin typeface="Times New Roman"/>
              <a:ea typeface="Times New Roman"/>
              <a:cs typeface="Times New Roman"/>
              <a:sym typeface="Times New Roman"/>
            </a:endParaRPr>
          </a:p>
        </p:txBody>
      </p:sp>
      <p:pic>
        <p:nvPicPr>
          <p:cNvPr id="126" name="Google Shape;126;p24"/>
          <p:cNvPicPr preferRelativeResize="0"/>
          <p:nvPr/>
        </p:nvPicPr>
        <p:blipFill rotWithShape="1">
          <a:blip r:embed="rId3">
            <a:alphaModFix/>
          </a:blip>
          <a:srcRect b="0" l="5249" r="0" t="0"/>
          <a:stretch/>
        </p:blipFill>
        <p:spPr>
          <a:xfrm>
            <a:off x="1018276" y="1017725"/>
            <a:ext cx="6439426"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Customer</a:t>
            </a:r>
            <a:r>
              <a:rPr lang="en" sz="2000">
                <a:latin typeface="Times New Roman"/>
                <a:ea typeface="Times New Roman"/>
                <a:cs typeface="Times New Roman"/>
                <a:sym typeface="Times New Roman"/>
              </a:rPr>
              <a:t> Login Page:</a:t>
            </a:r>
            <a:endParaRPr sz="2000">
              <a:latin typeface="Times New Roman"/>
              <a:ea typeface="Times New Roman"/>
              <a:cs typeface="Times New Roman"/>
              <a:sym typeface="Times New Roman"/>
            </a:endParaRPr>
          </a:p>
        </p:txBody>
      </p:sp>
      <p:pic>
        <p:nvPicPr>
          <p:cNvPr id="132" name="Google Shape;132;p25"/>
          <p:cNvPicPr preferRelativeResize="0"/>
          <p:nvPr/>
        </p:nvPicPr>
        <p:blipFill rotWithShape="1">
          <a:blip r:embed="rId3">
            <a:alphaModFix/>
          </a:blip>
          <a:srcRect b="0" l="4861" r="0" t="0"/>
          <a:stretch/>
        </p:blipFill>
        <p:spPr>
          <a:xfrm>
            <a:off x="1339238" y="1091800"/>
            <a:ext cx="646552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Category Page:</a:t>
            </a:r>
            <a:endParaRPr sz="2000">
              <a:latin typeface="Times New Roman"/>
              <a:ea typeface="Times New Roman"/>
              <a:cs typeface="Times New Roman"/>
              <a:sym typeface="Times New Roman"/>
            </a:endParaRPr>
          </a:p>
        </p:txBody>
      </p:sp>
      <p:pic>
        <p:nvPicPr>
          <p:cNvPr id="138" name="Google Shape;138;p26"/>
          <p:cNvPicPr preferRelativeResize="0"/>
          <p:nvPr/>
        </p:nvPicPr>
        <p:blipFill rotWithShape="1">
          <a:blip r:embed="rId3">
            <a:alphaModFix/>
          </a:blip>
          <a:srcRect b="0" l="4861" r="0" t="2505"/>
          <a:stretch/>
        </p:blipFill>
        <p:spPr>
          <a:xfrm>
            <a:off x="1436001" y="1017725"/>
            <a:ext cx="6465524" cy="3725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Order Confirmation Page :</a:t>
            </a:r>
            <a:endParaRPr sz="2000">
              <a:latin typeface="Times New Roman"/>
              <a:ea typeface="Times New Roman"/>
              <a:cs typeface="Times New Roman"/>
              <a:sym typeface="Times New Roman"/>
            </a:endParaRPr>
          </a:p>
        </p:txBody>
      </p:sp>
      <p:pic>
        <p:nvPicPr>
          <p:cNvPr id="144" name="Google Shape;144;p27"/>
          <p:cNvPicPr preferRelativeResize="0"/>
          <p:nvPr/>
        </p:nvPicPr>
        <p:blipFill rotWithShape="1">
          <a:blip r:embed="rId3">
            <a:alphaModFix/>
          </a:blip>
          <a:srcRect b="0" l="4861" r="0" t="0"/>
          <a:stretch/>
        </p:blipFill>
        <p:spPr>
          <a:xfrm>
            <a:off x="1684051" y="1078750"/>
            <a:ext cx="646552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Order Status Page:</a:t>
            </a:r>
            <a:endParaRPr b="1" sz="2000">
              <a:latin typeface="Times New Roman"/>
              <a:ea typeface="Times New Roman"/>
              <a:cs typeface="Times New Roman"/>
              <a:sym typeface="Times New Roman"/>
            </a:endParaRPr>
          </a:p>
        </p:txBody>
      </p:sp>
      <p:pic>
        <p:nvPicPr>
          <p:cNvPr id="150" name="Google Shape;150;p28"/>
          <p:cNvPicPr preferRelativeResize="0"/>
          <p:nvPr/>
        </p:nvPicPr>
        <p:blipFill rotWithShape="1">
          <a:blip r:embed="rId3">
            <a:alphaModFix/>
          </a:blip>
          <a:srcRect b="0" l="5249" r="0" t="3203"/>
          <a:stretch/>
        </p:blipFill>
        <p:spPr>
          <a:xfrm>
            <a:off x="1579576" y="1017725"/>
            <a:ext cx="6439450" cy="369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Login Page:</a:t>
            </a:r>
            <a:endParaRPr/>
          </a:p>
        </p:txBody>
      </p:sp>
      <p:pic>
        <p:nvPicPr>
          <p:cNvPr id="156" name="Google Shape;156;p29"/>
          <p:cNvPicPr preferRelativeResize="0"/>
          <p:nvPr/>
        </p:nvPicPr>
        <p:blipFill rotWithShape="1">
          <a:blip r:embed="rId3">
            <a:alphaModFix/>
          </a:blip>
          <a:srcRect b="0" l="5060" r="0" t="2515"/>
          <a:stretch/>
        </p:blipFill>
        <p:spPr>
          <a:xfrm>
            <a:off x="1657926" y="1253250"/>
            <a:ext cx="6452475" cy="372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0"/>
          <p:cNvPicPr preferRelativeResize="0"/>
          <p:nvPr/>
        </p:nvPicPr>
        <p:blipFill rotWithShape="1">
          <a:blip r:embed="rId3">
            <a:alphaModFix/>
          </a:blip>
          <a:srcRect b="0" l="4754" r="1656" t="1438"/>
          <a:stretch/>
        </p:blipFill>
        <p:spPr>
          <a:xfrm>
            <a:off x="561350" y="221925"/>
            <a:ext cx="8054674" cy="4769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1"/>
          <p:cNvPicPr preferRelativeResize="0"/>
          <p:nvPr/>
        </p:nvPicPr>
        <p:blipFill rotWithShape="1">
          <a:blip r:embed="rId3">
            <a:alphaModFix/>
          </a:blip>
          <a:srcRect b="0" l="4825" r="-1527" t="8181"/>
          <a:stretch/>
        </p:blipFill>
        <p:spPr>
          <a:xfrm>
            <a:off x="561350" y="548300"/>
            <a:ext cx="8197376" cy="4442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1115060" marR="1127125" rtl="0" algn="ctr">
              <a:lnSpc>
                <a:spcPct val="115416"/>
              </a:lnSpc>
              <a:spcBef>
                <a:spcPts val="0"/>
              </a:spcBef>
              <a:spcAft>
                <a:spcPts val="0"/>
              </a:spcAft>
              <a:buClr>
                <a:schemeClr val="dk1"/>
              </a:buClr>
              <a:buSzPts val="1100"/>
              <a:buFont typeface="Arial"/>
              <a:buNone/>
            </a:pPr>
            <a:r>
              <a:rPr b="1" lang="en" sz="1400">
                <a:solidFill>
                  <a:srgbClr val="1F3861"/>
                </a:solidFill>
                <a:latin typeface="Times New Roman"/>
                <a:ea typeface="Times New Roman"/>
                <a:cs typeface="Times New Roman"/>
                <a:sym typeface="Times New Roman"/>
              </a:rPr>
              <a:t>Batch:  </a:t>
            </a:r>
            <a:r>
              <a:rPr lang="en" sz="1400">
                <a:solidFill>
                  <a:srgbClr val="1F3861"/>
                </a:solidFill>
                <a:latin typeface="Times New Roman"/>
                <a:ea typeface="Times New Roman"/>
                <a:cs typeface="Times New Roman"/>
                <a:sym typeface="Times New Roman"/>
              </a:rPr>
              <a:t>2021 </a:t>
            </a:r>
            <a:r>
              <a:rPr lang="en" sz="1400">
                <a:solidFill>
                  <a:srgbClr val="1F3861"/>
                </a:solidFill>
              </a:rPr>
              <a:t>– 6520</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marR="1131570" rtl="0" algn="ctr">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Under the Guidance of,</a:t>
            </a:r>
            <a:endParaRPr>
              <a:solidFill>
                <a:schemeClr val="dk1"/>
              </a:solidFill>
              <a:latin typeface="Times New Roman"/>
              <a:ea typeface="Times New Roman"/>
              <a:cs typeface="Times New Roman"/>
              <a:sym typeface="Times New Roman"/>
            </a:endParaRPr>
          </a:p>
          <a:p>
            <a:pPr indent="0" lvl="0" marL="1011555" marR="1146810" rtl="0" algn="ctr">
              <a:lnSpc>
                <a:spcPct val="100000"/>
              </a:lnSpc>
              <a:spcBef>
                <a:spcPts val="1310"/>
              </a:spcBef>
              <a:spcAft>
                <a:spcPts val="0"/>
              </a:spcAft>
              <a:buClr>
                <a:schemeClr val="dk1"/>
              </a:buClr>
              <a:buSzPts val="1100"/>
              <a:buFont typeface="Arial"/>
              <a:buNone/>
            </a:pPr>
            <a:r>
              <a:rPr b="1" lang="en" sz="1550">
                <a:solidFill>
                  <a:srgbClr val="C00000"/>
                </a:solidFill>
                <a:latin typeface="Times New Roman"/>
                <a:ea typeface="Times New Roman"/>
                <a:cs typeface="Times New Roman"/>
                <a:sym typeface="Times New Roman"/>
              </a:rPr>
              <a:t>Chittaranjan Ghosh.</a:t>
            </a:r>
            <a:endParaRPr b="1" sz="1550">
              <a:solidFill>
                <a:srgbClr val="C00000"/>
              </a:solidFill>
              <a:latin typeface="Times New Roman"/>
              <a:ea typeface="Times New Roman"/>
              <a:cs typeface="Times New Roman"/>
              <a:sym typeface="Times New Roman"/>
            </a:endParaRPr>
          </a:p>
          <a:p>
            <a:pPr indent="0" lvl="0" marL="1115060" marR="1115060" rtl="0" algn="ctr">
              <a:lnSpc>
                <a:spcPct val="100000"/>
              </a:lnSpc>
              <a:spcBef>
                <a:spcPts val="1060"/>
              </a:spcBef>
              <a:spcAft>
                <a:spcPts val="0"/>
              </a:spcAft>
              <a:buClr>
                <a:schemeClr val="dk1"/>
              </a:buClr>
              <a:buSzPts val="1100"/>
              <a:buFont typeface="Arial"/>
              <a:buNone/>
            </a:pPr>
            <a:r>
              <a:rPr b="1" lang="en" sz="1400">
                <a:solidFill>
                  <a:srgbClr val="1F3861"/>
                </a:solidFill>
                <a:latin typeface="Times New Roman"/>
                <a:ea typeface="Times New Roman"/>
                <a:cs typeface="Times New Roman"/>
                <a:sym typeface="Times New Roman"/>
              </a:rPr>
              <a:t>Technical  Trainer</a:t>
            </a:r>
            <a:endParaRPr sz="1100">
              <a:solidFill>
                <a:schemeClr val="dk1"/>
              </a:solidFill>
              <a:latin typeface="Times New Roman"/>
              <a:ea typeface="Times New Roman"/>
              <a:cs typeface="Times New Roman"/>
              <a:sym typeface="Times New Roman"/>
            </a:endParaRPr>
          </a:p>
          <a:p>
            <a:pPr indent="0" lvl="0" marL="1115060" marR="1122680" rtl="0" algn="ctr">
              <a:lnSpc>
                <a:spcPct val="100000"/>
              </a:lnSpc>
              <a:spcBef>
                <a:spcPts val="1055"/>
              </a:spcBef>
              <a:spcAft>
                <a:spcPts val="0"/>
              </a:spcAft>
              <a:buClr>
                <a:schemeClr val="dk1"/>
              </a:buClr>
              <a:buSzPts val="1100"/>
              <a:buFont typeface="Arial"/>
              <a:buNone/>
            </a:pPr>
            <a:r>
              <a:rPr b="1" lang="en" sz="2400" u="sng">
                <a:solidFill>
                  <a:srgbClr val="1F3861"/>
                </a:solidFill>
                <a:latin typeface="Times New Roman"/>
                <a:ea typeface="Times New Roman"/>
                <a:cs typeface="Times New Roman"/>
                <a:sym typeface="Times New Roman"/>
              </a:rPr>
              <a:t>EduBridge</a:t>
            </a:r>
            <a:endParaRPr b="1" sz="2400" u="sng">
              <a:solidFill>
                <a:srgbClr val="1F3861"/>
              </a:solidFill>
              <a:latin typeface="Times New Roman"/>
              <a:ea typeface="Times New Roman"/>
              <a:cs typeface="Times New Roman"/>
              <a:sym typeface="Times New Roman"/>
            </a:endParaRPr>
          </a:p>
          <a:p>
            <a:pPr indent="0" lvl="0" marL="1115060" marR="1123315" rtl="0" algn="ctr">
              <a:lnSpc>
                <a:spcPct val="100000"/>
              </a:lnSpc>
              <a:spcBef>
                <a:spcPts val="1410"/>
              </a:spcBef>
              <a:spcAft>
                <a:spcPts val="0"/>
              </a:spcAft>
              <a:buClr>
                <a:schemeClr val="dk1"/>
              </a:buClr>
              <a:buSzPts val="1100"/>
              <a:buFont typeface="Arial"/>
              <a:buNone/>
            </a:pPr>
            <a:r>
              <a:rPr lang="en" sz="1550">
                <a:solidFill>
                  <a:srgbClr val="2D5294"/>
                </a:solidFill>
              </a:rPr>
              <a:t>(School of coding)</a:t>
            </a:r>
            <a:endParaRPr sz="1550">
              <a:solidFill>
                <a:srgbClr val="2D5294"/>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700">
                <a:latin typeface="Merriweather"/>
                <a:ea typeface="Merriweather"/>
                <a:cs typeface="Merriweather"/>
                <a:sym typeface="Merriweather"/>
              </a:rPr>
              <a:t>Thank You.</a:t>
            </a:r>
            <a:endParaRPr b="1" sz="67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63500" rtl="0" algn="l">
              <a:spcBef>
                <a:spcPts val="305"/>
              </a:spcBef>
              <a:spcAft>
                <a:spcPts val="0"/>
              </a:spcAft>
              <a:buClr>
                <a:schemeClr val="dk1"/>
              </a:buClr>
              <a:buSzPts val="990"/>
              <a:buFont typeface="Arial"/>
              <a:buNone/>
            </a:pPr>
            <a:r>
              <a:rPr b="1" lang="en" sz="2240">
                <a:latin typeface="Times New Roman"/>
                <a:ea typeface="Times New Roman"/>
                <a:cs typeface="Times New Roman"/>
                <a:sym typeface="Times New Roman"/>
              </a:rPr>
              <a:t>Introduction:</a:t>
            </a:r>
            <a:endParaRPr b="1" sz="22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A grocery store is a retail store that primarily sells food. A grocer is a bulk seller of food.</a:t>
            </a:r>
            <a:endParaRPr sz="1550">
              <a:solidFill>
                <a:srgbClr val="3B3835"/>
              </a:solidFill>
              <a:highlight>
                <a:srgbClr val="FFFFFF"/>
              </a:highlight>
              <a:latin typeface="Times New Roman"/>
              <a:ea typeface="Times New Roman"/>
              <a:cs typeface="Times New Roman"/>
              <a:sym typeface="Times New Roman"/>
            </a:endParaRPr>
          </a:p>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 "Health is wealth”. As the saying goes from our ancient times. Eat healthy and stay healthy as of now a days its very difficult to have healthy food. </a:t>
            </a:r>
            <a:endParaRPr sz="1550">
              <a:solidFill>
                <a:srgbClr val="3B3835"/>
              </a:solidFill>
              <a:highlight>
                <a:srgbClr val="FFFFFF"/>
              </a:highlight>
              <a:latin typeface="Times New Roman"/>
              <a:ea typeface="Times New Roman"/>
              <a:cs typeface="Times New Roman"/>
              <a:sym typeface="Times New Roman"/>
            </a:endParaRPr>
          </a:p>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 Grocery store managers must ensure that the store runs smoothly that items are priced comparatively and that customers are satisfied.  </a:t>
            </a:r>
            <a:endParaRPr sz="1550">
              <a:solidFill>
                <a:srgbClr val="3B3835"/>
              </a:solidFill>
              <a:highlight>
                <a:srgbClr val="FFFFFF"/>
              </a:highlight>
              <a:latin typeface="Times New Roman"/>
              <a:ea typeface="Times New Roman"/>
              <a:cs typeface="Times New Roman"/>
              <a:sym typeface="Times New Roman"/>
            </a:endParaRPr>
          </a:p>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people are unable to find time to household works like buying grocery. So by this platform we provide grocery . </a:t>
            </a:r>
            <a:endParaRPr sz="1550">
              <a:solidFill>
                <a:srgbClr val="3B3835"/>
              </a:solidFill>
              <a:highlight>
                <a:srgbClr val="FFFFFF"/>
              </a:highlight>
              <a:latin typeface="Times New Roman"/>
              <a:ea typeface="Times New Roman"/>
              <a:cs typeface="Times New Roman"/>
              <a:sym typeface="Times New Roman"/>
            </a:endParaRPr>
          </a:p>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 This is an Internet based application that can be accessed throughout the web. </a:t>
            </a:r>
            <a:endParaRPr sz="1550">
              <a:solidFill>
                <a:srgbClr val="3B3835"/>
              </a:solidFill>
              <a:highlight>
                <a:srgbClr val="FFFFFF"/>
              </a:highlight>
              <a:latin typeface="Times New Roman"/>
              <a:ea typeface="Times New Roman"/>
              <a:cs typeface="Times New Roman"/>
              <a:sym typeface="Times New Roman"/>
            </a:endParaRPr>
          </a:p>
          <a:p>
            <a:pPr indent="-327025" lvl="0" marL="457200" rtl="0" algn="l">
              <a:lnSpc>
                <a:spcPct val="100000"/>
              </a:lnSpc>
              <a:spcBef>
                <a:spcPts val="0"/>
              </a:spcBef>
              <a:spcAft>
                <a:spcPts val="0"/>
              </a:spcAft>
              <a:buClr>
                <a:srgbClr val="3B3835"/>
              </a:buClr>
              <a:buSzPts val="1550"/>
              <a:buFont typeface="Times New Roman"/>
              <a:buChar char="●"/>
            </a:pPr>
            <a:r>
              <a:rPr lang="en" sz="1550">
                <a:solidFill>
                  <a:srgbClr val="3B3835"/>
                </a:solidFill>
                <a:highlight>
                  <a:srgbClr val="FFFFFF"/>
                </a:highlight>
                <a:latin typeface="Times New Roman"/>
                <a:ea typeface="Times New Roman"/>
                <a:cs typeface="Times New Roman"/>
                <a:sym typeface="Times New Roman"/>
              </a:rPr>
              <a:t> This system can be used to search for all grocery and fresh vegetables which are available in the market</a:t>
            </a:r>
            <a:endParaRPr sz="1550">
              <a:solidFill>
                <a:srgbClr val="3B383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63500" marR="367665" rtl="0" algn="l">
              <a:spcBef>
                <a:spcPts val="0"/>
              </a:spcBef>
              <a:spcAft>
                <a:spcPts val="0"/>
              </a:spcAft>
              <a:buClr>
                <a:schemeClr val="dk1"/>
              </a:buClr>
              <a:buSzPts val="990"/>
              <a:buFont typeface="Arial"/>
              <a:buNone/>
            </a:pPr>
            <a:r>
              <a:rPr b="1" lang="en" sz="2200">
                <a:latin typeface="Times New Roman"/>
                <a:ea typeface="Times New Roman"/>
                <a:cs typeface="Times New Roman"/>
                <a:sym typeface="Times New Roman"/>
              </a:rPr>
              <a:t> Modules:-</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605"/>
              <a:buFont typeface="Arial"/>
              <a:buNone/>
            </a:pPr>
            <a:r>
              <a:rPr b="1" lang="en" sz="1460">
                <a:solidFill>
                  <a:srgbClr val="222222"/>
                </a:solidFill>
                <a:highlight>
                  <a:srgbClr val="FFFFFF"/>
                </a:highlight>
                <a:latin typeface="Times New Roman"/>
                <a:ea typeface="Times New Roman"/>
                <a:cs typeface="Times New Roman"/>
                <a:sym typeface="Times New Roman"/>
              </a:rPr>
              <a:t>Shopping Management :</a:t>
            </a:r>
            <a:r>
              <a:rPr lang="en" sz="1460">
                <a:solidFill>
                  <a:srgbClr val="222222"/>
                </a:solidFill>
                <a:highlight>
                  <a:srgbClr val="FFFFFF"/>
                </a:highlight>
                <a:latin typeface="Times New Roman"/>
                <a:ea typeface="Times New Roman"/>
                <a:cs typeface="Times New Roman"/>
                <a:sym typeface="Times New Roman"/>
              </a:rPr>
              <a:t>This feature gives the system or the user the customers’ shopping information. This will serve as the basis of the admin on what to prepare or invokes the system to give the order of the customer.</a:t>
            </a:r>
            <a:endParaRPr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605"/>
              <a:buFont typeface="Arial"/>
              <a:buNone/>
            </a:pPr>
            <a:r>
              <a:rPr b="1" lang="en" sz="1460">
                <a:solidFill>
                  <a:srgbClr val="222222"/>
                </a:solidFill>
                <a:highlight>
                  <a:srgbClr val="FFFFFF"/>
                </a:highlight>
                <a:latin typeface="Times New Roman"/>
                <a:ea typeface="Times New Roman"/>
                <a:cs typeface="Times New Roman"/>
                <a:sym typeface="Times New Roman"/>
              </a:rPr>
              <a:t>Customer Management:</a:t>
            </a:r>
            <a:r>
              <a:rPr lang="en" sz="1460">
                <a:solidFill>
                  <a:srgbClr val="222222"/>
                </a:solidFill>
                <a:highlight>
                  <a:srgbClr val="FFFFFF"/>
                </a:highlight>
                <a:latin typeface="Times New Roman"/>
                <a:ea typeface="Times New Roman"/>
                <a:cs typeface="Times New Roman"/>
                <a:sym typeface="Times New Roman"/>
              </a:rPr>
              <a:t>This feature plays a big role for the system because this gathers the important information of the</a:t>
            </a:r>
            <a:endParaRPr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605"/>
              <a:buFont typeface="Arial"/>
              <a:buNone/>
            </a:pPr>
            <a:r>
              <a:rPr lang="en" sz="1460">
                <a:solidFill>
                  <a:srgbClr val="222222"/>
                </a:solidFill>
                <a:highlight>
                  <a:srgbClr val="FFFFFF"/>
                </a:highlight>
                <a:latin typeface="Times New Roman"/>
                <a:ea typeface="Times New Roman"/>
                <a:cs typeface="Times New Roman"/>
                <a:sym typeface="Times New Roman"/>
              </a:rPr>
              <a:t>customers. These information were used for determining the choices of the customer orders and their transactions.</a:t>
            </a:r>
            <a:endParaRPr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605"/>
              <a:buFont typeface="Arial"/>
              <a:buNone/>
            </a:pPr>
            <a:r>
              <a:rPr b="1" lang="en" sz="1460">
                <a:solidFill>
                  <a:srgbClr val="222222"/>
                </a:solidFill>
                <a:highlight>
                  <a:srgbClr val="FFFFFF"/>
                </a:highlight>
                <a:latin typeface="Times New Roman"/>
                <a:ea typeface="Times New Roman"/>
                <a:cs typeface="Times New Roman"/>
                <a:sym typeface="Times New Roman"/>
              </a:rPr>
              <a:t>Manage Transactions :</a:t>
            </a:r>
            <a:r>
              <a:rPr lang="en" sz="1460">
                <a:solidFill>
                  <a:srgbClr val="222222"/>
                </a:solidFill>
                <a:highlight>
                  <a:srgbClr val="FFFFFF"/>
                </a:highlight>
                <a:latin typeface="Times New Roman"/>
                <a:ea typeface="Times New Roman"/>
                <a:cs typeface="Times New Roman"/>
                <a:sym typeface="Times New Roman"/>
              </a:rPr>
              <a:t>In this feature, the admin can have and monitor the transactions that are made by the customers. This will save the transaction information as well as the important matters that were done during shopping like ordering and paying.</a:t>
            </a:r>
            <a:endParaRPr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605"/>
              <a:buFont typeface="Arial"/>
              <a:buNone/>
            </a:pPr>
            <a:r>
              <a:rPr b="1" lang="en" sz="1460">
                <a:solidFill>
                  <a:srgbClr val="222222"/>
                </a:solidFill>
                <a:highlight>
                  <a:srgbClr val="FFFFFF"/>
                </a:highlight>
                <a:latin typeface="Times New Roman"/>
                <a:ea typeface="Times New Roman"/>
                <a:cs typeface="Times New Roman"/>
                <a:sym typeface="Times New Roman"/>
              </a:rPr>
              <a:t>Transaction and Reports Management:</a:t>
            </a:r>
            <a:endParaRPr b="1"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605"/>
              <a:buFont typeface="Arial"/>
              <a:buNone/>
            </a:pPr>
            <a:r>
              <a:rPr lang="en" sz="1460">
                <a:solidFill>
                  <a:srgbClr val="222222"/>
                </a:solidFill>
                <a:highlight>
                  <a:srgbClr val="FFFFFF"/>
                </a:highlight>
                <a:latin typeface="Times New Roman"/>
                <a:ea typeface="Times New Roman"/>
                <a:cs typeface="Times New Roman"/>
                <a:sym typeface="Times New Roman"/>
              </a:rPr>
              <a:t>This feature will store the transactions made including their information and the reports every transactions in the corresponding timetables.</a:t>
            </a:r>
            <a:endParaRPr sz="146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605"/>
              <a:buFont typeface="Arial"/>
              <a:buNone/>
            </a:pPr>
            <a:r>
              <a:t/>
            </a:r>
            <a:endParaRPr sz="1405">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605"/>
              <a:buFont typeface="Arial"/>
              <a:buNone/>
            </a:pPr>
            <a:r>
              <a:t/>
            </a:r>
            <a:endParaRPr sz="1405">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1200"/>
              </a:spcAft>
              <a:buSzPts val="605"/>
              <a:buNone/>
            </a:pPr>
            <a:r>
              <a:t/>
            </a:r>
            <a:endParaRPr sz="179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63500" rtl="0" algn="l">
              <a:spcBef>
                <a:spcPts val="5"/>
              </a:spcBef>
              <a:spcAft>
                <a:spcPts val="0"/>
              </a:spcAft>
              <a:buClr>
                <a:schemeClr val="dk1"/>
              </a:buClr>
              <a:buSzPts val="1100"/>
              <a:buFont typeface="Arial"/>
              <a:buNone/>
            </a:pPr>
            <a:r>
              <a:rPr b="1" lang="en" sz="2200" u="sng">
                <a:latin typeface="Times New Roman"/>
                <a:ea typeface="Times New Roman"/>
                <a:cs typeface="Times New Roman"/>
                <a:sym typeface="Times New Roman"/>
              </a:rPr>
              <a:t>Software Requirements:</a:t>
            </a:r>
            <a:endParaRPr b="1" sz="2200" u="sng">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50164" lvl="0" marL="63500" marR="278765" rtl="0" algn="l">
              <a:lnSpc>
                <a:spcPct val="1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I have developed this Application in </a:t>
            </a:r>
            <a:r>
              <a:rPr b="1" lang="en" sz="1700">
                <a:solidFill>
                  <a:schemeClr val="dk1"/>
                </a:solidFill>
                <a:latin typeface="Times New Roman"/>
                <a:ea typeface="Times New Roman"/>
                <a:cs typeface="Times New Roman"/>
                <a:sym typeface="Times New Roman"/>
              </a:rPr>
              <a:t>Java, JSP, Servlets, Hibernate and MySQL. </a:t>
            </a:r>
            <a:r>
              <a:rPr lang="en" sz="1700">
                <a:solidFill>
                  <a:schemeClr val="dk1"/>
                </a:solidFill>
                <a:latin typeface="Times New Roman"/>
                <a:ea typeface="Times New Roman"/>
                <a:cs typeface="Times New Roman"/>
                <a:sym typeface="Times New Roman"/>
              </a:rPr>
              <a:t>It’s a web-based projects so I have used </a:t>
            </a:r>
            <a:r>
              <a:rPr b="1" lang="en" sz="1700">
                <a:solidFill>
                  <a:schemeClr val="dk1"/>
                </a:solidFill>
                <a:latin typeface="Times New Roman"/>
                <a:ea typeface="Times New Roman"/>
                <a:cs typeface="Times New Roman"/>
                <a:sym typeface="Times New Roman"/>
              </a:rPr>
              <a:t>HTML, CSS, JavaScript and Bootstrap ,Thymleaf</a:t>
            </a:r>
            <a:r>
              <a:rPr lang="en" sz="17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25"/>
              </a:spcBef>
              <a:spcAft>
                <a:spcPts val="0"/>
              </a:spcAft>
              <a:buClr>
                <a:schemeClr val="dk1"/>
              </a:buClr>
              <a:buSzPts val="1100"/>
              <a:buFont typeface="Arial"/>
              <a:buNone/>
            </a:pPr>
            <a:r>
              <a:t/>
            </a:r>
            <a:endParaRPr b="1" sz="1700" u="sng">
              <a:solidFill>
                <a:schemeClr val="dk1"/>
              </a:solidFill>
              <a:latin typeface="Times New Roman"/>
              <a:ea typeface="Times New Roman"/>
              <a:cs typeface="Times New Roman"/>
              <a:sym typeface="Times New Roman"/>
            </a:endParaRPr>
          </a:p>
          <a:p>
            <a:pPr indent="-1371600" lvl="0" marL="1435100" marR="512444" rtl="0" algn="l">
              <a:lnSpc>
                <a:spcPct val="100000"/>
              </a:lnSpc>
              <a:spcBef>
                <a:spcPts val="445"/>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Front end: </a:t>
            </a:r>
            <a:r>
              <a:rPr lang="en" sz="1700">
                <a:solidFill>
                  <a:schemeClr val="dk1"/>
                </a:solidFill>
                <a:latin typeface="Times New Roman"/>
                <a:ea typeface="Times New Roman"/>
                <a:cs typeface="Times New Roman"/>
                <a:sym typeface="Times New Roman"/>
              </a:rPr>
              <a:t>Java/J2EE technologies , HTML, CSS, JavaScript, Bootstrap, Thymleaf, Hibernate.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55"/>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107950" rtl="0" algn="l">
              <a:lnSpc>
                <a:spcPct val="100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Back end</a:t>
            </a:r>
            <a:r>
              <a:rPr lang="en" sz="1700">
                <a:solidFill>
                  <a:schemeClr val="dk1"/>
                </a:solidFill>
                <a:latin typeface="Times New Roman"/>
                <a:ea typeface="Times New Roman"/>
                <a:cs typeface="Times New Roman"/>
                <a:sym typeface="Times New Roman"/>
              </a:rPr>
              <a:t>: MySQL workbench 8.0 CE.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5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63500" marR="671830" rtl="0" algn="l">
              <a:lnSpc>
                <a:spcPct val="100000"/>
              </a:lnSpc>
              <a:spcBef>
                <a:spcPts val="5"/>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Middleware/Server: </a:t>
            </a:r>
            <a:r>
              <a:rPr lang="en" sz="1700">
                <a:solidFill>
                  <a:schemeClr val="dk1"/>
                </a:solidFill>
                <a:latin typeface="Times New Roman"/>
                <a:ea typeface="Times New Roman"/>
                <a:cs typeface="Times New Roman"/>
                <a:sym typeface="Times New Roman"/>
              </a:rPr>
              <a:t>Apache Tomcat v8.5. IDE: Spring tool suite for Java EE Developers</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3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63500" rtl="0" algn="l">
              <a:lnSpc>
                <a:spcPct val="100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Browser: </a:t>
            </a:r>
            <a:r>
              <a:rPr lang="en" sz="1700">
                <a:solidFill>
                  <a:schemeClr val="dk1"/>
                </a:solidFill>
                <a:latin typeface="Times New Roman"/>
                <a:ea typeface="Times New Roman"/>
                <a:cs typeface="Times New Roman"/>
                <a:sym typeface="Times New Roman"/>
              </a:rPr>
              <a:t>Best result on Google Chrome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5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63500" rtl="0" algn="l">
              <a:lnSpc>
                <a:spcPct val="100000"/>
              </a:lnSpc>
              <a:spcBef>
                <a:spcPts val="5"/>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Operating System: </a:t>
            </a:r>
            <a:r>
              <a:rPr lang="en" sz="1700">
                <a:solidFill>
                  <a:schemeClr val="dk1"/>
                </a:solidFill>
                <a:latin typeface="Times New Roman"/>
                <a:ea typeface="Times New Roman"/>
                <a:cs typeface="Times New Roman"/>
                <a:sym typeface="Times New Roman"/>
              </a:rPr>
              <a:t>Linux</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425"/>
              </a:spcBef>
              <a:spcAft>
                <a:spcPts val="0"/>
              </a:spcAft>
              <a:buNone/>
            </a:pPr>
            <a:r>
              <a:rPr b="1" lang="en" sz="2200">
                <a:latin typeface="Times New Roman"/>
                <a:ea typeface="Times New Roman"/>
                <a:cs typeface="Times New Roman"/>
                <a:sym typeface="Times New Roman"/>
              </a:rPr>
              <a:t>Data Dictionary:</a:t>
            </a:r>
            <a:endParaRPr b="1" sz="2200">
              <a:latin typeface="Times New Roman"/>
              <a:ea typeface="Times New Roman"/>
              <a:cs typeface="Times New Roman"/>
              <a:sym typeface="Times New Roman"/>
            </a:endParaRPr>
          </a:p>
          <a:p>
            <a:pPr indent="0" lvl="0" marL="0" rtl="0" algn="l">
              <a:spcBef>
                <a:spcPts val="425"/>
              </a:spcBef>
              <a:spcAft>
                <a:spcPts val="0"/>
              </a:spcAft>
              <a:buClr>
                <a:schemeClr val="dk1"/>
              </a:buClr>
              <a:buSzPts val="1100"/>
              <a:buFont typeface="Arial"/>
              <a:buNone/>
            </a:pPr>
            <a:r>
              <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90" name="Google Shape;90;p18"/>
          <p:cNvPicPr preferRelativeResize="0"/>
          <p:nvPr/>
        </p:nvPicPr>
        <p:blipFill rotWithShape="1">
          <a:blip r:embed="rId3">
            <a:alphaModFix/>
          </a:blip>
          <a:srcRect b="16987" l="19844" r="11488" t="19769"/>
          <a:stretch/>
        </p:blipFill>
        <p:spPr>
          <a:xfrm>
            <a:off x="1432375" y="1265775"/>
            <a:ext cx="6859099" cy="3551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Customer Table:</a:t>
            </a:r>
            <a:endParaRPr b="1" sz="2000">
              <a:latin typeface="Times New Roman"/>
              <a:ea typeface="Times New Roman"/>
              <a:cs typeface="Times New Roman"/>
              <a:sym typeface="Times New Roman"/>
            </a:endParaRPr>
          </a:p>
        </p:txBody>
      </p:sp>
      <p:pic>
        <p:nvPicPr>
          <p:cNvPr id="96" name="Google Shape;96;p19"/>
          <p:cNvPicPr preferRelativeResize="0"/>
          <p:nvPr/>
        </p:nvPicPr>
        <p:blipFill rotWithShape="1">
          <a:blip r:embed="rId3">
            <a:alphaModFix/>
          </a:blip>
          <a:srcRect b="15821" l="5056" r="11769" t="3206"/>
          <a:stretch/>
        </p:blipFill>
        <p:spPr>
          <a:xfrm>
            <a:off x="1232888" y="1266275"/>
            <a:ext cx="6678224" cy="365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Transaction Table :</a:t>
            </a:r>
            <a:endParaRPr b="1" sz="2000">
              <a:latin typeface="Times New Roman"/>
              <a:ea typeface="Times New Roman"/>
              <a:cs typeface="Times New Roman"/>
              <a:sym typeface="Times New Roman"/>
            </a:endParaRPr>
          </a:p>
        </p:txBody>
      </p:sp>
      <p:pic>
        <p:nvPicPr>
          <p:cNvPr id="102" name="Google Shape;102;p20"/>
          <p:cNvPicPr preferRelativeResize="0"/>
          <p:nvPr/>
        </p:nvPicPr>
        <p:blipFill rotWithShape="1">
          <a:blip r:embed="rId3">
            <a:alphaModFix/>
          </a:blip>
          <a:srcRect b="17189" l="18262" r="12007" t="2862"/>
          <a:stretch/>
        </p:blipFill>
        <p:spPr>
          <a:xfrm>
            <a:off x="1357675" y="1083525"/>
            <a:ext cx="5900649" cy="380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5"/>
              </a:spcBef>
              <a:spcAft>
                <a:spcPts val="0"/>
              </a:spcAft>
              <a:buNone/>
            </a:pPr>
            <a:r>
              <a:rPr b="1" lang="en" sz="2200">
                <a:latin typeface="Times New Roman"/>
                <a:ea typeface="Times New Roman"/>
                <a:cs typeface="Times New Roman"/>
                <a:sym typeface="Times New Roman"/>
              </a:rPr>
              <a:t>Screenshots :</a:t>
            </a:r>
            <a:endParaRPr b="1" sz="2200">
              <a:latin typeface="Times New Roman"/>
              <a:ea typeface="Times New Roman"/>
              <a:cs typeface="Times New Roman"/>
              <a:sym typeface="Times New Roman"/>
            </a:endParaRPr>
          </a:p>
          <a:p>
            <a:pPr indent="0" lvl="0" marL="0" rtl="0" algn="l">
              <a:spcBef>
                <a:spcPts val="5"/>
              </a:spcBef>
              <a:spcAft>
                <a:spcPts val="0"/>
              </a:spcAft>
              <a:buClr>
                <a:schemeClr val="dk1"/>
              </a:buClr>
              <a:buSzPct val="50000"/>
              <a:buFont typeface="Arial"/>
              <a:buNone/>
            </a:pPr>
            <a:r>
              <a:rPr b="1" lang="en" sz="2200">
                <a:latin typeface="Times New Roman"/>
                <a:ea typeface="Times New Roman"/>
                <a:cs typeface="Times New Roman"/>
                <a:sym typeface="Times New Roman"/>
              </a:rPr>
              <a:t>Home Page</a:t>
            </a:r>
            <a:endParaRPr b="1" sz="2200">
              <a:latin typeface="Times New Roman"/>
              <a:ea typeface="Times New Roman"/>
              <a:cs typeface="Times New Roman"/>
              <a:sym typeface="Times New Roman"/>
            </a:endParaRPr>
          </a:p>
        </p:txBody>
      </p:sp>
      <p:pic>
        <p:nvPicPr>
          <p:cNvPr id="108" name="Google Shape;108;p21"/>
          <p:cNvPicPr preferRelativeResize="0"/>
          <p:nvPr/>
        </p:nvPicPr>
        <p:blipFill rotWithShape="1">
          <a:blip r:embed="rId3">
            <a:alphaModFix/>
          </a:blip>
          <a:srcRect b="0" l="5060" r="0" t="7227"/>
          <a:stretch/>
        </p:blipFill>
        <p:spPr>
          <a:xfrm>
            <a:off x="2088725" y="248026"/>
            <a:ext cx="6987725" cy="413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