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8" r:id="rId3"/>
    <p:sldId id="270" r:id="rId4"/>
    <p:sldId id="271" r:id="rId5"/>
    <p:sldId id="267" r:id="rId6"/>
    <p:sldId id="269" r:id="rId7"/>
    <p:sldId id="268" r:id="rId8"/>
    <p:sldId id="27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ena Ki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39654D-12EC-4F0E-90A5-83456E11890E}">
  <a:tblStyle styleId="{A639654D-12EC-4F0E-90A5-83456E11890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93C076-E00B-4250-9441-647A4A44B1C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5"/>
    <p:restoredTop sz="94711"/>
  </p:normalViewPr>
  <p:slideViewPr>
    <p:cSldViewPr snapToGrid="0">
      <p:cViewPr varScale="1">
        <p:scale>
          <a:sx n="131" d="100"/>
          <a:sy n="131" d="100"/>
        </p:scale>
        <p:origin x="6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6c45909a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6c45909a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6c45909a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6c45909a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582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6c45909a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6c45909a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29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6c45909a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6c45909a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647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6c45909a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6c45909a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70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6c45909a0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6c45909a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208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6c45909a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6c45909a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95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Personality-Based Matching in SAMI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Big-Five Personality Model</a:t>
            </a:r>
            <a:endParaRPr dirty="0"/>
          </a:p>
        </p:txBody>
      </p:sp>
      <p:graphicFrame>
        <p:nvGraphicFramePr>
          <p:cNvPr id="66" name="Google Shape;66;p15"/>
          <p:cNvGraphicFramePr/>
          <p:nvPr/>
        </p:nvGraphicFramePr>
        <p:xfrm>
          <a:off x="1600200" y="1104900"/>
          <a:ext cx="5943600" cy="2956560"/>
        </p:xfrm>
        <a:graphic>
          <a:graphicData uri="http://schemas.openxmlformats.org/drawingml/2006/table">
            <a:tbl>
              <a:tblPr>
                <a:noFill/>
                <a:tableStyleId>{A639654D-12EC-4F0E-90A5-83456E11890E}</a:tableStyleId>
              </a:tblPr>
              <a:tblGrid>
                <a:gridCol w="1590675">
                  <a:extLst>
                    <a:ext uri="{9D8B030D-6E8A-4147-A177-3AD203B41FA5}">
                      <a16:colId xmlns:a16="http://schemas.microsoft.com/office/drawing/2014/main" val="20000"/>
                    </a:ext>
                  </a:extLst>
                </a:gridCol>
                <a:gridCol w="43529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200" b="1"/>
                        <a:t>Big-Five Trait</a:t>
                      </a:r>
                      <a:endParaRPr sz="1200" b="1"/>
                    </a:p>
                  </a:txBody>
                  <a:tcPr marL="63500" marR="63500" marT="63500" marB="63500">
                    <a:solidFill>
                      <a:srgbClr val="CFE2F3"/>
                    </a:solidFill>
                  </a:tcPr>
                </a:tc>
                <a:tc>
                  <a:txBody>
                    <a:bodyPr/>
                    <a:lstStyle/>
                    <a:p>
                      <a:pPr marL="0" lvl="0" indent="0" algn="l" rtl="0">
                        <a:spcBef>
                          <a:spcPts val="0"/>
                        </a:spcBef>
                        <a:spcAft>
                          <a:spcPts val="0"/>
                        </a:spcAft>
                        <a:buNone/>
                      </a:pPr>
                      <a:r>
                        <a:rPr lang="en" sz="1200" b="1"/>
                        <a:t>Definition</a:t>
                      </a:r>
                      <a:endParaRPr sz="1200" b="1"/>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200" b="1"/>
                        <a:t>Openness</a:t>
                      </a:r>
                      <a:endParaRPr sz="1200" b="1"/>
                    </a:p>
                  </a:txBody>
                  <a:tcPr marL="63500" marR="63500" marT="63500" marB="63500"/>
                </a:tc>
                <a:tc>
                  <a:txBody>
                    <a:bodyPr/>
                    <a:lstStyle/>
                    <a:p>
                      <a:pPr marL="0" lvl="0" indent="0" algn="l" rtl="0">
                        <a:spcBef>
                          <a:spcPts val="0"/>
                        </a:spcBef>
                        <a:spcAft>
                          <a:spcPts val="0"/>
                        </a:spcAft>
                        <a:buNone/>
                      </a:pPr>
                      <a:r>
                        <a:rPr lang="en" sz="1200"/>
                        <a:t>The tendency to appreciate new art, ideas, values, feelings, and behaviors.</a:t>
                      </a:r>
                      <a:endParaRPr sz="1200"/>
                    </a:p>
                  </a:txBody>
                  <a:tcPr marL="63500" marR="63500" marT="63500" marB="63500">
                    <a:solidFill>
                      <a:srgbClr val="CFE2F3"/>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200" b="1"/>
                        <a:t>Conscientiousness</a:t>
                      </a:r>
                      <a:endParaRPr sz="1200" b="1"/>
                    </a:p>
                  </a:txBody>
                  <a:tcPr marL="63500" marR="63500" marT="63500" marB="63500"/>
                </a:tc>
                <a:tc>
                  <a:txBody>
                    <a:bodyPr/>
                    <a:lstStyle/>
                    <a:p>
                      <a:pPr marL="0" lvl="0" indent="0" algn="l" rtl="0">
                        <a:spcBef>
                          <a:spcPts val="0"/>
                        </a:spcBef>
                        <a:spcAft>
                          <a:spcPts val="0"/>
                        </a:spcAft>
                        <a:buNone/>
                      </a:pPr>
                      <a:r>
                        <a:rPr lang="en" sz="1200"/>
                        <a:t>The tendency to be careful, on time for appointments, to follow rules, and to be hardworking.</a:t>
                      </a:r>
                      <a:endParaRPr sz="1200"/>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200" b="1"/>
                        <a:t>Extraversion</a:t>
                      </a:r>
                      <a:endParaRPr sz="1200" b="1"/>
                    </a:p>
                  </a:txBody>
                  <a:tcPr marL="63500" marR="63500" marT="63500" marB="63500"/>
                </a:tc>
                <a:tc>
                  <a:txBody>
                    <a:bodyPr/>
                    <a:lstStyle/>
                    <a:p>
                      <a:pPr marL="0" lvl="0" indent="0" algn="l" rtl="0">
                        <a:spcBef>
                          <a:spcPts val="0"/>
                        </a:spcBef>
                        <a:spcAft>
                          <a:spcPts val="0"/>
                        </a:spcAft>
                        <a:buNone/>
                      </a:pPr>
                      <a:r>
                        <a:rPr lang="en" sz="1200"/>
                        <a:t>The tendency to be talkative, sociable, and to enjoy others; the tendency to have a dominant style.</a:t>
                      </a:r>
                      <a:endParaRPr sz="1200"/>
                    </a:p>
                  </a:txBody>
                  <a:tcPr marL="63500" marR="63500" marT="63500" marB="63500">
                    <a:solidFill>
                      <a:srgbClr val="CFE2F3"/>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200" b="1"/>
                        <a:t>Agreeableness</a:t>
                      </a:r>
                      <a:endParaRPr sz="1200" b="1"/>
                    </a:p>
                  </a:txBody>
                  <a:tcPr marL="63500" marR="63500" marT="63500" marB="63500"/>
                </a:tc>
                <a:tc>
                  <a:txBody>
                    <a:bodyPr/>
                    <a:lstStyle/>
                    <a:p>
                      <a:pPr marL="0" lvl="0" indent="0" algn="l" rtl="0">
                        <a:spcBef>
                          <a:spcPts val="0"/>
                        </a:spcBef>
                        <a:spcAft>
                          <a:spcPts val="0"/>
                        </a:spcAft>
                        <a:buNone/>
                      </a:pPr>
                      <a:r>
                        <a:rPr lang="en" sz="1200"/>
                        <a:t>The tendency to agree and go along with others rather than to assert one’s own opinions and choices.</a:t>
                      </a:r>
                      <a:endParaRPr sz="1200"/>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200" b="1"/>
                        <a:t>Neuroticism</a:t>
                      </a:r>
                      <a:endParaRPr sz="1200" b="1"/>
                    </a:p>
                  </a:txBody>
                  <a:tcPr marL="63500" marR="63500" marT="63500" marB="63500"/>
                </a:tc>
                <a:tc>
                  <a:txBody>
                    <a:bodyPr/>
                    <a:lstStyle/>
                    <a:p>
                      <a:pPr marL="0" lvl="0" indent="0" algn="l" rtl="0">
                        <a:spcBef>
                          <a:spcPts val="0"/>
                        </a:spcBef>
                        <a:spcAft>
                          <a:spcPts val="0"/>
                        </a:spcAft>
                        <a:buNone/>
                      </a:pPr>
                      <a:r>
                        <a:rPr lang="en" sz="1200"/>
                        <a:t>The tendency to frequently experience negative emotions such as anger, worry, and sadness, as well as being interpersonally sensitive.</a:t>
                      </a:r>
                      <a:endParaRPr sz="1200"/>
                    </a:p>
                  </a:txBody>
                  <a:tcPr marL="63500" marR="63500" marT="63500" marB="63500">
                    <a:solidFill>
                      <a:srgbClr val="CFE2F3"/>
                    </a:solidFill>
                  </a:tcPr>
                </a:tc>
                <a:extLst>
                  <a:ext uri="{0D108BD9-81ED-4DB2-BD59-A6C34878D82A}">
                    <a16:rowId xmlns:a16="http://schemas.microsoft.com/office/drawing/2014/main" val="10005"/>
                  </a:ext>
                </a:extLst>
              </a:tr>
            </a:tbl>
          </a:graphicData>
        </a:graphic>
      </p:graphicFrame>
      <p:sp>
        <p:nvSpPr>
          <p:cNvPr id="67" name="Google Shape;67;p15"/>
          <p:cNvSpPr txBox="1"/>
          <p:nvPr/>
        </p:nvSpPr>
        <p:spPr>
          <a:xfrm>
            <a:off x="1777650" y="4259000"/>
            <a:ext cx="55887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i="1">
                <a:solidFill>
                  <a:schemeClr val="dk1"/>
                </a:solidFill>
              </a:rPr>
              <a:t>Adapted from (Diener et al., 2019) p. 282 Figure 2</a:t>
            </a:r>
            <a:endParaRPr sz="1200"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8"/>
          <p:cNvGraphicFramePr/>
          <p:nvPr>
            <p:extLst>
              <p:ext uri="{D42A27DB-BD31-4B8C-83A1-F6EECF244321}">
                <p14:modId xmlns:p14="http://schemas.microsoft.com/office/powerpoint/2010/main" val="884888048"/>
              </p:ext>
            </p:extLst>
          </p:nvPr>
        </p:nvGraphicFramePr>
        <p:xfrm>
          <a:off x="3239310" y="785299"/>
          <a:ext cx="5085685" cy="4114062"/>
        </p:xfrm>
        <a:graphic>
          <a:graphicData uri="http://schemas.openxmlformats.org/drawingml/2006/table">
            <a:tbl>
              <a:tblPr>
                <a:noFill/>
                <a:tableStyleId>{F593C076-E00B-4250-9441-647A4A44B1C7}</a:tableStyleId>
              </a:tblPr>
              <a:tblGrid>
                <a:gridCol w="462335">
                  <a:extLst>
                    <a:ext uri="{9D8B030D-6E8A-4147-A177-3AD203B41FA5}">
                      <a16:colId xmlns:a16="http://schemas.microsoft.com/office/drawing/2014/main" val="20000"/>
                    </a:ext>
                  </a:extLst>
                </a:gridCol>
                <a:gridCol w="462335">
                  <a:extLst>
                    <a:ext uri="{9D8B030D-6E8A-4147-A177-3AD203B41FA5}">
                      <a16:colId xmlns:a16="http://schemas.microsoft.com/office/drawing/2014/main" val="20001"/>
                    </a:ext>
                  </a:extLst>
                </a:gridCol>
                <a:gridCol w="462335">
                  <a:extLst>
                    <a:ext uri="{9D8B030D-6E8A-4147-A177-3AD203B41FA5}">
                      <a16:colId xmlns:a16="http://schemas.microsoft.com/office/drawing/2014/main" val="20002"/>
                    </a:ext>
                  </a:extLst>
                </a:gridCol>
                <a:gridCol w="462335">
                  <a:extLst>
                    <a:ext uri="{9D8B030D-6E8A-4147-A177-3AD203B41FA5}">
                      <a16:colId xmlns:a16="http://schemas.microsoft.com/office/drawing/2014/main" val="20003"/>
                    </a:ext>
                  </a:extLst>
                </a:gridCol>
                <a:gridCol w="462335">
                  <a:extLst>
                    <a:ext uri="{9D8B030D-6E8A-4147-A177-3AD203B41FA5}">
                      <a16:colId xmlns:a16="http://schemas.microsoft.com/office/drawing/2014/main" val="20004"/>
                    </a:ext>
                  </a:extLst>
                </a:gridCol>
                <a:gridCol w="462335">
                  <a:extLst>
                    <a:ext uri="{9D8B030D-6E8A-4147-A177-3AD203B41FA5}">
                      <a16:colId xmlns:a16="http://schemas.microsoft.com/office/drawing/2014/main" val="20005"/>
                    </a:ext>
                  </a:extLst>
                </a:gridCol>
                <a:gridCol w="462335">
                  <a:extLst>
                    <a:ext uri="{9D8B030D-6E8A-4147-A177-3AD203B41FA5}">
                      <a16:colId xmlns:a16="http://schemas.microsoft.com/office/drawing/2014/main" val="20006"/>
                    </a:ext>
                  </a:extLst>
                </a:gridCol>
                <a:gridCol w="462335">
                  <a:extLst>
                    <a:ext uri="{9D8B030D-6E8A-4147-A177-3AD203B41FA5}">
                      <a16:colId xmlns:a16="http://schemas.microsoft.com/office/drawing/2014/main" val="20007"/>
                    </a:ext>
                  </a:extLst>
                </a:gridCol>
                <a:gridCol w="462335">
                  <a:extLst>
                    <a:ext uri="{9D8B030D-6E8A-4147-A177-3AD203B41FA5}">
                      <a16:colId xmlns:a16="http://schemas.microsoft.com/office/drawing/2014/main" val="20008"/>
                    </a:ext>
                  </a:extLst>
                </a:gridCol>
                <a:gridCol w="462335">
                  <a:extLst>
                    <a:ext uri="{9D8B030D-6E8A-4147-A177-3AD203B41FA5}">
                      <a16:colId xmlns:a16="http://schemas.microsoft.com/office/drawing/2014/main" val="20009"/>
                    </a:ext>
                  </a:extLst>
                </a:gridCol>
                <a:gridCol w="462335">
                  <a:extLst>
                    <a:ext uri="{9D8B030D-6E8A-4147-A177-3AD203B41FA5}">
                      <a16:colId xmlns:a16="http://schemas.microsoft.com/office/drawing/2014/main" val="20010"/>
                    </a:ext>
                  </a:extLst>
                </a:gridCol>
              </a:tblGrid>
              <a:tr h="393602">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extLst>
                  <a:ext uri="{0D108BD9-81ED-4DB2-BD59-A6C34878D82A}">
                    <a16:rowId xmlns:a16="http://schemas.microsoft.com/office/drawing/2014/main" val="10000"/>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1"/>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2"/>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3"/>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4"/>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FF0000"/>
                    </a:solid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5"/>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FF0000"/>
                    </a:solid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6"/>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07"/>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8"/>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09"/>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10"/>
                  </a:ext>
                </a:extLst>
              </a:tr>
            </a:tbl>
          </a:graphicData>
        </a:graphic>
      </p:graphicFrame>
      <p:graphicFrame>
        <p:nvGraphicFramePr>
          <p:cNvPr id="85" name="Google Shape;85;p18"/>
          <p:cNvGraphicFramePr/>
          <p:nvPr>
            <p:extLst>
              <p:ext uri="{D42A27DB-BD31-4B8C-83A1-F6EECF244321}">
                <p14:modId xmlns:p14="http://schemas.microsoft.com/office/powerpoint/2010/main" val="860747493"/>
              </p:ext>
            </p:extLst>
          </p:nvPr>
        </p:nvGraphicFramePr>
        <p:xfrm>
          <a:off x="2694562" y="1186774"/>
          <a:ext cx="535021" cy="3712585"/>
        </p:xfrm>
        <a:graphic>
          <a:graphicData uri="http://schemas.openxmlformats.org/drawingml/2006/table">
            <a:tbl>
              <a:tblPr>
                <a:noFill/>
                <a:tableStyleId>{F593C076-E00B-4250-9441-647A4A44B1C7}</a:tableStyleId>
              </a:tblPr>
              <a:tblGrid>
                <a:gridCol w="535021">
                  <a:extLst>
                    <a:ext uri="{9D8B030D-6E8A-4147-A177-3AD203B41FA5}">
                      <a16:colId xmlns:a16="http://schemas.microsoft.com/office/drawing/2014/main" val="20000"/>
                    </a:ext>
                  </a:extLst>
                </a:gridCol>
              </a:tblGrid>
              <a:tr h="742517">
                <a:tc>
                  <a:txBody>
                    <a:bodyPr/>
                    <a:lstStyle/>
                    <a:p>
                      <a:pPr marL="0" lvl="0" indent="0" algn="ctr" rtl="0">
                        <a:spcBef>
                          <a:spcPts val="0"/>
                        </a:spcBef>
                        <a:spcAft>
                          <a:spcPts val="0"/>
                        </a:spcAft>
                        <a:buNone/>
                      </a:pPr>
                      <a:r>
                        <a:rPr lang="en" sz="1200" dirty="0"/>
                        <a:t>OPN</a:t>
                      </a:r>
                      <a:endParaRPr sz="1200" dirty="0"/>
                    </a:p>
                  </a:txBody>
                  <a:tcPr marL="91425" marR="91425" marT="91425" marB="91425" anchor="ctr">
                    <a:noFill/>
                  </a:tcPr>
                </a:tc>
                <a:extLst>
                  <a:ext uri="{0D108BD9-81ED-4DB2-BD59-A6C34878D82A}">
                    <a16:rowId xmlns:a16="http://schemas.microsoft.com/office/drawing/2014/main" val="10000"/>
                  </a:ext>
                </a:extLst>
              </a:tr>
              <a:tr h="742517">
                <a:tc>
                  <a:txBody>
                    <a:bodyPr/>
                    <a:lstStyle/>
                    <a:p>
                      <a:pPr marL="0" lvl="0" indent="0" algn="ctr" rtl="0">
                        <a:spcBef>
                          <a:spcPts val="0"/>
                        </a:spcBef>
                        <a:spcAft>
                          <a:spcPts val="0"/>
                        </a:spcAft>
                        <a:buNone/>
                      </a:pPr>
                      <a:r>
                        <a:rPr lang="en" sz="1200"/>
                        <a:t>CON</a:t>
                      </a:r>
                      <a:endParaRPr sz="1200"/>
                    </a:p>
                  </a:txBody>
                  <a:tcPr marL="91425" marR="91425" marT="91425" marB="91425" anchor="ctr">
                    <a:noFill/>
                  </a:tcPr>
                </a:tc>
                <a:extLst>
                  <a:ext uri="{0D108BD9-81ED-4DB2-BD59-A6C34878D82A}">
                    <a16:rowId xmlns:a16="http://schemas.microsoft.com/office/drawing/2014/main" val="10001"/>
                  </a:ext>
                </a:extLst>
              </a:tr>
              <a:tr h="742517">
                <a:tc>
                  <a:txBody>
                    <a:bodyPr/>
                    <a:lstStyle/>
                    <a:p>
                      <a:pPr marL="0" lvl="0" indent="0" algn="ctr" rtl="0">
                        <a:spcBef>
                          <a:spcPts val="0"/>
                        </a:spcBef>
                        <a:spcAft>
                          <a:spcPts val="0"/>
                        </a:spcAft>
                        <a:buNone/>
                      </a:pPr>
                      <a:r>
                        <a:rPr lang="en" sz="1200" dirty="0"/>
                        <a:t>EXT</a:t>
                      </a:r>
                      <a:endParaRPr sz="1200" dirty="0"/>
                    </a:p>
                  </a:txBody>
                  <a:tcPr marL="91425" marR="91425" marT="91425" marB="91425" anchor="ctr">
                    <a:solidFill>
                      <a:srgbClr val="FFC000"/>
                    </a:solidFill>
                  </a:tcPr>
                </a:tc>
                <a:extLst>
                  <a:ext uri="{0D108BD9-81ED-4DB2-BD59-A6C34878D82A}">
                    <a16:rowId xmlns:a16="http://schemas.microsoft.com/office/drawing/2014/main" val="10002"/>
                  </a:ext>
                </a:extLst>
              </a:tr>
              <a:tr h="742517">
                <a:tc>
                  <a:txBody>
                    <a:bodyPr/>
                    <a:lstStyle/>
                    <a:p>
                      <a:pPr marL="0" lvl="0" indent="0" algn="ctr" rtl="0">
                        <a:spcBef>
                          <a:spcPts val="0"/>
                        </a:spcBef>
                        <a:spcAft>
                          <a:spcPts val="0"/>
                        </a:spcAft>
                        <a:buNone/>
                      </a:pPr>
                      <a:r>
                        <a:rPr lang="en" sz="1200" dirty="0"/>
                        <a:t>AGR</a:t>
                      </a:r>
                      <a:endParaRPr sz="1200" dirty="0"/>
                    </a:p>
                  </a:txBody>
                  <a:tcPr marL="91425" marR="91425" marT="91425" marB="91425" anchor="ctr">
                    <a:noFill/>
                  </a:tcPr>
                </a:tc>
                <a:extLst>
                  <a:ext uri="{0D108BD9-81ED-4DB2-BD59-A6C34878D82A}">
                    <a16:rowId xmlns:a16="http://schemas.microsoft.com/office/drawing/2014/main" val="10003"/>
                  </a:ext>
                </a:extLst>
              </a:tr>
              <a:tr h="742517">
                <a:tc>
                  <a:txBody>
                    <a:bodyPr/>
                    <a:lstStyle/>
                    <a:p>
                      <a:pPr marL="0" lvl="0" indent="0" algn="ctr" rtl="0">
                        <a:spcBef>
                          <a:spcPts val="0"/>
                        </a:spcBef>
                        <a:spcAft>
                          <a:spcPts val="0"/>
                        </a:spcAft>
                        <a:buNone/>
                      </a:pPr>
                      <a:r>
                        <a:rPr lang="en" sz="1200" dirty="0"/>
                        <a:t>NEU</a:t>
                      </a:r>
                      <a:endParaRPr sz="1200" dirty="0"/>
                    </a:p>
                  </a:txBody>
                  <a:tcPr marL="91425" marR="91425" marT="91425" marB="91425" anchor="ctr">
                    <a:noFill/>
                  </a:tcPr>
                </a:tc>
                <a:extLst>
                  <a:ext uri="{0D108BD9-81ED-4DB2-BD59-A6C34878D82A}">
                    <a16:rowId xmlns:a16="http://schemas.microsoft.com/office/drawing/2014/main" val="10004"/>
                  </a:ext>
                </a:extLst>
              </a:tr>
            </a:tbl>
          </a:graphicData>
        </a:graphic>
      </p:graphicFrame>
      <p:graphicFrame>
        <p:nvGraphicFramePr>
          <p:cNvPr id="86" name="Google Shape;86;p18"/>
          <p:cNvGraphicFramePr/>
          <p:nvPr>
            <p:extLst>
              <p:ext uri="{D42A27DB-BD31-4B8C-83A1-F6EECF244321}">
                <p14:modId xmlns:p14="http://schemas.microsoft.com/office/powerpoint/2010/main" val="4251798744"/>
              </p:ext>
            </p:extLst>
          </p:nvPr>
        </p:nvGraphicFramePr>
        <p:xfrm>
          <a:off x="3696510" y="389100"/>
          <a:ext cx="4628490" cy="396199"/>
        </p:xfrm>
        <a:graphic>
          <a:graphicData uri="http://schemas.openxmlformats.org/drawingml/2006/table">
            <a:tbl>
              <a:tblPr>
                <a:noFill/>
                <a:tableStyleId>{F593C076-E00B-4250-9441-647A4A44B1C7}</a:tableStyleId>
              </a:tblPr>
              <a:tblGrid>
                <a:gridCol w="925698">
                  <a:extLst>
                    <a:ext uri="{9D8B030D-6E8A-4147-A177-3AD203B41FA5}">
                      <a16:colId xmlns:a16="http://schemas.microsoft.com/office/drawing/2014/main" val="20000"/>
                    </a:ext>
                  </a:extLst>
                </a:gridCol>
                <a:gridCol w="925698">
                  <a:extLst>
                    <a:ext uri="{9D8B030D-6E8A-4147-A177-3AD203B41FA5}">
                      <a16:colId xmlns:a16="http://schemas.microsoft.com/office/drawing/2014/main" val="20001"/>
                    </a:ext>
                  </a:extLst>
                </a:gridCol>
                <a:gridCol w="925698">
                  <a:extLst>
                    <a:ext uri="{9D8B030D-6E8A-4147-A177-3AD203B41FA5}">
                      <a16:colId xmlns:a16="http://schemas.microsoft.com/office/drawing/2014/main" val="20002"/>
                    </a:ext>
                  </a:extLst>
                </a:gridCol>
                <a:gridCol w="925698">
                  <a:extLst>
                    <a:ext uri="{9D8B030D-6E8A-4147-A177-3AD203B41FA5}">
                      <a16:colId xmlns:a16="http://schemas.microsoft.com/office/drawing/2014/main" val="20003"/>
                    </a:ext>
                  </a:extLst>
                </a:gridCol>
                <a:gridCol w="925698">
                  <a:extLst>
                    <a:ext uri="{9D8B030D-6E8A-4147-A177-3AD203B41FA5}">
                      <a16:colId xmlns:a16="http://schemas.microsoft.com/office/drawing/2014/main" val="20004"/>
                    </a:ext>
                  </a:extLst>
                </a:gridCol>
              </a:tblGrid>
              <a:tr h="396199">
                <a:tc>
                  <a:txBody>
                    <a:bodyPr/>
                    <a:lstStyle/>
                    <a:p>
                      <a:pPr marL="0" lvl="0" indent="0" algn="ctr" rtl="0">
                        <a:spcBef>
                          <a:spcPts val="0"/>
                        </a:spcBef>
                        <a:spcAft>
                          <a:spcPts val="0"/>
                        </a:spcAft>
                        <a:buNone/>
                      </a:pPr>
                      <a:r>
                        <a:rPr lang="en" sz="1200" dirty="0"/>
                        <a:t>OPN</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CON</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EXT</a:t>
                      </a:r>
                      <a:endParaRPr sz="1200" dirty="0"/>
                    </a:p>
                  </a:txBody>
                  <a:tcPr marL="91425" marR="91425" marT="91425" marB="91425" anchor="ctr">
                    <a:solidFill>
                      <a:srgbClr val="FFC000"/>
                    </a:solidFill>
                  </a:tcPr>
                </a:tc>
                <a:tc>
                  <a:txBody>
                    <a:bodyPr/>
                    <a:lstStyle/>
                    <a:p>
                      <a:pPr marL="0" lvl="0" indent="0" algn="ctr" rtl="0">
                        <a:spcBef>
                          <a:spcPts val="0"/>
                        </a:spcBef>
                        <a:spcAft>
                          <a:spcPts val="0"/>
                        </a:spcAft>
                        <a:buNone/>
                      </a:pPr>
                      <a:r>
                        <a:rPr lang="en" sz="1200" dirty="0"/>
                        <a:t>AGR</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NEU</a:t>
                      </a:r>
                      <a:endParaRPr sz="1200" dirty="0"/>
                    </a:p>
                  </a:txBody>
                  <a:tcPr marL="91425" marR="91425" marT="91425" marB="91425" anchor="ctr">
                    <a:noFill/>
                  </a:tcPr>
                </a:tc>
                <a:extLst>
                  <a:ext uri="{0D108BD9-81ED-4DB2-BD59-A6C34878D82A}">
                    <a16:rowId xmlns:a16="http://schemas.microsoft.com/office/drawing/2014/main" val="10000"/>
                  </a:ext>
                </a:extLst>
              </a:tr>
            </a:tbl>
          </a:graphicData>
        </a:graphic>
      </p:graphicFrame>
      <p:sp>
        <p:nvSpPr>
          <p:cNvPr id="3" name="Google Shape;65;p15">
            <a:extLst>
              <a:ext uri="{FF2B5EF4-FFF2-40B4-BE49-F238E27FC236}">
                <a16:creationId xmlns:a16="http://schemas.microsoft.com/office/drawing/2014/main" id="{DFEC0E2B-6184-0AA6-23C5-8B606974706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Summary of paper</a:t>
            </a:r>
            <a:br>
              <a:rPr lang="en" dirty="0"/>
            </a:br>
            <a:r>
              <a:rPr lang="en" dirty="0"/>
              <a:t>Extraversion</a:t>
            </a:r>
            <a:endParaRPr dirty="0"/>
          </a:p>
        </p:txBody>
      </p:sp>
      <p:sp>
        <p:nvSpPr>
          <p:cNvPr id="4" name="TextBox 3">
            <a:extLst>
              <a:ext uri="{FF2B5EF4-FFF2-40B4-BE49-F238E27FC236}">
                <a16:creationId xmlns:a16="http://schemas.microsoft.com/office/drawing/2014/main" id="{D20A7D09-99ED-F264-5808-E3089F31BBA2}"/>
              </a:ext>
            </a:extLst>
          </p:cNvPr>
          <p:cNvSpPr txBox="1"/>
          <p:nvPr/>
        </p:nvSpPr>
        <p:spPr>
          <a:xfrm>
            <a:off x="311701" y="1663430"/>
            <a:ext cx="2081304" cy="2800767"/>
          </a:xfrm>
          <a:prstGeom prst="rect">
            <a:avLst/>
          </a:prstGeom>
          <a:noFill/>
        </p:spPr>
        <p:txBody>
          <a:bodyPr wrap="square" rtlCol="0">
            <a:spAutoFit/>
          </a:bodyPr>
          <a:lstStyle/>
          <a:p>
            <a:pPr marL="171450" indent="-171450">
              <a:buFont typeface="Arial" panose="020B0604020202020204" pitchFamily="34" charset="0"/>
              <a:buChar char="•"/>
            </a:pPr>
            <a:r>
              <a:rPr lang="en" altLang="ko-Kore-KR" sz="1100" b="0" i="0" u="none" strike="noStrike" dirty="0">
                <a:solidFill>
                  <a:schemeClr val="tx1"/>
                </a:solidFill>
                <a:effectLst/>
                <a:latin typeface="+mj-lt"/>
              </a:rPr>
              <a:t>Similarity in extraversion can impact friendship formation. People, particularly introverts, tend to like others who match their level of extraversion</a:t>
            </a:r>
          </a:p>
          <a:p>
            <a:pPr marL="171450" indent="-171450">
              <a:buFont typeface="Arial" panose="020B0604020202020204" pitchFamily="34" charset="0"/>
              <a:buChar char="•"/>
            </a:pPr>
            <a:endParaRPr kumimoji="1" lang="en" altLang="ko-Kore-KR" sz="1100" dirty="0">
              <a:solidFill>
                <a:schemeClr val="tx1"/>
              </a:solidFill>
              <a:latin typeface="+mj-lt"/>
            </a:endParaRPr>
          </a:p>
          <a:p>
            <a:pPr marL="171450" indent="-171450">
              <a:buFont typeface="Arial" panose="020B0604020202020204" pitchFamily="34" charset="0"/>
              <a:buChar char="•"/>
            </a:pPr>
            <a:r>
              <a:rPr lang="en" altLang="ko-Kore-KR" sz="1100" b="0" i="0" u="none" strike="noStrike" dirty="0">
                <a:solidFill>
                  <a:schemeClr val="tx1"/>
                </a:solidFill>
                <a:effectLst/>
                <a:latin typeface="+mj-lt"/>
              </a:rPr>
              <a:t>Extraverts' positive experiences with others, coupled with the sociability that characterizes extraversion, could drive them to approach others more and to be more willing to engage with strangers than introverts.</a:t>
            </a:r>
            <a:endParaRPr kumimoji="1" lang="ko-Kore-KR" altLang="en-US" sz="1100" dirty="0">
              <a:solidFill>
                <a:schemeClr val="tx1"/>
              </a:solidFill>
              <a:latin typeface="+mj-lt"/>
            </a:endParaRPr>
          </a:p>
        </p:txBody>
      </p:sp>
      <p:sp>
        <p:nvSpPr>
          <p:cNvPr id="5" name="TextBox 4">
            <a:extLst>
              <a:ext uri="{FF2B5EF4-FFF2-40B4-BE49-F238E27FC236}">
                <a16:creationId xmlns:a16="http://schemas.microsoft.com/office/drawing/2014/main" id="{280ED19E-B244-92BB-F044-B7788B02B309}"/>
              </a:ext>
            </a:extLst>
          </p:cNvPr>
          <p:cNvSpPr txBox="1"/>
          <p:nvPr/>
        </p:nvSpPr>
        <p:spPr>
          <a:xfrm>
            <a:off x="67151" y="4899359"/>
            <a:ext cx="7258718" cy="276999"/>
          </a:xfrm>
          <a:prstGeom prst="rect">
            <a:avLst/>
          </a:prstGeom>
          <a:noFill/>
        </p:spPr>
        <p:txBody>
          <a:bodyPr wrap="none" rtlCol="0">
            <a:spAutoFit/>
          </a:bodyPr>
          <a:lstStyle/>
          <a:p>
            <a:r>
              <a:rPr kumimoji="1" lang="en" altLang="ko-Kore-KR" sz="1200" i="1" dirty="0"/>
              <a:t>Social Personality Psych - 2016 - Harris - On friendship development and the Big Five personality traits</a:t>
            </a:r>
            <a:endParaRPr kumimoji="1" lang="ko-Kore-KR" altLang="en-US" sz="1200" i="1" dirty="0"/>
          </a:p>
        </p:txBody>
      </p:sp>
    </p:spTree>
    <p:extLst>
      <p:ext uri="{BB962C8B-B14F-4D97-AF65-F5344CB8AC3E}">
        <p14:creationId xmlns:p14="http://schemas.microsoft.com/office/powerpoint/2010/main" val="41198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8"/>
          <p:cNvGraphicFramePr/>
          <p:nvPr/>
        </p:nvGraphicFramePr>
        <p:xfrm>
          <a:off x="3239310" y="785299"/>
          <a:ext cx="5085685" cy="4114062"/>
        </p:xfrm>
        <a:graphic>
          <a:graphicData uri="http://schemas.openxmlformats.org/drawingml/2006/table">
            <a:tbl>
              <a:tblPr>
                <a:noFill/>
                <a:tableStyleId>{F593C076-E00B-4250-9441-647A4A44B1C7}</a:tableStyleId>
              </a:tblPr>
              <a:tblGrid>
                <a:gridCol w="462335">
                  <a:extLst>
                    <a:ext uri="{9D8B030D-6E8A-4147-A177-3AD203B41FA5}">
                      <a16:colId xmlns:a16="http://schemas.microsoft.com/office/drawing/2014/main" val="20000"/>
                    </a:ext>
                  </a:extLst>
                </a:gridCol>
                <a:gridCol w="462335">
                  <a:extLst>
                    <a:ext uri="{9D8B030D-6E8A-4147-A177-3AD203B41FA5}">
                      <a16:colId xmlns:a16="http://schemas.microsoft.com/office/drawing/2014/main" val="20001"/>
                    </a:ext>
                  </a:extLst>
                </a:gridCol>
                <a:gridCol w="462335">
                  <a:extLst>
                    <a:ext uri="{9D8B030D-6E8A-4147-A177-3AD203B41FA5}">
                      <a16:colId xmlns:a16="http://schemas.microsoft.com/office/drawing/2014/main" val="20002"/>
                    </a:ext>
                  </a:extLst>
                </a:gridCol>
                <a:gridCol w="462335">
                  <a:extLst>
                    <a:ext uri="{9D8B030D-6E8A-4147-A177-3AD203B41FA5}">
                      <a16:colId xmlns:a16="http://schemas.microsoft.com/office/drawing/2014/main" val="20003"/>
                    </a:ext>
                  </a:extLst>
                </a:gridCol>
                <a:gridCol w="462335">
                  <a:extLst>
                    <a:ext uri="{9D8B030D-6E8A-4147-A177-3AD203B41FA5}">
                      <a16:colId xmlns:a16="http://schemas.microsoft.com/office/drawing/2014/main" val="20004"/>
                    </a:ext>
                  </a:extLst>
                </a:gridCol>
                <a:gridCol w="462335">
                  <a:extLst>
                    <a:ext uri="{9D8B030D-6E8A-4147-A177-3AD203B41FA5}">
                      <a16:colId xmlns:a16="http://schemas.microsoft.com/office/drawing/2014/main" val="20005"/>
                    </a:ext>
                  </a:extLst>
                </a:gridCol>
                <a:gridCol w="462335">
                  <a:extLst>
                    <a:ext uri="{9D8B030D-6E8A-4147-A177-3AD203B41FA5}">
                      <a16:colId xmlns:a16="http://schemas.microsoft.com/office/drawing/2014/main" val="20006"/>
                    </a:ext>
                  </a:extLst>
                </a:gridCol>
                <a:gridCol w="462335">
                  <a:extLst>
                    <a:ext uri="{9D8B030D-6E8A-4147-A177-3AD203B41FA5}">
                      <a16:colId xmlns:a16="http://schemas.microsoft.com/office/drawing/2014/main" val="20007"/>
                    </a:ext>
                  </a:extLst>
                </a:gridCol>
                <a:gridCol w="462335">
                  <a:extLst>
                    <a:ext uri="{9D8B030D-6E8A-4147-A177-3AD203B41FA5}">
                      <a16:colId xmlns:a16="http://schemas.microsoft.com/office/drawing/2014/main" val="20008"/>
                    </a:ext>
                  </a:extLst>
                </a:gridCol>
                <a:gridCol w="462335">
                  <a:extLst>
                    <a:ext uri="{9D8B030D-6E8A-4147-A177-3AD203B41FA5}">
                      <a16:colId xmlns:a16="http://schemas.microsoft.com/office/drawing/2014/main" val="20009"/>
                    </a:ext>
                  </a:extLst>
                </a:gridCol>
                <a:gridCol w="462335">
                  <a:extLst>
                    <a:ext uri="{9D8B030D-6E8A-4147-A177-3AD203B41FA5}">
                      <a16:colId xmlns:a16="http://schemas.microsoft.com/office/drawing/2014/main" val="20010"/>
                    </a:ext>
                  </a:extLst>
                </a:gridCol>
              </a:tblGrid>
              <a:tr h="393602">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extLst>
                  <a:ext uri="{0D108BD9-81ED-4DB2-BD59-A6C34878D82A}">
                    <a16:rowId xmlns:a16="http://schemas.microsoft.com/office/drawing/2014/main" val="10000"/>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1"/>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2"/>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3"/>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4"/>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5"/>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6"/>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extLst>
                  <a:ext uri="{0D108BD9-81ED-4DB2-BD59-A6C34878D82A}">
                    <a16:rowId xmlns:a16="http://schemas.microsoft.com/office/drawing/2014/main" val="10007"/>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solidFill>
                      <a:srgbClr val="FF0000"/>
                    </a:solid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8"/>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09"/>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10"/>
                  </a:ext>
                </a:extLst>
              </a:tr>
            </a:tbl>
          </a:graphicData>
        </a:graphic>
      </p:graphicFrame>
      <p:graphicFrame>
        <p:nvGraphicFramePr>
          <p:cNvPr id="85" name="Google Shape;85;p18"/>
          <p:cNvGraphicFramePr/>
          <p:nvPr/>
        </p:nvGraphicFramePr>
        <p:xfrm>
          <a:off x="2694562" y="1186774"/>
          <a:ext cx="535021" cy="3712585"/>
        </p:xfrm>
        <a:graphic>
          <a:graphicData uri="http://schemas.openxmlformats.org/drawingml/2006/table">
            <a:tbl>
              <a:tblPr>
                <a:noFill/>
                <a:tableStyleId>{F593C076-E00B-4250-9441-647A4A44B1C7}</a:tableStyleId>
              </a:tblPr>
              <a:tblGrid>
                <a:gridCol w="535021">
                  <a:extLst>
                    <a:ext uri="{9D8B030D-6E8A-4147-A177-3AD203B41FA5}">
                      <a16:colId xmlns:a16="http://schemas.microsoft.com/office/drawing/2014/main" val="20000"/>
                    </a:ext>
                  </a:extLst>
                </a:gridCol>
              </a:tblGrid>
              <a:tr h="742517">
                <a:tc>
                  <a:txBody>
                    <a:bodyPr/>
                    <a:lstStyle/>
                    <a:p>
                      <a:pPr marL="0" lvl="0" indent="0" algn="ctr" rtl="0">
                        <a:spcBef>
                          <a:spcPts val="0"/>
                        </a:spcBef>
                        <a:spcAft>
                          <a:spcPts val="0"/>
                        </a:spcAft>
                        <a:buNone/>
                      </a:pPr>
                      <a:r>
                        <a:rPr lang="en" sz="1200" dirty="0"/>
                        <a:t>OPN</a:t>
                      </a:r>
                      <a:endParaRPr sz="1200" dirty="0"/>
                    </a:p>
                  </a:txBody>
                  <a:tcPr marL="91425" marR="91425" marT="91425" marB="91425" anchor="ctr">
                    <a:noFill/>
                  </a:tcPr>
                </a:tc>
                <a:extLst>
                  <a:ext uri="{0D108BD9-81ED-4DB2-BD59-A6C34878D82A}">
                    <a16:rowId xmlns:a16="http://schemas.microsoft.com/office/drawing/2014/main" val="10000"/>
                  </a:ext>
                </a:extLst>
              </a:tr>
              <a:tr h="742517">
                <a:tc>
                  <a:txBody>
                    <a:bodyPr/>
                    <a:lstStyle/>
                    <a:p>
                      <a:pPr marL="0" lvl="0" indent="0" algn="ctr" rtl="0">
                        <a:spcBef>
                          <a:spcPts val="0"/>
                        </a:spcBef>
                        <a:spcAft>
                          <a:spcPts val="0"/>
                        </a:spcAft>
                        <a:buNone/>
                      </a:pPr>
                      <a:r>
                        <a:rPr lang="en" sz="1200"/>
                        <a:t>CON</a:t>
                      </a:r>
                      <a:endParaRPr sz="1200"/>
                    </a:p>
                  </a:txBody>
                  <a:tcPr marL="91425" marR="91425" marT="91425" marB="91425" anchor="ctr">
                    <a:noFill/>
                  </a:tcPr>
                </a:tc>
                <a:extLst>
                  <a:ext uri="{0D108BD9-81ED-4DB2-BD59-A6C34878D82A}">
                    <a16:rowId xmlns:a16="http://schemas.microsoft.com/office/drawing/2014/main" val="10001"/>
                  </a:ext>
                </a:extLst>
              </a:tr>
              <a:tr h="742517">
                <a:tc>
                  <a:txBody>
                    <a:bodyPr/>
                    <a:lstStyle/>
                    <a:p>
                      <a:pPr marL="0" lvl="0" indent="0" algn="ctr" rtl="0">
                        <a:spcBef>
                          <a:spcPts val="0"/>
                        </a:spcBef>
                        <a:spcAft>
                          <a:spcPts val="0"/>
                        </a:spcAft>
                        <a:buNone/>
                      </a:pPr>
                      <a:r>
                        <a:rPr lang="en" sz="1200" dirty="0"/>
                        <a:t>EXT</a:t>
                      </a:r>
                      <a:endParaRPr sz="1200" dirty="0"/>
                    </a:p>
                  </a:txBody>
                  <a:tcPr marL="91425" marR="91425" marT="91425" marB="91425" anchor="ctr">
                    <a:noFill/>
                  </a:tcPr>
                </a:tc>
                <a:extLst>
                  <a:ext uri="{0D108BD9-81ED-4DB2-BD59-A6C34878D82A}">
                    <a16:rowId xmlns:a16="http://schemas.microsoft.com/office/drawing/2014/main" val="10002"/>
                  </a:ext>
                </a:extLst>
              </a:tr>
              <a:tr h="742517">
                <a:tc>
                  <a:txBody>
                    <a:bodyPr/>
                    <a:lstStyle/>
                    <a:p>
                      <a:pPr marL="0" lvl="0" indent="0" algn="ctr" rtl="0">
                        <a:spcBef>
                          <a:spcPts val="0"/>
                        </a:spcBef>
                        <a:spcAft>
                          <a:spcPts val="0"/>
                        </a:spcAft>
                        <a:buNone/>
                      </a:pPr>
                      <a:r>
                        <a:rPr lang="en" sz="1200" dirty="0"/>
                        <a:t>AGR</a:t>
                      </a:r>
                      <a:endParaRPr sz="1200" dirty="0"/>
                    </a:p>
                  </a:txBody>
                  <a:tcPr marL="91425" marR="91425" marT="91425" marB="91425" anchor="ctr">
                    <a:solidFill>
                      <a:srgbClr val="FFC000"/>
                    </a:solidFill>
                  </a:tcPr>
                </a:tc>
                <a:extLst>
                  <a:ext uri="{0D108BD9-81ED-4DB2-BD59-A6C34878D82A}">
                    <a16:rowId xmlns:a16="http://schemas.microsoft.com/office/drawing/2014/main" val="10003"/>
                  </a:ext>
                </a:extLst>
              </a:tr>
              <a:tr h="742517">
                <a:tc>
                  <a:txBody>
                    <a:bodyPr/>
                    <a:lstStyle/>
                    <a:p>
                      <a:pPr marL="0" lvl="0" indent="0" algn="ctr" rtl="0">
                        <a:spcBef>
                          <a:spcPts val="0"/>
                        </a:spcBef>
                        <a:spcAft>
                          <a:spcPts val="0"/>
                        </a:spcAft>
                        <a:buNone/>
                      </a:pPr>
                      <a:r>
                        <a:rPr lang="en" sz="1200" dirty="0"/>
                        <a:t>NEU</a:t>
                      </a:r>
                      <a:endParaRPr sz="1200" dirty="0"/>
                    </a:p>
                  </a:txBody>
                  <a:tcPr marL="91425" marR="91425" marT="91425" marB="91425" anchor="ctr">
                    <a:noFill/>
                  </a:tcPr>
                </a:tc>
                <a:extLst>
                  <a:ext uri="{0D108BD9-81ED-4DB2-BD59-A6C34878D82A}">
                    <a16:rowId xmlns:a16="http://schemas.microsoft.com/office/drawing/2014/main" val="10004"/>
                  </a:ext>
                </a:extLst>
              </a:tr>
            </a:tbl>
          </a:graphicData>
        </a:graphic>
      </p:graphicFrame>
      <p:graphicFrame>
        <p:nvGraphicFramePr>
          <p:cNvPr id="86" name="Google Shape;86;p18"/>
          <p:cNvGraphicFramePr/>
          <p:nvPr/>
        </p:nvGraphicFramePr>
        <p:xfrm>
          <a:off x="3696510" y="389100"/>
          <a:ext cx="4628490" cy="396199"/>
        </p:xfrm>
        <a:graphic>
          <a:graphicData uri="http://schemas.openxmlformats.org/drawingml/2006/table">
            <a:tbl>
              <a:tblPr>
                <a:noFill/>
                <a:tableStyleId>{F593C076-E00B-4250-9441-647A4A44B1C7}</a:tableStyleId>
              </a:tblPr>
              <a:tblGrid>
                <a:gridCol w="925698">
                  <a:extLst>
                    <a:ext uri="{9D8B030D-6E8A-4147-A177-3AD203B41FA5}">
                      <a16:colId xmlns:a16="http://schemas.microsoft.com/office/drawing/2014/main" val="20000"/>
                    </a:ext>
                  </a:extLst>
                </a:gridCol>
                <a:gridCol w="925698">
                  <a:extLst>
                    <a:ext uri="{9D8B030D-6E8A-4147-A177-3AD203B41FA5}">
                      <a16:colId xmlns:a16="http://schemas.microsoft.com/office/drawing/2014/main" val="20001"/>
                    </a:ext>
                  </a:extLst>
                </a:gridCol>
                <a:gridCol w="925698">
                  <a:extLst>
                    <a:ext uri="{9D8B030D-6E8A-4147-A177-3AD203B41FA5}">
                      <a16:colId xmlns:a16="http://schemas.microsoft.com/office/drawing/2014/main" val="20002"/>
                    </a:ext>
                  </a:extLst>
                </a:gridCol>
                <a:gridCol w="925698">
                  <a:extLst>
                    <a:ext uri="{9D8B030D-6E8A-4147-A177-3AD203B41FA5}">
                      <a16:colId xmlns:a16="http://schemas.microsoft.com/office/drawing/2014/main" val="20003"/>
                    </a:ext>
                  </a:extLst>
                </a:gridCol>
                <a:gridCol w="925698">
                  <a:extLst>
                    <a:ext uri="{9D8B030D-6E8A-4147-A177-3AD203B41FA5}">
                      <a16:colId xmlns:a16="http://schemas.microsoft.com/office/drawing/2014/main" val="20004"/>
                    </a:ext>
                  </a:extLst>
                </a:gridCol>
              </a:tblGrid>
              <a:tr h="396199">
                <a:tc>
                  <a:txBody>
                    <a:bodyPr/>
                    <a:lstStyle/>
                    <a:p>
                      <a:pPr marL="0" lvl="0" indent="0" algn="ctr" rtl="0">
                        <a:spcBef>
                          <a:spcPts val="0"/>
                        </a:spcBef>
                        <a:spcAft>
                          <a:spcPts val="0"/>
                        </a:spcAft>
                        <a:buNone/>
                      </a:pPr>
                      <a:r>
                        <a:rPr lang="en" sz="1200" dirty="0"/>
                        <a:t>OPN</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CON</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EXT</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AGR</a:t>
                      </a:r>
                      <a:endParaRPr sz="1200" dirty="0"/>
                    </a:p>
                  </a:txBody>
                  <a:tcPr marL="91425" marR="91425" marT="91425" marB="91425" anchor="ctr">
                    <a:solidFill>
                      <a:srgbClr val="FFC000"/>
                    </a:solidFill>
                  </a:tcPr>
                </a:tc>
                <a:tc>
                  <a:txBody>
                    <a:bodyPr/>
                    <a:lstStyle/>
                    <a:p>
                      <a:pPr marL="0" lvl="0" indent="0" algn="ctr" rtl="0">
                        <a:spcBef>
                          <a:spcPts val="0"/>
                        </a:spcBef>
                        <a:spcAft>
                          <a:spcPts val="0"/>
                        </a:spcAft>
                        <a:buNone/>
                      </a:pPr>
                      <a:r>
                        <a:rPr lang="en" sz="1200" dirty="0"/>
                        <a:t>NEU</a:t>
                      </a:r>
                      <a:endParaRPr sz="1200" dirty="0"/>
                    </a:p>
                  </a:txBody>
                  <a:tcPr marL="91425" marR="91425" marT="91425" marB="91425" anchor="ctr">
                    <a:noFill/>
                  </a:tcPr>
                </a:tc>
                <a:extLst>
                  <a:ext uri="{0D108BD9-81ED-4DB2-BD59-A6C34878D82A}">
                    <a16:rowId xmlns:a16="http://schemas.microsoft.com/office/drawing/2014/main" val="10000"/>
                  </a:ext>
                </a:extLst>
              </a:tr>
            </a:tbl>
          </a:graphicData>
        </a:graphic>
      </p:graphicFrame>
      <p:sp>
        <p:nvSpPr>
          <p:cNvPr id="2" name="Google Shape;65;p15">
            <a:extLst>
              <a:ext uri="{FF2B5EF4-FFF2-40B4-BE49-F238E27FC236}">
                <a16:creationId xmlns:a16="http://schemas.microsoft.com/office/drawing/2014/main" id="{F3AF0068-0B28-6FAC-472E-09AF6FD02D3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tLang="ko-Kore-KR" dirty="0"/>
              <a:t>Summary of paper</a:t>
            </a:r>
            <a:br>
              <a:rPr lang="en" dirty="0"/>
            </a:br>
            <a:r>
              <a:rPr lang="en" dirty="0"/>
              <a:t>Agreeableness</a:t>
            </a:r>
            <a:endParaRPr dirty="0"/>
          </a:p>
        </p:txBody>
      </p:sp>
      <p:sp>
        <p:nvSpPr>
          <p:cNvPr id="3" name="TextBox 2">
            <a:extLst>
              <a:ext uri="{FF2B5EF4-FFF2-40B4-BE49-F238E27FC236}">
                <a16:creationId xmlns:a16="http://schemas.microsoft.com/office/drawing/2014/main" id="{C0C17B55-7146-75DE-536A-8CBC7C02B4C2}"/>
              </a:ext>
            </a:extLst>
          </p:cNvPr>
          <p:cNvSpPr txBox="1"/>
          <p:nvPr/>
        </p:nvSpPr>
        <p:spPr>
          <a:xfrm>
            <a:off x="311700" y="1595336"/>
            <a:ext cx="2052121" cy="2800767"/>
          </a:xfrm>
          <a:prstGeom prst="rect">
            <a:avLst/>
          </a:prstGeom>
          <a:noFill/>
        </p:spPr>
        <p:txBody>
          <a:bodyPr wrap="square" rtlCol="0">
            <a:spAutoFit/>
          </a:bodyPr>
          <a:lstStyle/>
          <a:p>
            <a:pPr marL="171450" indent="-171450" algn="l">
              <a:buFont typeface="Arial" panose="020B0604020202020204" pitchFamily="34" charset="0"/>
              <a:buChar char="•"/>
            </a:pPr>
            <a:r>
              <a:rPr lang="en" altLang="ko-Kore-KR" sz="1100" b="0" i="0" u="none" strike="noStrike" dirty="0">
                <a:solidFill>
                  <a:schemeClr val="tx1"/>
                </a:solidFill>
                <a:effectLst/>
                <a:latin typeface="+mj-lt"/>
              </a:rPr>
              <a:t>When at least one of the two interaction partners is high on agreeableness, both are more likely to feel comfortable in the interaction, and independent coders observe more smiles and laughter in those interactions</a:t>
            </a:r>
          </a:p>
          <a:p>
            <a:pPr marL="171450" indent="-171450" algn="l">
              <a:buFont typeface="Arial" panose="020B0604020202020204" pitchFamily="34" charset="0"/>
              <a:buChar char="•"/>
            </a:pPr>
            <a:endParaRPr lang="en" altLang="ko-Kore-KR" sz="1100" b="0" i="0" u="none" strike="noStrike" dirty="0">
              <a:solidFill>
                <a:schemeClr val="tx1"/>
              </a:solidFill>
              <a:effectLst/>
              <a:latin typeface="+mj-lt"/>
            </a:endParaRPr>
          </a:p>
          <a:p>
            <a:pPr marL="171450" indent="-171450" algn="l">
              <a:buFont typeface="Arial" panose="020B0604020202020204" pitchFamily="34" charset="0"/>
              <a:buChar char="•"/>
            </a:pPr>
            <a:r>
              <a:rPr lang="en" altLang="ko-Kore-KR" sz="1100" b="0" i="0" u="none" strike="noStrike" dirty="0">
                <a:solidFill>
                  <a:schemeClr val="tx1"/>
                </a:solidFill>
                <a:effectLst/>
                <a:latin typeface="+mj-lt"/>
              </a:rPr>
              <a:t>However, if two highly disagreeable people are put together, the interaction does not go as well</a:t>
            </a:r>
          </a:p>
          <a:p>
            <a:pPr marL="171450" indent="-171450">
              <a:buFont typeface="Arial" panose="020B0604020202020204" pitchFamily="34" charset="0"/>
              <a:buChar char="•"/>
            </a:pPr>
            <a:endParaRPr kumimoji="1" lang="ko-Kore-KR" altLang="en-US" sz="1100" dirty="0">
              <a:solidFill>
                <a:schemeClr val="tx1"/>
              </a:solidFill>
              <a:latin typeface="+mj-lt"/>
            </a:endParaRPr>
          </a:p>
        </p:txBody>
      </p:sp>
      <p:sp>
        <p:nvSpPr>
          <p:cNvPr id="4" name="TextBox 3">
            <a:extLst>
              <a:ext uri="{FF2B5EF4-FFF2-40B4-BE49-F238E27FC236}">
                <a16:creationId xmlns:a16="http://schemas.microsoft.com/office/drawing/2014/main" id="{CA1712EE-B4EC-EABD-DC78-E016A3A9E6E2}"/>
              </a:ext>
            </a:extLst>
          </p:cNvPr>
          <p:cNvSpPr txBox="1"/>
          <p:nvPr/>
        </p:nvSpPr>
        <p:spPr>
          <a:xfrm>
            <a:off x="67151" y="4899359"/>
            <a:ext cx="7258718" cy="276999"/>
          </a:xfrm>
          <a:prstGeom prst="rect">
            <a:avLst/>
          </a:prstGeom>
          <a:noFill/>
        </p:spPr>
        <p:txBody>
          <a:bodyPr wrap="none" rtlCol="0">
            <a:spAutoFit/>
          </a:bodyPr>
          <a:lstStyle/>
          <a:p>
            <a:r>
              <a:rPr kumimoji="1" lang="en" altLang="ko-Kore-KR" sz="1200" i="1" dirty="0"/>
              <a:t>Social Personality Psych - 2016 - Harris - On friendship development and the Big Five personality traits</a:t>
            </a:r>
            <a:endParaRPr kumimoji="1" lang="ko-Kore-KR" altLang="en-US" sz="1200" i="1" dirty="0"/>
          </a:p>
        </p:txBody>
      </p:sp>
    </p:spTree>
    <p:extLst>
      <p:ext uri="{BB962C8B-B14F-4D97-AF65-F5344CB8AC3E}">
        <p14:creationId xmlns:p14="http://schemas.microsoft.com/office/powerpoint/2010/main" val="335346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8"/>
          <p:cNvGraphicFramePr/>
          <p:nvPr>
            <p:extLst>
              <p:ext uri="{D42A27DB-BD31-4B8C-83A1-F6EECF244321}">
                <p14:modId xmlns:p14="http://schemas.microsoft.com/office/powerpoint/2010/main" val="326182674"/>
              </p:ext>
            </p:extLst>
          </p:nvPr>
        </p:nvGraphicFramePr>
        <p:xfrm>
          <a:off x="3239310" y="785299"/>
          <a:ext cx="5085685" cy="4114062"/>
        </p:xfrm>
        <a:graphic>
          <a:graphicData uri="http://schemas.openxmlformats.org/drawingml/2006/table">
            <a:tbl>
              <a:tblPr>
                <a:noFill/>
                <a:tableStyleId>{F593C076-E00B-4250-9441-647A4A44B1C7}</a:tableStyleId>
              </a:tblPr>
              <a:tblGrid>
                <a:gridCol w="462335">
                  <a:extLst>
                    <a:ext uri="{9D8B030D-6E8A-4147-A177-3AD203B41FA5}">
                      <a16:colId xmlns:a16="http://schemas.microsoft.com/office/drawing/2014/main" val="20000"/>
                    </a:ext>
                  </a:extLst>
                </a:gridCol>
                <a:gridCol w="462335">
                  <a:extLst>
                    <a:ext uri="{9D8B030D-6E8A-4147-A177-3AD203B41FA5}">
                      <a16:colId xmlns:a16="http://schemas.microsoft.com/office/drawing/2014/main" val="20001"/>
                    </a:ext>
                  </a:extLst>
                </a:gridCol>
                <a:gridCol w="462335">
                  <a:extLst>
                    <a:ext uri="{9D8B030D-6E8A-4147-A177-3AD203B41FA5}">
                      <a16:colId xmlns:a16="http://schemas.microsoft.com/office/drawing/2014/main" val="20002"/>
                    </a:ext>
                  </a:extLst>
                </a:gridCol>
                <a:gridCol w="462335">
                  <a:extLst>
                    <a:ext uri="{9D8B030D-6E8A-4147-A177-3AD203B41FA5}">
                      <a16:colId xmlns:a16="http://schemas.microsoft.com/office/drawing/2014/main" val="20003"/>
                    </a:ext>
                  </a:extLst>
                </a:gridCol>
                <a:gridCol w="462335">
                  <a:extLst>
                    <a:ext uri="{9D8B030D-6E8A-4147-A177-3AD203B41FA5}">
                      <a16:colId xmlns:a16="http://schemas.microsoft.com/office/drawing/2014/main" val="20004"/>
                    </a:ext>
                  </a:extLst>
                </a:gridCol>
                <a:gridCol w="462335">
                  <a:extLst>
                    <a:ext uri="{9D8B030D-6E8A-4147-A177-3AD203B41FA5}">
                      <a16:colId xmlns:a16="http://schemas.microsoft.com/office/drawing/2014/main" val="20005"/>
                    </a:ext>
                  </a:extLst>
                </a:gridCol>
                <a:gridCol w="462335">
                  <a:extLst>
                    <a:ext uri="{9D8B030D-6E8A-4147-A177-3AD203B41FA5}">
                      <a16:colId xmlns:a16="http://schemas.microsoft.com/office/drawing/2014/main" val="20006"/>
                    </a:ext>
                  </a:extLst>
                </a:gridCol>
                <a:gridCol w="462335">
                  <a:extLst>
                    <a:ext uri="{9D8B030D-6E8A-4147-A177-3AD203B41FA5}">
                      <a16:colId xmlns:a16="http://schemas.microsoft.com/office/drawing/2014/main" val="20007"/>
                    </a:ext>
                  </a:extLst>
                </a:gridCol>
                <a:gridCol w="462335">
                  <a:extLst>
                    <a:ext uri="{9D8B030D-6E8A-4147-A177-3AD203B41FA5}">
                      <a16:colId xmlns:a16="http://schemas.microsoft.com/office/drawing/2014/main" val="20008"/>
                    </a:ext>
                  </a:extLst>
                </a:gridCol>
                <a:gridCol w="462335">
                  <a:extLst>
                    <a:ext uri="{9D8B030D-6E8A-4147-A177-3AD203B41FA5}">
                      <a16:colId xmlns:a16="http://schemas.microsoft.com/office/drawing/2014/main" val="20009"/>
                    </a:ext>
                  </a:extLst>
                </a:gridCol>
                <a:gridCol w="462335">
                  <a:extLst>
                    <a:ext uri="{9D8B030D-6E8A-4147-A177-3AD203B41FA5}">
                      <a16:colId xmlns:a16="http://schemas.microsoft.com/office/drawing/2014/main" val="20010"/>
                    </a:ext>
                  </a:extLst>
                </a:gridCol>
              </a:tblGrid>
              <a:tr h="393602">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extLst>
                  <a:ext uri="{0D108BD9-81ED-4DB2-BD59-A6C34878D82A}">
                    <a16:rowId xmlns:a16="http://schemas.microsoft.com/office/drawing/2014/main" val="10000"/>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1"/>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2"/>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3"/>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4"/>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5"/>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6"/>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07"/>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8"/>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09"/>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extLst>
                  <a:ext uri="{0D108BD9-81ED-4DB2-BD59-A6C34878D82A}">
                    <a16:rowId xmlns:a16="http://schemas.microsoft.com/office/drawing/2014/main" val="10010"/>
                  </a:ext>
                </a:extLst>
              </a:tr>
            </a:tbl>
          </a:graphicData>
        </a:graphic>
      </p:graphicFrame>
      <p:graphicFrame>
        <p:nvGraphicFramePr>
          <p:cNvPr id="85" name="Google Shape;85;p18"/>
          <p:cNvGraphicFramePr/>
          <p:nvPr>
            <p:extLst>
              <p:ext uri="{D42A27DB-BD31-4B8C-83A1-F6EECF244321}">
                <p14:modId xmlns:p14="http://schemas.microsoft.com/office/powerpoint/2010/main" val="3129859780"/>
              </p:ext>
            </p:extLst>
          </p:nvPr>
        </p:nvGraphicFramePr>
        <p:xfrm>
          <a:off x="2694562" y="1186774"/>
          <a:ext cx="535021" cy="3712585"/>
        </p:xfrm>
        <a:graphic>
          <a:graphicData uri="http://schemas.openxmlformats.org/drawingml/2006/table">
            <a:tbl>
              <a:tblPr>
                <a:noFill/>
                <a:tableStyleId>{F593C076-E00B-4250-9441-647A4A44B1C7}</a:tableStyleId>
              </a:tblPr>
              <a:tblGrid>
                <a:gridCol w="535021">
                  <a:extLst>
                    <a:ext uri="{9D8B030D-6E8A-4147-A177-3AD203B41FA5}">
                      <a16:colId xmlns:a16="http://schemas.microsoft.com/office/drawing/2014/main" val="20000"/>
                    </a:ext>
                  </a:extLst>
                </a:gridCol>
              </a:tblGrid>
              <a:tr h="742517">
                <a:tc>
                  <a:txBody>
                    <a:bodyPr/>
                    <a:lstStyle/>
                    <a:p>
                      <a:pPr marL="0" lvl="0" indent="0" algn="ctr" rtl="0">
                        <a:spcBef>
                          <a:spcPts val="0"/>
                        </a:spcBef>
                        <a:spcAft>
                          <a:spcPts val="0"/>
                        </a:spcAft>
                        <a:buNone/>
                      </a:pPr>
                      <a:r>
                        <a:rPr lang="en" sz="1200" dirty="0"/>
                        <a:t>OPN</a:t>
                      </a:r>
                      <a:endParaRPr sz="1200" dirty="0"/>
                    </a:p>
                  </a:txBody>
                  <a:tcPr marL="91425" marR="91425" marT="91425" marB="91425" anchor="ctr">
                    <a:noFill/>
                  </a:tcPr>
                </a:tc>
                <a:extLst>
                  <a:ext uri="{0D108BD9-81ED-4DB2-BD59-A6C34878D82A}">
                    <a16:rowId xmlns:a16="http://schemas.microsoft.com/office/drawing/2014/main" val="10000"/>
                  </a:ext>
                </a:extLst>
              </a:tr>
              <a:tr h="742517">
                <a:tc>
                  <a:txBody>
                    <a:bodyPr/>
                    <a:lstStyle/>
                    <a:p>
                      <a:pPr marL="0" lvl="0" indent="0" algn="ctr" rtl="0">
                        <a:spcBef>
                          <a:spcPts val="0"/>
                        </a:spcBef>
                        <a:spcAft>
                          <a:spcPts val="0"/>
                        </a:spcAft>
                        <a:buNone/>
                      </a:pPr>
                      <a:r>
                        <a:rPr lang="en" sz="1200"/>
                        <a:t>CON</a:t>
                      </a:r>
                      <a:endParaRPr sz="1200"/>
                    </a:p>
                  </a:txBody>
                  <a:tcPr marL="91425" marR="91425" marT="91425" marB="91425" anchor="ctr">
                    <a:noFill/>
                  </a:tcPr>
                </a:tc>
                <a:extLst>
                  <a:ext uri="{0D108BD9-81ED-4DB2-BD59-A6C34878D82A}">
                    <a16:rowId xmlns:a16="http://schemas.microsoft.com/office/drawing/2014/main" val="10001"/>
                  </a:ext>
                </a:extLst>
              </a:tr>
              <a:tr h="742517">
                <a:tc>
                  <a:txBody>
                    <a:bodyPr/>
                    <a:lstStyle/>
                    <a:p>
                      <a:pPr marL="0" lvl="0" indent="0" algn="ctr" rtl="0">
                        <a:spcBef>
                          <a:spcPts val="0"/>
                        </a:spcBef>
                        <a:spcAft>
                          <a:spcPts val="0"/>
                        </a:spcAft>
                        <a:buNone/>
                      </a:pPr>
                      <a:r>
                        <a:rPr lang="en" sz="1200" dirty="0"/>
                        <a:t>EXT</a:t>
                      </a:r>
                      <a:endParaRPr sz="1200" dirty="0"/>
                    </a:p>
                  </a:txBody>
                  <a:tcPr marL="91425" marR="91425" marT="91425" marB="91425" anchor="ctr">
                    <a:noFill/>
                  </a:tcPr>
                </a:tc>
                <a:extLst>
                  <a:ext uri="{0D108BD9-81ED-4DB2-BD59-A6C34878D82A}">
                    <a16:rowId xmlns:a16="http://schemas.microsoft.com/office/drawing/2014/main" val="10002"/>
                  </a:ext>
                </a:extLst>
              </a:tr>
              <a:tr h="742517">
                <a:tc>
                  <a:txBody>
                    <a:bodyPr/>
                    <a:lstStyle/>
                    <a:p>
                      <a:pPr marL="0" lvl="0" indent="0" algn="ctr" rtl="0">
                        <a:spcBef>
                          <a:spcPts val="0"/>
                        </a:spcBef>
                        <a:spcAft>
                          <a:spcPts val="0"/>
                        </a:spcAft>
                        <a:buNone/>
                      </a:pPr>
                      <a:r>
                        <a:rPr lang="en" sz="1200" dirty="0"/>
                        <a:t>AGR</a:t>
                      </a:r>
                      <a:endParaRPr sz="1200" dirty="0"/>
                    </a:p>
                  </a:txBody>
                  <a:tcPr marL="91425" marR="91425" marT="91425" marB="91425" anchor="ctr">
                    <a:noFill/>
                  </a:tcPr>
                </a:tc>
                <a:extLst>
                  <a:ext uri="{0D108BD9-81ED-4DB2-BD59-A6C34878D82A}">
                    <a16:rowId xmlns:a16="http://schemas.microsoft.com/office/drawing/2014/main" val="10003"/>
                  </a:ext>
                </a:extLst>
              </a:tr>
              <a:tr h="742517">
                <a:tc>
                  <a:txBody>
                    <a:bodyPr/>
                    <a:lstStyle/>
                    <a:p>
                      <a:pPr marL="0" lvl="0" indent="0" algn="ctr" rtl="0">
                        <a:spcBef>
                          <a:spcPts val="0"/>
                        </a:spcBef>
                        <a:spcAft>
                          <a:spcPts val="0"/>
                        </a:spcAft>
                        <a:buNone/>
                      </a:pPr>
                      <a:r>
                        <a:rPr lang="en" sz="1200" dirty="0"/>
                        <a:t>NEU</a:t>
                      </a:r>
                      <a:endParaRPr sz="1200" dirty="0"/>
                    </a:p>
                  </a:txBody>
                  <a:tcPr marL="91425" marR="91425" marT="91425" marB="91425" anchor="ctr">
                    <a:solidFill>
                      <a:srgbClr val="FFC000"/>
                    </a:solidFill>
                  </a:tcPr>
                </a:tc>
                <a:extLst>
                  <a:ext uri="{0D108BD9-81ED-4DB2-BD59-A6C34878D82A}">
                    <a16:rowId xmlns:a16="http://schemas.microsoft.com/office/drawing/2014/main" val="10004"/>
                  </a:ext>
                </a:extLst>
              </a:tr>
            </a:tbl>
          </a:graphicData>
        </a:graphic>
      </p:graphicFrame>
      <p:graphicFrame>
        <p:nvGraphicFramePr>
          <p:cNvPr id="86" name="Google Shape;86;p18"/>
          <p:cNvGraphicFramePr/>
          <p:nvPr>
            <p:extLst>
              <p:ext uri="{D42A27DB-BD31-4B8C-83A1-F6EECF244321}">
                <p14:modId xmlns:p14="http://schemas.microsoft.com/office/powerpoint/2010/main" val="239367534"/>
              </p:ext>
            </p:extLst>
          </p:nvPr>
        </p:nvGraphicFramePr>
        <p:xfrm>
          <a:off x="3696510" y="389100"/>
          <a:ext cx="4628490" cy="396199"/>
        </p:xfrm>
        <a:graphic>
          <a:graphicData uri="http://schemas.openxmlformats.org/drawingml/2006/table">
            <a:tbl>
              <a:tblPr>
                <a:noFill/>
                <a:tableStyleId>{F593C076-E00B-4250-9441-647A4A44B1C7}</a:tableStyleId>
              </a:tblPr>
              <a:tblGrid>
                <a:gridCol w="925698">
                  <a:extLst>
                    <a:ext uri="{9D8B030D-6E8A-4147-A177-3AD203B41FA5}">
                      <a16:colId xmlns:a16="http://schemas.microsoft.com/office/drawing/2014/main" val="20000"/>
                    </a:ext>
                  </a:extLst>
                </a:gridCol>
                <a:gridCol w="925698">
                  <a:extLst>
                    <a:ext uri="{9D8B030D-6E8A-4147-A177-3AD203B41FA5}">
                      <a16:colId xmlns:a16="http://schemas.microsoft.com/office/drawing/2014/main" val="20001"/>
                    </a:ext>
                  </a:extLst>
                </a:gridCol>
                <a:gridCol w="925698">
                  <a:extLst>
                    <a:ext uri="{9D8B030D-6E8A-4147-A177-3AD203B41FA5}">
                      <a16:colId xmlns:a16="http://schemas.microsoft.com/office/drawing/2014/main" val="20002"/>
                    </a:ext>
                  </a:extLst>
                </a:gridCol>
                <a:gridCol w="925698">
                  <a:extLst>
                    <a:ext uri="{9D8B030D-6E8A-4147-A177-3AD203B41FA5}">
                      <a16:colId xmlns:a16="http://schemas.microsoft.com/office/drawing/2014/main" val="20003"/>
                    </a:ext>
                  </a:extLst>
                </a:gridCol>
                <a:gridCol w="925698">
                  <a:extLst>
                    <a:ext uri="{9D8B030D-6E8A-4147-A177-3AD203B41FA5}">
                      <a16:colId xmlns:a16="http://schemas.microsoft.com/office/drawing/2014/main" val="20004"/>
                    </a:ext>
                  </a:extLst>
                </a:gridCol>
              </a:tblGrid>
              <a:tr h="396199">
                <a:tc>
                  <a:txBody>
                    <a:bodyPr/>
                    <a:lstStyle/>
                    <a:p>
                      <a:pPr marL="0" lvl="0" indent="0" algn="ctr" rtl="0">
                        <a:spcBef>
                          <a:spcPts val="0"/>
                        </a:spcBef>
                        <a:spcAft>
                          <a:spcPts val="0"/>
                        </a:spcAft>
                        <a:buNone/>
                      </a:pPr>
                      <a:r>
                        <a:rPr lang="en" sz="1200" dirty="0"/>
                        <a:t>OPN</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a:t>CON</a:t>
                      </a:r>
                      <a:endParaRPr sz="1200"/>
                    </a:p>
                  </a:txBody>
                  <a:tcPr marL="91425" marR="91425" marT="91425" marB="91425" anchor="ctr">
                    <a:noFill/>
                  </a:tcPr>
                </a:tc>
                <a:tc>
                  <a:txBody>
                    <a:bodyPr/>
                    <a:lstStyle/>
                    <a:p>
                      <a:pPr marL="0" lvl="0" indent="0" algn="ctr" rtl="0">
                        <a:spcBef>
                          <a:spcPts val="0"/>
                        </a:spcBef>
                        <a:spcAft>
                          <a:spcPts val="0"/>
                        </a:spcAft>
                        <a:buNone/>
                      </a:pPr>
                      <a:r>
                        <a:rPr lang="en" sz="1200" dirty="0"/>
                        <a:t>EXT</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AGR</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NEU</a:t>
                      </a:r>
                      <a:endParaRPr sz="1200" dirty="0"/>
                    </a:p>
                  </a:txBody>
                  <a:tcPr marL="91425" marR="91425" marT="91425" marB="91425" anchor="ctr">
                    <a:solidFill>
                      <a:srgbClr val="FFC000"/>
                    </a:solid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8C4AE5E3-5FC9-B0C7-1BCF-D254CC18F6CB}"/>
              </a:ext>
            </a:extLst>
          </p:cNvPr>
          <p:cNvSpPr txBox="1"/>
          <p:nvPr/>
        </p:nvSpPr>
        <p:spPr>
          <a:xfrm>
            <a:off x="311700" y="1509921"/>
            <a:ext cx="2169268" cy="2123658"/>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200" dirty="0">
                <a:solidFill>
                  <a:schemeClr val="tx1"/>
                </a:solidFill>
                <a:latin typeface="+mj-lt"/>
              </a:rPr>
              <a:t>NEU has little effect on friendship formation. It has more effect on friendship maintenance.</a:t>
            </a:r>
          </a:p>
          <a:p>
            <a:pPr marL="285750" indent="-285750">
              <a:buFont typeface="Arial" panose="020B0604020202020204" pitchFamily="34" charset="0"/>
              <a:buChar char="•"/>
            </a:pPr>
            <a:endParaRPr kumimoji="1" lang="en-US" altLang="ko-Kore-KR" sz="1200" dirty="0">
              <a:solidFill>
                <a:schemeClr val="tx1"/>
              </a:solidFill>
              <a:latin typeface="+mj-lt"/>
            </a:endParaRPr>
          </a:p>
          <a:p>
            <a:pPr marL="285750" indent="-285750">
              <a:buFont typeface="Arial" panose="020B0604020202020204" pitchFamily="34" charset="0"/>
              <a:buChar char="•"/>
            </a:pPr>
            <a:r>
              <a:rPr lang="en" altLang="ko-Kore-KR" sz="1200" b="0" i="0" u="none" strike="noStrike" dirty="0">
                <a:solidFill>
                  <a:schemeClr val="tx1"/>
                </a:solidFill>
                <a:effectLst/>
                <a:latin typeface="+mj-lt"/>
              </a:rPr>
              <a:t>couples that share similar levels of neuroticism and negative emotionality are happier together than mismatched couples.</a:t>
            </a:r>
            <a:endParaRPr kumimoji="1" lang="ko-Kore-KR" altLang="en-US" sz="1200" dirty="0">
              <a:solidFill>
                <a:schemeClr val="tx1"/>
              </a:solidFill>
              <a:latin typeface="+mj-lt"/>
            </a:endParaRPr>
          </a:p>
        </p:txBody>
      </p:sp>
      <p:sp>
        <p:nvSpPr>
          <p:cNvPr id="3" name="Google Shape;65;p15">
            <a:extLst>
              <a:ext uri="{FF2B5EF4-FFF2-40B4-BE49-F238E27FC236}">
                <a16:creationId xmlns:a16="http://schemas.microsoft.com/office/drawing/2014/main" id="{FCF313CA-0D65-8743-9D05-4430F2AA0DE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tLang="ko-Kore-KR" dirty="0"/>
              <a:t>Summary of paper</a:t>
            </a:r>
            <a:br>
              <a:rPr lang="en" dirty="0"/>
            </a:br>
            <a:r>
              <a:rPr lang="en" dirty="0"/>
              <a:t>Neuroticism</a:t>
            </a:r>
            <a:endParaRPr dirty="0"/>
          </a:p>
        </p:txBody>
      </p:sp>
      <p:sp>
        <p:nvSpPr>
          <p:cNvPr id="4" name="TextBox 3">
            <a:extLst>
              <a:ext uri="{FF2B5EF4-FFF2-40B4-BE49-F238E27FC236}">
                <a16:creationId xmlns:a16="http://schemas.microsoft.com/office/drawing/2014/main" id="{008EFDFF-D209-7D40-33DE-B8E7E2C21906}"/>
              </a:ext>
            </a:extLst>
          </p:cNvPr>
          <p:cNvSpPr txBox="1"/>
          <p:nvPr/>
        </p:nvSpPr>
        <p:spPr>
          <a:xfrm>
            <a:off x="67151" y="4899359"/>
            <a:ext cx="7258718" cy="276999"/>
          </a:xfrm>
          <a:prstGeom prst="rect">
            <a:avLst/>
          </a:prstGeom>
          <a:noFill/>
        </p:spPr>
        <p:txBody>
          <a:bodyPr wrap="none" rtlCol="0">
            <a:spAutoFit/>
          </a:bodyPr>
          <a:lstStyle/>
          <a:p>
            <a:r>
              <a:rPr kumimoji="1" lang="en" altLang="ko-Kore-KR" sz="1200" i="1" dirty="0"/>
              <a:t>Social Personality Psych - 2016 - Harris - On friendship development and the Big Five personality traits</a:t>
            </a:r>
            <a:endParaRPr kumimoji="1" lang="ko-Kore-KR" altLang="en-US" sz="1200" i="1" dirty="0"/>
          </a:p>
        </p:txBody>
      </p:sp>
    </p:spTree>
    <p:extLst>
      <p:ext uri="{BB962C8B-B14F-4D97-AF65-F5344CB8AC3E}">
        <p14:creationId xmlns:p14="http://schemas.microsoft.com/office/powerpoint/2010/main" val="276975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8"/>
          <p:cNvGraphicFramePr/>
          <p:nvPr>
            <p:extLst>
              <p:ext uri="{D42A27DB-BD31-4B8C-83A1-F6EECF244321}">
                <p14:modId xmlns:p14="http://schemas.microsoft.com/office/powerpoint/2010/main" val="1764093128"/>
              </p:ext>
            </p:extLst>
          </p:nvPr>
        </p:nvGraphicFramePr>
        <p:xfrm>
          <a:off x="3239310" y="785299"/>
          <a:ext cx="5085685" cy="4114062"/>
        </p:xfrm>
        <a:graphic>
          <a:graphicData uri="http://schemas.openxmlformats.org/drawingml/2006/table">
            <a:tbl>
              <a:tblPr>
                <a:noFill/>
                <a:tableStyleId>{F593C076-E00B-4250-9441-647A4A44B1C7}</a:tableStyleId>
              </a:tblPr>
              <a:tblGrid>
                <a:gridCol w="462335">
                  <a:extLst>
                    <a:ext uri="{9D8B030D-6E8A-4147-A177-3AD203B41FA5}">
                      <a16:colId xmlns:a16="http://schemas.microsoft.com/office/drawing/2014/main" val="20000"/>
                    </a:ext>
                  </a:extLst>
                </a:gridCol>
                <a:gridCol w="462335">
                  <a:extLst>
                    <a:ext uri="{9D8B030D-6E8A-4147-A177-3AD203B41FA5}">
                      <a16:colId xmlns:a16="http://schemas.microsoft.com/office/drawing/2014/main" val="20001"/>
                    </a:ext>
                  </a:extLst>
                </a:gridCol>
                <a:gridCol w="462335">
                  <a:extLst>
                    <a:ext uri="{9D8B030D-6E8A-4147-A177-3AD203B41FA5}">
                      <a16:colId xmlns:a16="http://schemas.microsoft.com/office/drawing/2014/main" val="20002"/>
                    </a:ext>
                  </a:extLst>
                </a:gridCol>
                <a:gridCol w="462335">
                  <a:extLst>
                    <a:ext uri="{9D8B030D-6E8A-4147-A177-3AD203B41FA5}">
                      <a16:colId xmlns:a16="http://schemas.microsoft.com/office/drawing/2014/main" val="20003"/>
                    </a:ext>
                  </a:extLst>
                </a:gridCol>
                <a:gridCol w="462335">
                  <a:extLst>
                    <a:ext uri="{9D8B030D-6E8A-4147-A177-3AD203B41FA5}">
                      <a16:colId xmlns:a16="http://schemas.microsoft.com/office/drawing/2014/main" val="20004"/>
                    </a:ext>
                  </a:extLst>
                </a:gridCol>
                <a:gridCol w="462335">
                  <a:extLst>
                    <a:ext uri="{9D8B030D-6E8A-4147-A177-3AD203B41FA5}">
                      <a16:colId xmlns:a16="http://schemas.microsoft.com/office/drawing/2014/main" val="20005"/>
                    </a:ext>
                  </a:extLst>
                </a:gridCol>
                <a:gridCol w="462335">
                  <a:extLst>
                    <a:ext uri="{9D8B030D-6E8A-4147-A177-3AD203B41FA5}">
                      <a16:colId xmlns:a16="http://schemas.microsoft.com/office/drawing/2014/main" val="20006"/>
                    </a:ext>
                  </a:extLst>
                </a:gridCol>
                <a:gridCol w="462335">
                  <a:extLst>
                    <a:ext uri="{9D8B030D-6E8A-4147-A177-3AD203B41FA5}">
                      <a16:colId xmlns:a16="http://schemas.microsoft.com/office/drawing/2014/main" val="20007"/>
                    </a:ext>
                  </a:extLst>
                </a:gridCol>
                <a:gridCol w="462335">
                  <a:extLst>
                    <a:ext uri="{9D8B030D-6E8A-4147-A177-3AD203B41FA5}">
                      <a16:colId xmlns:a16="http://schemas.microsoft.com/office/drawing/2014/main" val="20008"/>
                    </a:ext>
                  </a:extLst>
                </a:gridCol>
                <a:gridCol w="462335">
                  <a:extLst>
                    <a:ext uri="{9D8B030D-6E8A-4147-A177-3AD203B41FA5}">
                      <a16:colId xmlns:a16="http://schemas.microsoft.com/office/drawing/2014/main" val="20009"/>
                    </a:ext>
                  </a:extLst>
                </a:gridCol>
                <a:gridCol w="462335">
                  <a:extLst>
                    <a:ext uri="{9D8B030D-6E8A-4147-A177-3AD203B41FA5}">
                      <a16:colId xmlns:a16="http://schemas.microsoft.com/office/drawing/2014/main" val="20010"/>
                    </a:ext>
                  </a:extLst>
                </a:gridCol>
              </a:tblGrid>
              <a:tr h="393602">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extLst>
                  <a:ext uri="{0D108BD9-81ED-4DB2-BD59-A6C34878D82A}">
                    <a16:rowId xmlns:a16="http://schemas.microsoft.com/office/drawing/2014/main" val="10000"/>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1"/>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solidFill>
                      <a:srgbClr val="92D050"/>
                    </a:solid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2"/>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3"/>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4"/>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5"/>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6"/>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07"/>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8"/>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09"/>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10"/>
                  </a:ext>
                </a:extLst>
              </a:tr>
            </a:tbl>
          </a:graphicData>
        </a:graphic>
      </p:graphicFrame>
      <p:graphicFrame>
        <p:nvGraphicFramePr>
          <p:cNvPr id="85" name="Google Shape;85;p18"/>
          <p:cNvGraphicFramePr/>
          <p:nvPr>
            <p:extLst>
              <p:ext uri="{D42A27DB-BD31-4B8C-83A1-F6EECF244321}">
                <p14:modId xmlns:p14="http://schemas.microsoft.com/office/powerpoint/2010/main" val="1296526143"/>
              </p:ext>
            </p:extLst>
          </p:nvPr>
        </p:nvGraphicFramePr>
        <p:xfrm>
          <a:off x="2694562" y="1186774"/>
          <a:ext cx="535021" cy="3712585"/>
        </p:xfrm>
        <a:graphic>
          <a:graphicData uri="http://schemas.openxmlformats.org/drawingml/2006/table">
            <a:tbl>
              <a:tblPr>
                <a:noFill/>
                <a:tableStyleId>{F593C076-E00B-4250-9441-647A4A44B1C7}</a:tableStyleId>
              </a:tblPr>
              <a:tblGrid>
                <a:gridCol w="535021">
                  <a:extLst>
                    <a:ext uri="{9D8B030D-6E8A-4147-A177-3AD203B41FA5}">
                      <a16:colId xmlns:a16="http://schemas.microsoft.com/office/drawing/2014/main" val="20000"/>
                    </a:ext>
                  </a:extLst>
                </a:gridCol>
              </a:tblGrid>
              <a:tr h="742517">
                <a:tc>
                  <a:txBody>
                    <a:bodyPr/>
                    <a:lstStyle/>
                    <a:p>
                      <a:pPr marL="0" lvl="0" indent="0" algn="ctr" rtl="0">
                        <a:spcBef>
                          <a:spcPts val="0"/>
                        </a:spcBef>
                        <a:spcAft>
                          <a:spcPts val="0"/>
                        </a:spcAft>
                        <a:buNone/>
                      </a:pPr>
                      <a:r>
                        <a:rPr lang="en" sz="1200" dirty="0"/>
                        <a:t>OPN</a:t>
                      </a:r>
                      <a:endParaRPr sz="1200" dirty="0"/>
                    </a:p>
                  </a:txBody>
                  <a:tcPr marL="91425" marR="91425" marT="91425" marB="91425" anchor="ctr">
                    <a:solidFill>
                      <a:schemeClr val="accent4"/>
                    </a:solidFill>
                  </a:tcPr>
                </a:tc>
                <a:extLst>
                  <a:ext uri="{0D108BD9-81ED-4DB2-BD59-A6C34878D82A}">
                    <a16:rowId xmlns:a16="http://schemas.microsoft.com/office/drawing/2014/main" val="10000"/>
                  </a:ext>
                </a:extLst>
              </a:tr>
              <a:tr h="742517">
                <a:tc>
                  <a:txBody>
                    <a:bodyPr/>
                    <a:lstStyle/>
                    <a:p>
                      <a:pPr marL="0" lvl="0" indent="0" algn="ctr" rtl="0">
                        <a:spcBef>
                          <a:spcPts val="0"/>
                        </a:spcBef>
                        <a:spcAft>
                          <a:spcPts val="0"/>
                        </a:spcAft>
                        <a:buNone/>
                      </a:pPr>
                      <a:r>
                        <a:rPr lang="en" sz="1200" dirty="0"/>
                        <a:t>CON</a:t>
                      </a:r>
                      <a:endParaRPr sz="1200" dirty="0"/>
                    </a:p>
                  </a:txBody>
                  <a:tcPr marL="91425" marR="91425" marT="91425" marB="91425" anchor="ctr">
                    <a:noFill/>
                  </a:tcPr>
                </a:tc>
                <a:extLst>
                  <a:ext uri="{0D108BD9-81ED-4DB2-BD59-A6C34878D82A}">
                    <a16:rowId xmlns:a16="http://schemas.microsoft.com/office/drawing/2014/main" val="10001"/>
                  </a:ext>
                </a:extLst>
              </a:tr>
              <a:tr h="742517">
                <a:tc>
                  <a:txBody>
                    <a:bodyPr/>
                    <a:lstStyle/>
                    <a:p>
                      <a:pPr marL="0" lvl="0" indent="0" algn="ctr" rtl="0">
                        <a:spcBef>
                          <a:spcPts val="0"/>
                        </a:spcBef>
                        <a:spcAft>
                          <a:spcPts val="0"/>
                        </a:spcAft>
                        <a:buNone/>
                      </a:pPr>
                      <a:r>
                        <a:rPr lang="en" sz="1200" dirty="0"/>
                        <a:t>EXT</a:t>
                      </a:r>
                      <a:endParaRPr sz="1200" dirty="0"/>
                    </a:p>
                  </a:txBody>
                  <a:tcPr marL="91425" marR="91425" marT="91425" marB="91425" anchor="ctr">
                    <a:noFill/>
                  </a:tcPr>
                </a:tc>
                <a:extLst>
                  <a:ext uri="{0D108BD9-81ED-4DB2-BD59-A6C34878D82A}">
                    <a16:rowId xmlns:a16="http://schemas.microsoft.com/office/drawing/2014/main" val="10002"/>
                  </a:ext>
                </a:extLst>
              </a:tr>
              <a:tr h="742517">
                <a:tc>
                  <a:txBody>
                    <a:bodyPr/>
                    <a:lstStyle/>
                    <a:p>
                      <a:pPr marL="0" lvl="0" indent="0" algn="ctr" rtl="0">
                        <a:spcBef>
                          <a:spcPts val="0"/>
                        </a:spcBef>
                        <a:spcAft>
                          <a:spcPts val="0"/>
                        </a:spcAft>
                        <a:buNone/>
                      </a:pPr>
                      <a:r>
                        <a:rPr lang="en" sz="1200" dirty="0"/>
                        <a:t>AGR</a:t>
                      </a:r>
                      <a:endParaRPr sz="1200" dirty="0"/>
                    </a:p>
                  </a:txBody>
                  <a:tcPr marL="91425" marR="91425" marT="91425" marB="91425" anchor="ctr">
                    <a:noFill/>
                  </a:tcPr>
                </a:tc>
                <a:extLst>
                  <a:ext uri="{0D108BD9-81ED-4DB2-BD59-A6C34878D82A}">
                    <a16:rowId xmlns:a16="http://schemas.microsoft.com/office/drawing/2014/main" val="10003"/>
                  </a:ext>
                </a:extLst>
              </a:tr>
              <a:tr h="742517">
                <a:tc>
                  <a:txBody>
                    <a:bodyPr/>
                    <a:lstStyle/>
                    <a:p>
                      <a:pPr marL="0" lvl="0" indent="0" algn="ctr" rtl="0">
                        <a:spcBef>
                          <a:spcPts val="0"/>
                        </a:spcBef>
                        <a:spcAft>
                          <a:spcPts val="0"/>
                        </a:spcAft>
                        <a:buNone/>
                      </a:pPr>
                      <a:r>
                        <a:rPr lang="en" sz="1200" dirty="0"/>
                        <a:t>NEU</a:t>
                      </a:r>
                      <a:endParaRPr sz="1200" dirty="0"/>
                    </a:p>
                  </a:txBody>
                  <a:tcPr marL="91425" marR="91425" marT="91425" marB="91425" anchor="ctr">
                    <a:noFill/>
                  </a:tcPr>
                </a:tc>
                <a:extLst>
                  <a:ext uri="{0D108BD9-81ED-4DB2-BD59-A6C34878D82A}">
                    <a16:rowId xmlns:a16="http://schemas.microsoft.com/office/drawing/2014/main" val="10004"/>
                  </a:ext>
                </a:extLst>
              </a:tr>
            </a:tbl>
          </a:graphicData>
        </a:graphic>
      </p:graphicFrame>
      <p:graphicFrame>
        <p:nvGraphicFramePr>
          <p:cNvPr id="86" name="Google Shape;86;p18"/>
          <p:cNvGraphicFramePr/>
          <p:nvPr>
            <p:extLst>
              <p:ext uri="{D42A27DB-BD31-4B8C-83A1-F6EECF244321}">
                <p14:modId xmlns:p14="http://schemas.microsoft.com/office/powerpoint/2010/main" val="3842183169"/>
              </p:ext>
            </p:extLst>
          </p:nvPr>
        </p:nvGraphicFramePr>
        <p:xfrm>
          <a:off x="3696510" y="389100"/>
          <a:ext cx="4628490" cy="396199"/>
        </p:xfrm>
        <a:graphic>
          <a:graphicData uri="http://schemas.openxmlformats.org/drawingml/2006/table">
            <a:tbl>
              <a:tblPr>
                <a:noFill/>
                <a:tableStyleId>{F593C076-E00B-4250-9441-647A4A44B1C7}</a:tableStyleId>
              </a:tblPr>
              <a:tblGrid>
                <a:gridCol w="925698">
                  <a:extLst>
                    <a:ext uri="{9D8B030D-6E8A-4147-A177-3AD203B41FA5}">
                      <a16:colId xmlns:a16="http://schemas.microsoft.com/office/drawing/2014/main" val="20000"/>
                    </a:ext>
                  </a:extLst>
                </a:gridCol>
                <a:gridCol w="925698">
                  <a:extLst>
                    <a:ext uri="{9D8B030D-6E8A-4147-A177-3AD203B41FA5}">
                      <a16:colId xmlns:a16="http://schemas.microsoft.com/office/drawing/2014/main" val="20001"/>
                    </a:ext>
                  </a:extLst>
                </a:gridCol>
                <a:gridCol w="925698">
                  <a:extLst>
                    <a:ext uri="{9D8B030D-6E8A-4147-A177-3AD203B41FA5}">
                      <a16:colId xmlns:a16="http://schemas.microsoft.com/office/drawing/2014/main" val="20002"/>
                    </a:ext>
                  </a:extLst>
                </a:gridCol>
                <a:gridCol w="925698">
                  <a:extLst>
                    <a:ext uri="{9D8B030D-6E8A-4147-A177-3AD203B41FA5}">
                      <a16:colId xmlns:a16="http://schemas.microsoft.com/office/drawing/2014/main" val="20003"/>
                    </a:ext>
                  </a:extLst>
                </a:gridCol>
                <a:gridCol w="925698">
                  <a:extLst>
                    <a:ext uri="{9D8B030D-6E8A-4147-A177-3AD203B41FA5}">
                      <a16:colId xmlns:a16="http://schemas.microsoft.com/office/drawing/2014/main" val="20004"/>
                    </a:ext>
                  </a:extLst>
                </a:gridCol>
              </a:tblGrid>
              <a:tr h="396199">
                <a:tc>
                  <a:txBody>
                    <a:bodyPr/>
                    <a:lstStyle/>
                    <a:p>
                      <a:pPr marL="0" lvl="0" indent="0" algn="ctr" rtl="0">
                        <a:spcBef>
                          <a:spcPts val="0"/>
                        </a:spcBef>
                        <a:spcAft>
                          <a:spcPts val="0"/>
                        </a:spcAft>
                        <a:buNone/>
                      </a:pPr>
                      <a:r>
                        <a:rPr lang="en" sz="1200" dirty="0"/>
                        <a:t>OPN</a:t>
                      </a:r>
                      <a:endParaRPr sz="1200" dirty="0"/>
                    </a:p>
                  </a:txBody>
                  <a:tcPr marL="91425" marR="91425" marT="91425" marB="91425" anchor="ctr">
                    <a:solidFill>
                      <a:schemeClr val="accent4"/>
                    </a:solidFill>
                  </a:tcPr>
                </a:tc>
                <a:tc>
                  <a:txBody>
                    <a:bodyPr/>
                    <a:lstStyle/>
                    <a:p>
                      <a:pPr marL="0" lvl="0" indent="0" algn="ctr" rtl="0">
                        <a:spcBef>
                          <a:spcPts val="0"/>
                        </a:spcBef>
                        <a:spcAft>
                          <a:spcPts val="0"/>
                        </a:spcAft>
                        <a:buNone/>
                      </a:pPr>
                      <a:r>
                        <a:rPr lang="en" sz="1200" dirty="0"/>
                        <a:t>CON</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EXT</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AGR</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NEU</a:t>
                      </a:r>
                      <a:endParaRPr sz="1200" dirty="0"/>
                    </a:p>
                  </a:txBody>
                  <a:tcPr marL="91425" marR="91425" marT="91425" marB="91425" anchor="ctr">
                    <a:no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8C4AE5E3-5FC9-B0C7-1BCF-D254CC18F6CB}"/>
              </a:ext>
            </a:extLst>
          </p:cNvPr>
          <p:cNvSpPr txBox="1"/>
          <p:nvPr/>
        </p:nvSpPr>
        <p:spPr>
          <a:xfrm>
            <a:off x="229334" y="1763836"/>
            <a:ext cx="2169268" cy="1615827"/>
          </a:xfrm>
          <a:prstGeom prst="rect">
            <a:avLst/>
          </a:prstGeom>
          <a:noFill/>
        </p:spPr>
        <p:txBody>
          <a:bodyPr wrap="square" rtlCol="0">
            <a:spAutoFit/>
          </a:bodyPr>
          <a:lstStyle/>
          <a:p>
            <a:pPr marL="285750" indent="-285750">
              <a:buFont typeface="Arial" panose="020B0604020202020204" pitchFamily="34" charset="0"/>
              <a:buChar char="•"/>
            </a:pPr>
            <a:r>
              <a:rPr lang="en" altLang="ko-Kore-KR" sz="1100" b="0" i="0" u="none" strike="noStrike" dirty="0">
                <a:solidFill>
                  <a:schemeClr val="tx1"/>
                </a:solidFill>
                <a:effectLst/>
                <a:latin typeface="Open Sans" panose="020B0606030504020204" pitchFamily="34" charset="0"/>
              </a:rPr>
              <a:t>individuals tend to be friends with people who are similarly open. Given that openness is associated with values and interest, similarity in openness could be indicative of other commonalities.</a:t>
            </a:r>
          </a:p>
        </p:txBody>
      </p:sp>
      <p:sp>
        <p:nvSpPr>
          <p:cNvPr id="3" name="Google Shape;65;p15">
            <a:extLst>
              <a:ext uri="{FF2B5EF4-FFF2-40B4-BE49-F238E27FC236}">
                <a16:creationId xmlns:a16="http://schemas.microsoft.com/office/drawing/2014/main" id="{237DB791-6771-432B-E293-E5721E2414A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tLang="ko-Kore-KR" dirty="0"/>
              <a:t>Summary of paper</a:t>
            </a:r>
            <a:br>
              <a:rPr lang="en" dirty="0"/>
            </a:br>
            <a:r>
              <a:rPr lang="en" dirty="0"/>
              <a:t>Openness</a:t>
            </a:r>
            <a:endParaRPr dirty="0"/>
          </a:p>
        </p:txBody>
      </p:sp>
      <p:sp>
        <p:nvSpPr>
          <p:cNvPr id="4" name="TextBox 3">
            <a:extLst>
              <a:ext uri="{FF2B5EF4-FFF2-40B4-BE49-F238E27FC236}">
                <a16:creationId xmlns:a16="http://schemas.microsoft.com/office/drawing/2014/main" id="{17749364-B1A6-C161-935C-442469B0CEC9}"/>
              </a:ext>
            </a:extLst>
          </p:cNvPr>
          <p:cNvSpPr txBox="1"/>
          <p:nvPr/>
        </p:nvSpPr>
        <p:spPr>
          <a:xfrm>
            <a:off x="67151" y="4899359"/>
            <a:ext cx="7258718" cy="276999"/>
          </a:xfrm>
          <a:prstGeom prst="rect">
            <a:avLst/>
          </a:prstGeom>
          <a:noFill/>
        </p:spPr>
        <p:txBody>
          <a:bodyPr wrap="none" rtlCol="0">
            <a:spAutoFit/>
          </a:bodyPr>
          <a:lstStyle/>
          <a:p>
            <a:r>
              <a:rPr kumimoji="1" lang="en" altLang="ko-Kore-KR" sz="1200" i="1" dirty="0"/>
              <a:t>Social Personality Psych - 2016 - Harris - On friendship development and the Big Five personality traits</a:t>
            </a:r>
            <a:endParaRPr kumimoji="1" lang="ko-Kore-KR" altLang="en-US" sz="1200" i="1" dirty="0"/>
          </a:p>
        </p:txBody>
      </p:sp>
    </p:spTree>
    <p:extLst>
      <p:ext uri="{BB962C8B-B14F-4D97-AF65-F5344CB8AC3E}">
        <p14:creationId xmlns:p14="http://schemas.microsoft.com/office/powerpoint/2010/main" val="429030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8"/>
          <p:cNvGraphicFramePr/>
          <p:nvPr>
            <p:extLst>
              <p:ext uri="{D42A27DB-BD31-4B8C-83A1-F6EECF244321}">
                <p14:modId xmlns:p14="http://schemas.microsoft.com/office/powerpoint/2010/main" val="3738248018"/>
              </p:ext>
            </p:extLst>
          </p:nvPr>
        </p:nvGraphicFramePr>
        <p:xfrm>
          <a:off x="3239310" y="785299"/>
          <a:ext cx="5085685" cy="4114062"/>
        </p:xfrm>
        <a:graphic>
          <a:graphicData uri="http://schemas.openxmlformats.org/drawingml/2006/table">
            <a:tbl>
              <a:tblPr>
                <a:noFill/>
                <a:tableStyleId>{F593C076-E00B-4250-9441-647A4A44B1C7}</a:tableStyleId>
              </a:tblPr>
              <a:tblGrid>
                <a:gridCol w="462335">
                  <a:extLst>
                    <a:ext uri="{9D8B030D-6E8A-4147-A177-3AD203B41FA5}">
                      <a16:colId xmlns:a16="http://schemas.microsoft.com/office/drawing/2014/main" val="20000"/>
                    </a:ext>
                  </a:extLst>
                </a:gridCol>
                <a:gridCol w="462335">
                  <a:extLst>
                    <a:ext uri="{9D8B030D-6E8A-4147-A177-3AD203B41FA5}">
                      <a16:colId xmlns:a16="http://schemas.microsoft.com/office/drawing/2014/main" val="20001"/>
                    </a:ext>
                  </a:extLst>
                </a:gridCol>
                <a:gridCol w="462335">
                  <a:extLst>
                    <a:ext uri="{9D8B030D-6E8A-4147-A177-3AD203B41FA5}">
                      <a16:colId xmlns:a16="http://schemas.microsoft.com/office/drawing/2014/main" val="20002"/>
                    </a:ext>
                  </a:extLst>
                </a:gridCol>
                <a:gridCol w="462335">
                  <a:extLst>
                    <a:ext uri="{9D8B030D-6E8A-4147-A177-3AD203B41FA5}">
                      <a16:colId xmlns:a16="http://schemas.microsoft.com/office/drawing/2014/main" val="20003"/>
                    </a:ext>
                  </a:extLst>
                </a:gridCol>
                <a:gridCol w="462335">
                  <a:extLst>
                    <a:ext uri="{9D8B030D-6E8A-4147-A177-3AD203B41FA5}">
                      <a16:colId xmlns:a16="http://schemas.microsoft.com/office/drawing/2014/main" val="20004"/>
                    </a:ext>
                  </a:extLst>
                </a:gridCol>
                <a:gridCol w="462335">
                  <a:extLst>
                    <a:ext uri="{9D8B030D-6E8A-4147-A177-3AD203B41FA5}">
                      <a16:colId xmlns:a16="http://schemas.microsoft.com/office/drawing/2014/main" val="20005"/>
                    </a:ext>
                  </a:extLst>
                </a:gridCol>
                <a:gridCol w="462335">
                  <a:extLst>
                    <a:ext uri="{9D8B030D-6E8A-4147-A177-3AD203B41FA5}">
                      <a16:colId xmlns:a16="http://schemas.microsoft.com/office/drawing/2014/main" val="20006"/>
                    </a:ext>
                  </a:extLst>
                </a:gridCol>
                <a:gridCol w="462335">
                  <a:extLst>
                    <a:ext uri="{9D8B030D-6E8A-4147-A177-3AD203B41FA5}">
                      <a16:colId xmlns:a16="http://schemas.microsoft.com/office/drawing/2014/main" val="20007"/>
                    </a:ext>
                  </a:extLst>
                </a:gridCol>
                <a:gridCol w="462335">
                  <a:extLst>
                    <a:ext uri="{9D8B030D-6E8A-4147-A177-3AD203B41FA5}">
                      <a16:colId xmlns:a16="http://schemas.microsoft.com/office/drawing/2014/main" val="20008"/>
                    </a:ext>
                  </a:extLst>
                </a:gridCol>
                <a:gridCol w="462335">
                  <a:extLst>
                    <a:ext uri="{9D8B030D-6E8A-4147-A177-3AD203B41FA5}">
                      <a16:colId xmlns:a16="http://schemas.microsoft.com/office/drawing/2014/main" val="20009"/>
                    </a:ext>
                  </a:extLst>
                </a:gridCol>
                <a:gridCol w="462335">
                  <a:extLst>
                    <a:ext uri="{9D8B030D-6E8A-4147-A177-3AD203B41FA5}">
                      <a16:colId xmlns:a16="http://schemas.microsoft.com/office/drawing/2014/main" val="20010"/>
                    </a:ext>
                  </a:extLst>
                </a:gridCol>
              </a:tblGrid>
              <a:tr h="393602">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r>
                        <a:rPr lang="en" sz="1100"/>
                        <a:t>low</a:t>
                      </a:r>
                      <a:endParaRPr sz="1100"/>
                    </a:p>
                  </a:txBody>
                  <a:tcPr marL="91425" marR="91425" marT="91425" marB="91425">
                    <a:noFill/>
                  </a:tcPr>
                </a:tc>
                <a:extLst>
                  <a:ext uri="{0D108BD9-81ED-4DB2-BD59-A6C34878D82A}">
                    <a16:rowId xmlns:a16="http://schemas.microsoft.com/office/drawing/2014/main" val="10000"/>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1"/>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2"/>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3"/>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4"/>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5"/>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6"/>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07"/>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extLst>
                  <a:ext uri="{0D108BD9-81ED-4DB2-BD59-A6C34878D82A}">
                    <a16:rowId xmlns:a16="http://schemas.microsoft.com/office/drawing/2014/main" val="10008"/>
                  </a:ext>
                </a:extLst>
              </a:tr>
              <a:tr h="393602">
                <a:tc>
                  <a:txBody>
                    <a:bodyPr/>
                    <a:lstStyle/>
                    <a:p>
                      <a:pPr marL="0" lvl="0" indent="0" algn="l" rtl="0">
                        <a:spcBef>
                          <a:spcPts val="0"/>
                        </a:spcBef>
                        <a:spcAft>
                          <a:spcPts val="0"/>
                        </a:spcAft>
                        <a:buNone/>
                      </a:pPr>
                      <a:r>
                        <a:rPr lang="en" sz="1100"/>
                        <a:t>high</a:t>
                      </a: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09"/>
                  </a:ext>
                </a:extLst>
              </a:tr>
              <a:tr h="255835">
                <a:tc>
                  <a:txBody>
                    <a:bodyPr/>
                    <a:lstStyle/>
                    <a:p>
                      <a:pPr marL="0" lvl="0" indent="0" algn="l" rtl="0">
                        <a:spcBef>
                          <a:spcPts val="0"/>
                        </a:spcBef>
                        <a:spcAft>
                          <a:spcPts val="0"/>
                        </a:spcAft>
                        <a:buNone/>
                      </a:pPr>
                      <a:r>
                        <a:rPr lang="en" sz="1100"/>
                        <a:t>low</a:t>
                      </a: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tc>
                  <a:txBody>
                    <a:bodyPr/>
                    <a:lstStyle/>
                    <a:p>
                      <a:pPr marL="0" lvl="0" indent="0" algn="l" rtl="0">
                        <a:spcBef>
                          <a:spcPts val="0"/>
                        </a:spcBef>
                        <a:spcAft>
                          <a:spcPts val="0"/>
                        </a:spcAft>
                        <a:buNone/>
                      </a:pPr>
                      <a:endParaRPr sz="1100" dirty="0"/>
                    </a:p>
                  </a:txBody>
                  <a:tcPr marL="91425" marR="91425" marT="91425" marB="91425">
                    <a:noFill/>
                  </a:tcPr>
                </a:tc>
                <a:extLst>
                  <a:ext uri="{0D108BD9-81ED-4DB2-BD59-A6C34878D82A}">
                    <a16:rowId xmlns:a16="http://schemas.microsoft.com/office/drawing/2014/main" val="10010"/>
                  </a:ext>
                </a:extLst>
              </a:tr>
            </a:tbl>
          </a:graphicData>
        </a:graphic>
      </p:graphicFrame>
      <p:graphicFrame>
        <p:nvGraphicFramePr>
          <p:cNvPr id="85" name="Google Shape;85;p18"/>
          <p:cNvGraphicFramePr/>
          <p:nvPr>
            <p:extLst>
              <p:ext uri="{D42A27DB-BD31-4B8C-83A1-F6EECF244321}">
                <p14:modId xmlns:p14="http://schemas.microsoft.com/office/powerpoint/2010/main" val="1978579747"/>
              </p:ext>
            </p:extLst>
          </p:nvPr>
        </p:nvGraphicFramePr>
        <p:xfrm>
          <a:off x="2694562" y="1186774"/>
          <a:ext cx="535021" cy="3712585"/>
        </p:xfrm>
        <a:graphic>
          <a:graphicData uri="http://schemas.openxmlformats.org/drawingml/2006/table">
            <a:tbl>
              <a:tblPr>
                <a:noFill/>
                <a:tableStyleId>{F593C076-E00B-4250-9441-647A4A44B1C7}</a:tableStyleId>
              </a:tblPr>
              <a:tblGrid>
                <a:gridCol w="535021">
                  <a:extLst>
                    <a:ext uri="{9D8B030D-6E8A-4147-A177-3AD203B41FA5}">
                      <a16:colId xmlns:a16="http://schemas.microsoft.com/office/drawing/2014/main" val="20000"/>
                    </a:ext>
                  </a:extLst>
                </a:gridCol>
              </a:tblGrid>
              <a:tr h="742517">
                <a:tc>
                  <a:txBody>
                    <a:bodyPr/>
                    <a:lstStyle/>
                    <a:p>
                      <a:pPr marL="0" lvl="0" indent="0" algn="ctr" rtl="0">
                        <a:spcBef>
                          <a:spcPts val="0"/>
                        </a:spcBef>
                        <a:spcAft>
                          <a:spcPts val="0"/>
                        </a:spcAft>
                        <a:buNone/>
                      </a:pPr>
                      <a:r>
                        <a:rPr lang="en" sz="1200" dirty="0"/>
                        <a:t>OPN</a:t>
                      </a:r>
                      <a:endParaRPr sz="1200" dirty="0"/>
                    </a:p>
                  </a:txBody>
                  <a:tcPr marL="91425" marR="91425" marT="91425" marB="91425" anchor="ctr">
                    <a:noFill/>
                  </a:tcPr>
                </a:tc>
                <a:extLst>
                  <a:ext uri="{0D108BD9-81ED-4DB2-BD59-A6C34878D82A}">
                    <a16:rowId xmlns:a16="http://schemas.microsoft.com/office/drawing/2014/main" val="10000"/>
                  </a:ext>
                </a:extLst>
              </a:tr>
              <a:tr h="742517">
                <a:tc>
                  <a:txBody>
                    <a:bodyPr/>
                    <a:lstStyle/>
                    <a:p>
                      <a:pPr marL="0" lvl="0" indent="0" algn="ctr" rtl="0">
                        <a:spcBef>
                          <a:spcPts val="0"/>
                        </a:spcBef>
                        <a:spcAft>
                          <a:spcPts val="0"/>
                        </a:spcAft>
                        <a:buNone/>
                      </a:pPr>
                      <a:r>
                        <a:rPr lang="en" sz="1200" dirty="0"/>
                        <a:t>CON</a:t>
                      </a:r>
                      <a:endParaRPr sz="1200" dirty="0"/>
                    </a:p>
                  </a:txBody>
                  <a:tcPr marL="91425" marR="91425" marT="91425" marB="91425" anchor="ctr">
                    <a:solidFill>
                      <a:srgbClr val="FFC000"/>
                    </a:solidFill>
                  </a:tcPr>
                </a:tc>
                <a:extLst>
                  <a:ext uri="{0D108BD9-81ED-4DB2-BD59-A6C34878D82A}">
                    <a16:rowId xmlns:a16="http://schemas.microsoft.com/office/drawing/2014/main" val="10001"/>
                  </a:ext>
                </a:extLst>
              </a:tr>
              <a:tr h="742517">
                <a:tc>
                  <a:txBody>
                    <a:bodyPr/>
                    <a:lstStyle/>
                    <a:p>
                      <a:pPr marL="0" lvl="0" indent="0" algn="ctr" rtl="0">
                        <a:spcBef>
                          <a:spcPts val="0"/>
                        </a:spcBef>
                        <a:spcAft>
                          <a:spcPts val="0"/>
                        </a:spcAft>
                        <a:buNone/>
                      </a:pPr>
                      <a:r>
                        <a:rPr lang="en" sz="1200" dirty="0"/>
                        <a:t>EXT</a:t>
                      </a:r>
                      <a:endParaRPr sz="1200" dirty="0"/>
                    </a:p>
                  </a:txBody>
                  <a:tcPr marL="91425" marR="91425" marT="91425" marB="91425" anchor="ctr">
                    <a:noFill/>
                  </a:tcPr>
                </a:tc>
                <a:extLst>
                  <a:ext uri="{0D108BD9-81ED-4DB2-BD59-A6C34878D82A}">
                    <a16:rowId xmlns:a16="http://schemas.microsoft.com/office/drawing/2014/main" val="10002"/>
                  </a:ext>
                </a:extLst>
              </a:tr>
              <a:tr h="742517">
                <a:tc>
                  <a:txBody>
                    <a:bodyPr/>
                    <a:lstStyle/>
                    <a:p>
                      <a:pPr marL="0" lvl="0" indent="0" algn="ctr" rtl="0">
                        <a:spcBef>
                          <a:spcPts val="0"/>
                        </a:spcBef>
                        <a:spcAft>
                          <a:spcPts val="0"/>
                        </a:spcAft>
                        <a:buNone/>
                      </a:pPr>
                      <a:r>
                        <a:rPr lang="en" sz="1200" dirty="0"/>
                        <a:t>AGR</a:t>
                      </a:r>
                      <a:endParaRPr sz="1200" dirty="0"/>
                    </a:p>
                  </a:txBody>
                  <a:tcPr marL="91425" marR="91425" marT="91425" marB="91425" anchor="ctr">
                    <a:noFill/>
                  </a:tcPr>
                </a:tc>
                <a:extLst>
                  <a:ext uri="{0D108BD9-81ED-4DB2-BD59-A6C34878D82A}">
                    <a16:rowId xmlns:a16="http://schemas.microsoft.com/office/drawing/2014/main" val="10003"/>
                  </a:ext>
                </a:extLst>
              </a:tr>
              <a:tr h="742517">
                <a:tc>
                  <a:txBody>
                    <a:bodyPr/>
                    <a:lstStyle/>
                    <a:p>
                      <a:pPr marL="0" lvl="0" indent="0" algn="ctr" rtl="0">
                        <a:spcBef>
                          <a:spcPts val="0"/>
                        </a:spcBef>
                        <a:spcAft>
                          <a:spcPts val="0"/>
                        </a:spcAft>
                        <a:buNone/>
                      </a:pPr>
                      <a:r>
                        <a:rPr lang="en" sz="1200" dirty="0"/>
                        <a:t>NEU</a:t>
                      </a:r>
                      <a:endParaRPr sz="1200" dirty="0"/>
                    </a:p>
                  </a:txBody>
                  <a:tcPr marL="91425" marR="91425" marT="91425" marB="91425" anchor="ctr">
                    <a:noFill/>
                  </a:tcPr>
                </a:tc>
                <a:extLst>
                  <a:ext uri="{0D108BD9-81ED-4DB2-BD59-A6C34878D82A}">
                    <a16:rowId xmlns:a16="http://schemas.microsoft.com/office/drawing/2014/main" val="10004"/>
                  </a:ext>
                </a:extLst>
              </a:tr>
            </a:tbl>
          </a:graphicData>
        </a:graphic>
      </p:graphicFrame>
      <p:graphicFrame>
        <p:nvGraphicFramePr>
          <p:cNvPr id="86" name="Google Shape;86;p18"/>
          <p:cNvGraphicFramePr/>
          <p:nvPr>
            <p:extLst>
              <p:ext uri="{D42A27DB-BD31-4B8C-83A1-F6EECF244321}">
                <p14:modId xmlns:p14="http://schemas.microsoft.com/office/powerpoint/2010/main" val="1739972775"/>
              </p:ext>
            </p:extLst>
          </p:nvPr>
        </p:nvGraphicFramePr>
        <p:xfrm>
          <a:off x="3696510" y="389100"/>
          <a:ext cx="4628490" cy="396199"/>
        </p:xfrm>
        <a:graphic>
          <a:graphicData uri="http://schemas.openxmlformats.org/drawingml/2006/table">
            <a:tbl>
              <a:tblPr>
                <a:noFill/>
                <a:tableStyleId>{F593C076-E00B-4250-9441-647A4A44B1C7}</a:tableStyleId>
              </a:tblPr>
              <a:tblGrid>
                <a:gridCol w="925698">
                  <a:extLst>
                    <a:ext uri="{9D8B030D-6E8A-4147-A177-3AD203B41FA5}">
                      <a16:colId xmlns:a16="http://schemas.microsoft.com/office/drawing/2014/main" val="20000"/>
                    </a:ext>
                  </a:extLst>
                </a:gridCol>
                <a:gridCol w="925698">
                  <a:extLst>
                    <a:ext uri="{9D8B030D-6E8A-4147-A177-3AD203B41FA5}">
                      <a16:colId xmlns:a16="http://schemas.microsoft.com/office/drawing/2014/main" val="20001"/>
                    </a:ext>
                  </a:extLst>
                </a:gridCol>
                <a:gridCol w="925698">
                  <a:extLst>
                    <a:ext uri="{9D8B030D-6E8A-4147-A177-3AD203B41FA5}">
                      <a16:colId xmlns:a16="http://schemas.microsoft.com/office/drawing/2014/main" val="20002"/>
                    </a:ext>
                  </a:extLst>
                </a:gridCol>
                <a:gridCol w="925698">
                  <a:extLst>
                    <a:ext uri="{9D8B030D-6E8A-4147-A177-3AD203B41FA5}">
                      <a16:colId xmlns:a16="http://schemas.microsoft.com/office/drawing/2014/main" val="20003"/>
                    </a:ext>
                  </a:extLst>
                </a:gridCol>
                <a:gridCol w="925698">
                  <a:extLst>
                    <a:ext uri="{9D8B030D-6E8A-4147-A177-3AD203B41FA5}">
                      <a16:colId xmlns:a16="http://schemas.microsoft.com/office/drawing/2014/main" val="20004"/>
                    </a:ext>
                  </a:extLst>
                </a:gridCol>
              </a:tblGrid>
              <a:tr h="396199">
                <a:tc>
                  <a:txBody>
                    <a:bodyPr/>
                    <a:lstStyle/>
                    <a:p>
                      <a:pPr marL="0" lvl="0" indent="0" algn="ctr" rtl="0">
                        <a:spcBef>
                          <a:spcPts val="0"/>
                        </a:spcBef>
                        <a:spcAft>
                          <a:spcPts val="0"/>
                        </a:spcAft>
                        <a:buNone/>
                      </a:pPr>
                      <a:r>
                        <a:rPr lang="en" sz="1200" dirty="0"/>
                        <a:t>OPN</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CON</a:t>
                      </a:r>
                      <a:endParaRPr sz="1200" dirty="0"/>
                    </a:p>
                  </a:txBody>
                  <a:tcPr marL="91425" marR="91425" marT="91425" marB="91425" anchor="ctr">
                    <a:solidFill>
                      <a:srgbClr val="FFC000"/>
                    </a:solidFill>
                  </a:tcPr>
                </a:tc>
                <a:tc>
                  <a:txBody>
                    <a:bodyPr/>
                    <a:lstStyle/>
                    <a:p>
                      <a:pPr marL="0" lvl="0" indent="0" algn="ctr" rtl="0">
                        <a:spcBef>
                          <a:spcPts val="0"/>
                        </a:spcBef>
                        <a:spcAft>
                          <a:spcPts val="0"/>
                        </a:spcAft>
                        <a:buNone/>
                      </a:pPr>
                      <a:r>
                        <a:rPr lang="en" sz="1200" dirty="0"/>
                        <a:t>EXT</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AGR</a:t>
                      </a:r>
                      <a:endParaRPr sz="1200" dirty="0"/>
                    </a:p>
                  </a:txBody>
                  <a:tcPr marL="91425" marR="91425" marT="91425" marB="91425" anchor="ctr">
                    <a:noFill/>
                  </a:tcPr>
                </a:tc>
                <a:tc>
                  <a:txBody>
                    <a:bodyPr/>
                    <a:lstStyle/>
                    <a:p>
                      <a:pPr marL="0" lvl="0" indent="0" algn="ctr" rtl="0">
                        <a:spcBef>
                          <a:spcPts val="0"/>
                        </a:spcBef>
                        <a:spcAft>
                          <a:spcPts val="0"/>
                        </a:spcAft>
                        <a:buNone/>
                      </a:pPr>
                      <a:r>
                        <a:rPr lang="en" sz="1200" dirty="0"/>
                        <a:t>NEU</a:t>
                      </a:r>
                      <a:endParaRPr sz="1200" dirty="0"/>
                    </a:p>
                  </a:txBody>
                  <a:tcPr marL="91425" marR="91425" marT="91425" marB="91425" anchor="ctr">
                    <a:no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8C4AE5E3-5FC9-B0C7-1BCF-D254CC18F6CB}"/>
              </a:ext>
            </a:extLst>
          </p:cNvPr>
          <p:cNvSpPr txBox="1"/>
          <p:nvPr/>
        </p:nvSpPr>
        <p:spPr>
          <a:xfrm>
            <a:off x="311700" y="1566153"/>
            <a:ext cx="2169268" cy="2292935"/>
          </a:xfrm>
          <a:prstGeom prst="rect">
            <a:avLst/>
          </a:prstGeom>
          <a:noFill/>
        </p:spPr>
        <p:txBody>
          <a:bodyPr wrap="square" rtlCol="0">
            <a:spAutoFit/>
          </a:bodyPr>
          <a:lstStyle/>
          <a:p>
            <a:pPr marL="285750" indent="-285750">
              <a:buFont typeface="Arial" panose="020B0604020202020204" pitchFamily="34" charset="0"/>
              <a:buChar char="•"/>
            </a:pPr>
            <a:r>
              <a:rPr lang="en" altLang="ko-Kore-KR" sz="1100" b="0" i="0" u="none" strike="noStrike" dirty="0">
                <a:solidFill>
                  <a:schemeClr val="tx1"/>
                </a:solidFill>
                <a:effectLst/>
                <a:latin typeface="Open Sans" panose="020B0606030504020204" pitchFamily="34" charset="0"/>
              </a:rPr>
              <a:t>it is less directly related to social behavior than extraversion and agreeableness</a:t>
            </a:r>
          </a:p>
          <a:p>
            <a:pPr marL="285750" indent="-285750">
              <a:buFont typeface="Arial" panose="020B0604020202020204" pitchFamily="34" charset="0"/>
              <a:buChar char="•"/>
            </a:pPr>
            <a:endParaRPr lang="en" altLang="ko-Kore-KR" sz="1100" b="0" i="0" u="none" strike="noStrike" dirty="0">
              <a:solidFill>
                <a:schemeClr val="tx1"/>
              </a:solidFill>
              <a:effectLst/>
              <a:latin typeface="Open Sans" panose="020B0606030504020204" pitchFamily="34" charset="0"/>
            </a:endParaRPr>
          </a:p>
          <a:p>
            <a:pPr marL="285750" indent="-285750">
              <a:buFont typeface="Arial" panose="020B0604020202020204" pitchFamily="34" charset="0"/>
              <a:buChar char="•"/>
            </a:pPr>
            <a:r>
              <a:rPr lang="en" altLang="ko-Kore-KR" sz="1100" b="0" i="0" u="none" strike="noStrike" dirty="0">
                <a:solidFill>
                  <a:schemeClr val="tx1"/>
                </a:solidFill>
                <a:effectLst/>
                <a:latin typeface="Open Sans" panose="020B0606030504020204" pitchFamily="34" charset="0"/>
              </a:rPr>
              <a:t>Based on these findings, the effects of conscientiousness should be more pronounced in the later stages of friendship development than in friendship formation. </a:t>
            </a:r>
          </a:p>
        </p:txBody>
      </p:sp>
      <p:sp>
        <p:nvSpPr>
          <p:cNvPr id="3" name="Google Shape;65;p15">
            <a:extLst>
              <a:ext uri="{FF2B5EF4-FFF2-40B4-BE49-F238E27FC236}">
                <a16:creationId xmlns:a16="http://schemas.microsoft.com/office/drawing/2014/main" id="{9722087F-F821-12DA-8F65-CE44BDE0A5B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tLang="ko-Kore-KR" dirty="0"/>
              <a:t>Summary of paper</a:t>
            </a:r>
            <a:br>
              <a:rPr lang="en" dirty="0"/>
            </a:br>
            <a:r>
              <a:rPr lang="en" dirty="0"/>
              <a:t>Conscientiousness</a:t>
            </a:r>
            <a:endParaRPr dirty="0"/>
          </a:p>
        </p:txBody>
      </p:sp>
      <p:sp>
        <p:nvSpPr>
          <p:cNvPr id="4" name="TextBox 3">
            <a:extLst>
              <a:ext uri="{FF2B5EF4-FFF2-40B4-BE49-F238E27FC236}">
                <a16:creationId xmlns:a16="http://schemas.microsoft.com/office/drawing/2014/main" id="{27F97870-4EAF-ED26-3E8D-A6BB5FD7D226}"/>
              </a:ext>
            </a:extLst>
          </p:cNvPr>
          <p:cNvSpPr txBox="1"/>
          <p:nvPr/>
        </p:nvSpPr>
        <p:spPr>
          <a:xfrm>
            <a:off x="67151" y="4899359"/>
            <a:ext cx="7258718" cy="276999"/>
          </a:xfrm>
          <a:prstGeom prst="rect">
            <a:avLst/>
          </a:prstGeom>
          <a:noFill/>
        </p:spPr>
        <p:txBody>
          <a:bodyPr wrap="none" rtlCol="0">
            <a:spAutoFit/>
          </a:bodyPr>
          <a:lstStyle/>
          <a:p>
            <a:r>
              <a:rPr kumimoji="1" lang="en" altLang="ko-Kore-KR" sz="1200" i="1" dirty="0"/>
              <a:t>Social Personality Psych - 2016 - Harris - On friendship development and the Big Five personality traits</a:t>
            </a:r>
            <a:endParaRPr kumimoji="1" lang="ko-Kore-KR" altLang="en-US" sz="1200" i="1" dirty="0"/>
          </a:p>
        </p:txBody>
      </p:sp>
    </p:spTree>
    <p:extLst>
      <p:ext uri="{BB962C8B-B14F-4D97-AF65-F5344CB8AC3E}">
        <p14:creationId xmlns:p14="http://schemas.microsoft.com/office/powerpoint/2010/main" val="317165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3958743"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Problems</a:t>
            </a:r>
            <a:endParaRPr dirty="0"/>
          </a:p>
        </p:txBody>
      </p:sp>
      <p:sp>
        <p:nvSpPr>
          <p:cNvPr id="2" name="TextBox 1">
            <a:extLst>
              <a:ext uri="{FF2B5EF4-FFF2-40B4-BE49-F238E27FC236}">
                <a16:creationId xmlns:a16="http://schemas.microsoft.com/office/drawing/2014/main" id="{ACF19780-0920-3897-E9F7-86ECCAC2B31C}"/>
              </a:ext>
            </a:extLst>
          </p:cNvPr>
          <p:cNvSpPr txBox="1"/>
          <p:nvPr/>
        </p:nvSpPr>
        <p:spPr>
          <a:xfrm>
            <a:off x="447472" y="1177047"/>
            <a:ext cx="3677056" cy="3077766"/>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ore-KR" sz="1200" dirty="0"/>
              <a:t>As there are not many papers arguing relationship between friendship and big five personality traits, not sure if we can support our hypothesis with weak evidence</a:t>
            </a:r>
          </a:p>
          <a:p>
            <a:pPr marL="285750" indent="-285750">
              <a:buFont typeface="Arial" panose="020B0604020202020204" pitchFamily="34" charset="0"/>
              <a:buChar char="•"/>
            </a:pPr>
            <a:endParaRPr kumimoji="1" lang="en-US" altLang="ko-Kore-KR" sz="1200" dirty="0"/>
          </a:p>
          <a:p>
            <a:pPr marL="285750" indent="-285750">
              <a:buFont typeface="Arial" panose="020B0604020202020204" pitchFamily="34" charset="0"/>
              <a:buChar char="•"/>
            </a:pPr>
            <a:r>
              <a:rPr kumimoji="1" lang="en-US" altLang="ko-Kore-KR" sz="1200" dirty="0"/>
              <a:t>There is one paper talking about effect between big five personality traits on friendship. However, it only talks about how each traits effect friendship formation in general, not the detailed reciprocal effect between different traits</a:t>
            </a:r>
          </a:p>
          <a:p>
            <a:pPr marL="285750" indent="-285750">
              <a:buFont typeface="Arial" panose="020B0604020202020204" pitchFamily="34" charset="0"/>
              <a:buChar char="•"/>
            </a:pPr>
            <a:endParaRPr kumimoji="1" lang="en-US" altLang="ko-Kore-KR" sz="1200" dirty="0"/>
          </a:p>
          <a:p>
            <a:pPr marL="285750" indent="-285750">
              <a:buFont typeface="Arial" panose="020B0604020202020204" pitchFamily="34" charset="0"/>
              <a:buChar char="•"/>
            </a:pPr>
            <a:r>
              <a:rPr kumimoji="1" lang="en-US" altLang="ko-Kore-KR" sz="1200" dirty="0"/>
              <a:t>Due to lack of knowledge in Psychology and Psycholinguistics, it is not easy to fully understand papers and utilize them</a:t>
            </a:r>
          </a:p>
          <a:p>
            <a:endParaRPr kumimoji="1" lang="ko-Kore-KR" altLang="en-US" sz="1200" dirty="0"/>
          </a:p>
        </p:txBody>
      </p:sp>
      <p:sp>
        <p:nvSpPr>
          <p:cNvPr id="3" name="Google Shape;65;p15">
            <a:extLst>
              <a:ext uri="{FF2B5EF4-FFF2-40B4-BE49-F238E27FC236}">
                <a16:creationId xmlns:a16="http://schemas.microsoft.com/office/drawing/2014/main" id="{095B5C09-1AD6-4DCC-57C7-118BFB6833AE}"/>
              </a:ext>
            </a:extLst>
          </p:cNvPr>
          <p:cNvSpPr txBox="1">
            <a:spLocks/>
          </p:cNvSpPr>
          <p:nvPr/>
        </p:nvSpPr>
        <p:spPr>
          <a:xfrm>
            <a:off x="4572000" y="470966"/>
            <a:ext cx="3958743"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Thoughts</a:t>
            </a:r>
          </a:p>
        </p:txBody>
      </p:sp>
      <p:sp>
        <p:nvSpPr>
          <p:cNvPr id="4" name="TextBox 3">
            <a:extLst>
              <a:ext uri="{FF2B5EF4-FFF2-40B4-BE49-F238E27FC236}">
                <a16:creationId xmlns:a16="http://schemas.microsoft.com/office/drawing/2014/main" id="{E197F312-AF10-AA79-4C9D-83BCA4BC0371}"/>
              </a:ext>
            </a:extLst>
          </p:cNvPr>
          <p:cNvSpPr txBox="1"/>
          <p:nvPr/>
        </p:nvSpPr>
        <p:spPr>
          <a:xfrm>
            <a:off x="4707772" y="1202988"/>
            <a:ext cx="3677056" cy="3785652"/>
          </a:xfrm>
          <a:prstGeom prst="rect">
            <a:avLst/>
          </a:prstGeom>
          <a:noFill/>
        </p:spPr>
        <p:txBody>
          <a:bodyPr wrap="square" rtlCol="0">
            <a:spAutoFit/>
          </a:bodyPr>
          <a:lstStyle/>
          <a:p>
            <a:pPr marL="171450" indent="-171450">
              <a:buFont typeface="Arial" panose="020B0604020202020204" pitchFamily="34" charset="0"/>
              <a:buChar char="•"/>
            </a:pPr>
            <a:r>
              <a:rPr kumimoji="1" lang="en-US" altLang="ko-Kore-KR" sz="1200" dirty="0"/>
              <a:t>If people with high extroversion, high agreeableness, low neuroticism tend to be willing to make friends, do we need personality base friend match with candidates of similar level of personality traits?</a:t>
            </a:r>
          </a:p>
          <a:p>
            <a:pPr marL="171450" indent="-171450">
              <a:buFont typeface="Arial" panose="020B0604020202020204" pitchFamily="34" charset="0"/>
              <a:buChar char="•"/>
            </a:pPr>
            <a:endParaRPr kumimoji="1" lang="en-US" altLang="ko-Kore-KR" sz="1200" dirty="0"/>
          </a:p>
          <a:p>
            <a:pPr marL="171450" indent="-171450">
              <a:buFont typeface="Arial" panose="020B0604020202020204" pitchFamily="34" charset="0"/>
              <a:buChar char="•"/>
            </a:pPr>
            <a:r>
              <a:rPr kumimoji="1" lang="en-US" altLang="ko-Kore-KR" sz="1200" dirty="0"/>
              <a:t>Personality is very subjective and can be flexible depending on environments. There was comment in the paper that similar demographic characteristics help forming initial friendship which is considered to be more straightforward and objective to measure</a:t>
            </a:r>
          </a:p>
          <a:p>
            <a:pPr marL="171450" indent="-171450">
              <a:buFont typeface="Arial" panose="020B0604020202020204" pitchFamily="34" charset="0"/>
              <a:buChar char="•"/>
            </a:pPr>
            <a:endParaRPr kumimoji="1" lang="en-US" altLang="ko-Kore-KR" sz="1200" dirty="0"/>
          </a:p>
          <a:p>
            <a:pPr marL="171450" indent="-171450">
              <a:buFont typeface="Arial" panose="020B0604020202020204" pitchFamily="34" charset="0"/>
              <a:buChar char="•"/>
            </a:pPr>
            <a:r>
              <a:rPr kumimoji="1" lang="en-US" altLang="ko-Kore-KR" sz="1200" dirty="0"/>
              <a:t>Students might not be interested in being friend with similar or ideal personality. Rather, they might be more interested in students who can give them career advise or who are in similar career situation as theirs</a:t>
            </a:r>
          </a:p>
          <a:p>
            <a:pPr marL="171450" indent="-171450">
              <a:buFont typeface="Arial" panose="020B0604020202020204" pitchFamily="34" charset="0"/>
              <a:buChar char="•"/>
            </a:pPr>
            <a:endParaRPr kumimoji="1" lang="en-US" altLang="ko-Kore-KR" sz="1200" dirty="0"/>
          </a:p>
          <a:p>
            <a:pPr marL="171450" indent="-171450">
              <a:buFont typeface="Arial" panose="020B0604020202020204" pitchFamily="34" charset="0"/>
              <a:buChar char="•"/>
            </a:pPr>
            <a:endParaRPr kumimoji="1" lang="ko-Kore-KR" altLang="en-US" sz="1200" dirty="0"/>
          </a:p>
        </p:txBody>
      </p:sp>
    </p:spTree>
    <p:extLst>
      <p:ext uri="{BB962C8B-B14F-4D97-AF65-F5344CB8AC3E}">
        <p14:creationId xmlns:p14="http://schemas.microsoft.com/office/powerpoint/2010/main" val="13960912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2003</TotalTime>
  <Words>799</Words>
  <Application>Microsoft Macintosh PowerPoint</Application>
  <PresentationFormat>화면 슬라이드 쇼(16:9)</PresentationFormat>
  <Paragraphs>200</Paragraphs>
  <Slides>8</Slides>
  <Notes>8</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8</vt:i4>
      </vt:variant>
    </vt:vector>
  </HeadingPairs>
  <TitlesOfParts>
    <vt:vector size="11" baseType="lpstr">
      <vt:lpstr>Arial</vt:lpstr>
      <vt:lpstr>Open Sans</vt:lpstr>
      <vt:lpstr>Simple Light</vt:lpstr>
      <vt:lpstr>Personality-Based Matching in SAMI</vt:lpstr>
      <vt:lpstr>Big-Five Personality Model</vt:lpstr>
      <vt:lpstr>Summary of paper Extraversion</vt:lpstr>
      <vt:lpstr>Summary of paper Agreeableness</vt:lpstr>
      <vt:lpstr>Summary of paper Neuroticism</vt:lpstr>
      <vt:lpstr>Summary of paper Openness</vt:lpstr>
      <vt:lpstr>Summary of paper Conscientiousness</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Personality-Based Matching in SAMI</dc:title>
  <cp:lastModifiedBy>김리나</cp:lastModifiedBy>
  <cp:revision>6</cp:revision>
  <dcterms:modified xsi:type="dcterms:W3CDTF">2023-06-26T14:54:48Z</dcterms:modified>
</cp:coreProperties>
</file>