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69" r:id="rId4"/>
    <p:sldId id="270" r:id="rId5"/>
    <p:sldId id="257" r:id="rId6"/>
    <p:sldId id="258" r:id="rId7"/>
    <p:sldId id="260" r:id="rId8"/>
    <p:sldId id="274" r:id="rId9"/>
    <p:sldId id="265" r:id="rId10"/>
    <p:sldId id="275" r:id="rId11"/>
    <p:sldId id="261" r:id="rId12"/>
    <p:sldId id="262" r:id="rId13"/>
    <p:sldId id="264" r:id="rId14"/>
    <p:sldId id="266" r:id="rId15"/>
    <p:sldId id="271" r:id="rId16"/>
    <p:sldId id="268" r:id="rId17"/>
    <p:sldId id="272" r:id="rId18"/>
    <p:sldId id="26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p:scale>
          <a:sx n="72" d="100"/>
          <a:sy n="72" d="100"/>
        </p:scale>
        <p:origin x="6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mining and machine learning</a:t>
            </a:r>
            <a:endParaRPr lang="en-IN" dirty="0"/>
          </a:p>
        </p:txBody>
      </p:sp>
      <p:sp>
        <p:nvSpPr>
          <p:cNvPr id="3" name="Subtitle 2"/>
          <p:cNvSpPr>
            <a:spLocks noGrp="1"/>
          </p:cNvSpPr>
          <p:nvPr>
            <p:ph type="subTitle" idx="1"/>
          </p:nvPr>
        </p:nvSpPr>
        <p:spPr/>
        <p:txBody>
          <a:bodyPr/>
          <a:lstStyle/>
          <a:p>
            <a:r>
              <a:rPr lang="en-GB" dirty="0" smtClean="0"/>
              <a:t>Final Project</a:t>
            </a:r>
            <a:endParaRPr lang="en-IN" dirty="0"/>
          </a:p>
        </p:txBody>
      </p:sp>
    </p:spTree>
    <p:extLst>
      <p:ext uri="{BB962C8B-B14F-4D97-AF65-F5344CB8AC3E}">
        <p14:creationId xmlns:p14="http://schemas.microsoft.com/office/powerpoint/2010/main" val="419866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Correlation between numerical values</a:t>
            </a:r>
            <a:endParaRPr lang="en-IN" dirty="0"/>
          </a:p>
        </p:txBody>
      </p:sp>
      <p:pic>
        <p:nvPicPr>
          <p:cNvPr id="4" name="Content Placeholder 3"/>
          <p:cNvPicPr>
            <a:picLocks noGrp="1" noChangeAspect="1"/>
          </p:cNvPicPr>
          <p:nvPr>
            <p:ph sz="quarter" idx="13"/>
          </p:nvPr>
        </p:nvPicPr>
        <p:blipFill>
          <a:blip r:embed="rId2"/>
          <a:stretch>
            <a:fillRect/>
          </a:stretch>
        </p:blipFill>
        <p:spPr>
          <a:xfrm>
            <a:off x="685800" y="2093844"/>
            <a:ext cx="10394950" cy="2493326"/>
          </a:xfrm>
          <a:prstGeom prst="rect">
            <a:avLst/>
          </a:prstGeom>
        </p:spPr>
      </p:pic>
    </p:spTree>
    <p:extLst>
      <p:ext uri="{BB962C8B-B14F-4D97-AF65-F5344CB8AC3E}">
        <p14:creationId xmlns:p14="http://schemas.microsoft.com/office/powerpoint/2010/main" val="112408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selection</a:t>
            </a:r>
            <a:endParaRPr lang="en-IN" dirty="0"/>
          </a:p>
        </p:txBody>
      </p:sp>
      <p:sp>
        <p:nvSpPr>
          <p:cNvPr id="7" name="Content Placeholder 6"/>
          <p:cNvSpPr>
            <a:spLocks noGrp="1"/>
          </p:cNvSpPr>
          <p:nvPr>
            <p:ph sz="quarter" idx="14"/>
          </p:nvPr>
        </p:nvSpPr>
        <p:spPr/>
        <p:txBody>
          <a:bodyPr>
            <a:normAutofit lnSpcReduction="10000"/>
          </a:bodyPr>
          <a:lstStyle/>
          <a:p>
            <a:r>
              <a:rPr lang="en-GB" dirty="0" smtClean="0"/>
              <a:t>We used 4 different classifiers which are logistic regression</a:t>
            </a:r>
            <a:r>
              <a:rPr lang="en-IN" dirty="0" smtClean="0"/>
              <a:t>, random forest, naive Bayes, decision tree</a:t>
            </a:r>
          </a:p>
          <a:p>
            <a:r>
              <a:rPr lang="en-GB" dirty="0" smtClean="0"/>
              <a:t>Were the accuracies of logistic regression was 0.92</a:t>
            </a:r>
          </a:p>
          <a:p>
            <a:r>
              <a:rPr lang="en-GB" dirty="0" smtClean="0"/>
              <a:t>Random forest was 0.91</a:t>
            </a:r>
          </a:p>
          <a:p>
            <a:r>
              <a:rPr lang="en-GB" dirty="0" smtClean="0"/>
              <a:t>Naive Bayes was 0.57</a:t>
            </a:r>
          </a:p>
          <a:p>
            <a:r>
              <a:rPr lang="en-GB" dirty="0" smtClean="0"/>
              <a:t>Decision tree’ s accuracy was 0.85</a:t>
            </a:r>
          </a:p>
          <a:p>
            <a:endParaRPr lang="en-GB" dirty="0"/>
          </a:p>
        </p:txBody>
      </p:sp>
      <p:pic>
        <p:nvPicPr>
          <p:cNvPr id="9" name="Content Placeholder 8"/>
          <p:cNvPicPr>
            <a:picLocks noGrp="1" noChangeAspect="1"/>
          </p:cNvPicPr>
          <p:nvPr>
            <p:ph sz="quarter" idx="13"/>
          </p:nvPr>
        </p:nvPicPr>
        <p:blipFill>
          <a:blip r:embed="rId2"/>
          <a:stretch>
            <a:fillRect/>
          </a:stretch>
        </p:blipFill>
        <p:spPr>
          <a:xfrm>
            <a:off x="145774" y="2279375"/>
            <a:ext cx="5848197" cy="1887262"/>
          </a:xfrm>
          <a:prstGeom prst="rect">
            <a:avLst/>
          </a:prstGeom>
        </p:spPr>
      </p:pic>
    </p:spTree>
    <p:extLst>
      <p:ext uri="{BB962C8B-B14F-4D97-AF65-F5344CB8AC3E}">
        <p14:creationId xmlns:p14="http://schemas.microsoft.com/office/powerpoint/2010/main" val="90806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Decision regions graph for Models </a:t>
            </a:r>
            <a:endParaRPr lang="en-IN" dirty="0"/>
          </a:p>
        </p:txBody>
      </p:sp>
      <p:pic>
        <p:nvPicPr>
          <p:cNvPr id="4" name="Content Placeholder 3"/>
          <p:cNvPicPr>
            <a:picLocks noGrp="1" noChangeAspect="1"/>
          </p:cNvPicPr>
          <p:nvPr>
            <p:ph sz="quarter" idx="13"/>
          </p:nvPr>
        </p:nvPicPr>
        <p:blipFill>
          <a:blip r:embed="rId2"/>
          <a:stretch>
            <a:fillRect/>
          </a:stretch>
        </p:blipFill>
        <p:spPr>
          <a:xfrm>
            <a:off x="2368856" y="2063750"/>
            <a:ext cx="7028838" cy="3311525"/>
          </a:xfrm>
          <a:prstGeom prst="rect">
            <a:avLst/>
          </a:prstGeom>
        </p:spPr>
      </p:pic>
    </p:spTree>
    <p:extLst>
      <p:ext uri="{BB962C8B-B14F-4D97-AF65-F5344CB8AC3E}">
        <p14:creationId xmlns:p14="http://schemas.microsoft.com/office/powerpoint/2010/main" val="229921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Voting </a:t>
            </a:r>
            <a:r>
              <a:rPr lang="en-GB" dirty="0" smtClean="0"/>
              <a:t>classifier</a:t>
            </a:r>
            <a:endParaRPr lang="en-IN" dirty="0"/>
          </a:p>
        </p:txBody>
      </p:sp>
      <p:sp>
        <p:nvSpPr>
          <p:cNvPr id="3" name="Content Placeholder 2"/>
          <p:cNvSpPr>
            <a:spLocks noGrp="1"/>
          </p:cNvSpPr>
          <p:nvPr>
            <p:ph sz="quarter" idx="13"/>
          </p:nvPr>
        </p:nvSpPr>
        <p:spPr/>
        <p:txBody>
          <a:bodyPr/>
          <a:lstStyle/>
          <a:p>
            <a:pPr algn="just"/>
            <a:r>
              <a:rPr lang="en-GB" dirty="0" smtClean="0"/>
              <a:t>Voting classifier is an ensemble </a:t>
            </a:r>
            <a:r>
              <a:rPr lang="en-GB" dirty="0" smtClean="0"/>
              <a:t>method in machine learning classifiers</a:t>
            </a:r>
          </a:p>
          <a:p>
            <a:pPr algn="just"/>
            <a:r>
              <a:rPr lang="en-GB" dirty="0" smtClean="0"/>
              <a:t>Where voting classifier uses a voting rule i.e. hard or soft to predict the class labels</a:t>
            </a:r>
          </a:p>
          <a:p>
            <a:pPr algn="just"/>
            <a:r>
              <a:rPr lang="en-GB" dirty="0" smtClean="0"/>
              <a:t>It balances out the individual weaknesses of model when the accuracy is same.</a:t>
            </a:r>
          </a:p>
          <a:p>
            <a:pPr algn="just"/>
            <a:r>
              <a:rPr lang="en-GB" dirty="0" smtClean="0"/>
              <a:t>Here we have combined all the individual classifiers used to build a ensemble.</a:t>
            </a:r>
            <a:endParaRPr lang="en-IN" dirty="0"/>
          </a:p>
        </p:txBody>
      </p:sp>
    </p:spTree>
    <p:extLst>
      <p:ext uri="{BB962C8B-B14F-4D97-AF65-F5344CB8AC3E}">
        <p14:creationId xmlns:p14="http://schemas.microsoft.com/office/powerpoint/2010/main" val="34810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of voting classifier</a:t>
            </a:r>
            <a:endParaRPr lang="en-IN" dirty="0"/>
          </a:p>
        </p:txBody>
      </p:sp>
      <p:pic>
        <p:nvPicPr>
          <p:cNvPr id="5" name="Content Placeholder 4"/>
          <p:cNvPicPr>
            <a:picLocks noGrp="1" noChangeAspect="1"/>
          </p:cNvPicPr>
          <p:nvPr>
            <p:ph sz="quarter" idx="13"/>
          </p:nvPr>
        </p:nvPicPr>
        <p:blipFill>
          <a:blip r:embed="rId2"/>
          <a:stretch>
            <a:fillRect/>
          </a:stretch>
        </p:blipFill>
        <p:spPr>
          <a:xfrm>
            <a:off x="1223135" y="2385392"/>
            <a:ext cx="9322213" cy="1909617"/>
          </a:xfrm>
          <a:prstGeom prst="rect">
            <a:avLst/>
          </a:prstGeom>
        </p:spPr>
      </p:pic>
    </p:spTree>
    <p:extLst>
      <p:ext uri="{BB962C8B-B14F-4D97-AF65-F5344CB8AC3E}">
        <p14:creationId xmlns:p14="http://schemas.microsoft.com/office/powerpoint/2010/main" val="398672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Hyper parameter tuning </a:t>
            </a:r>
            <a:r>
              <a:rPr lang="en-GB" dirty="0" smtClean="0"/>
              <a:t>using linear regression</a:t>
            </a:r>
            <a:endParaRPr lang="en-IN" dirty="0"/>
          </a:p>
        </p:txBody>
      </p:sp>
      <p:pic>
        <p:nvPicPr>
          <p:cNvPr id="4" name="Content Placeholder 3"/>
          <p:cNvPicPr>
            <a:picLocks noGrp="1" noChangeAspect="1"/>
          </p:cNvPicPr>
          <p:nvPr>
            <p:ph sz="quarter" idx="13"/>
          </p:nvPr>
        </p:nvPicPr>
        <p:blipFill rotWithShape="1">
          <a:blip r:embed="rId2"/>
          <a:srcRect t="3310"/>
          <a:stretch/>
        </p:blipFill>
        <p:spPr>
          <a:xfrm>
            <a:off x="781793" y="2063749"/>
            <a:ext cx="4895951" cy="3311526"/>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5994400" y="2063749"/>
            <a:ext cx="5086350" cy="3311525"/>
          </a:xfrm>
          <a:prstGeom prst="rect">
            <a:avLst/>
          </a:prstGeom>
        </p:spPr>
      </p:pic>
    </p:spTree>
    <p:extLst>
      <p:ext uri="{BB962C8B-B14F-4D97-AF65-F5344CB8AC3E}">
        <p14:creationId xmlns:p14="http://schemas.microsoft.com/office/powerpoint/2010/main" val="201797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Hyper parameter tuning using random forest</a:t>
            </a:r>
            <a:endParaRPr lang="en-IN" dirty="0"/>
          </a:p>
        </p:txBody>
      </p:sp>
      <p:pic>
        <p:nvPicPr>
          <p:cNvPr id="7" name="Content Placeholder 6"/>
          <p:cNvPicPr>
            <a:picLocks noGrp="1" noChangeAspect="1"/>
          </p:cNvPicPr>
          <p:nvPr>
            <p:ph sz="quarter" idx="13"/>
          </p:nvPr>
        </p:nvPicPr>
        <p:blipFill>
          <a:blip r:embed="rId2"/>
          <a:stretch>
            <a:fillRect/>
          </a:stretch>
        </p:blipFill>
        <p:spPr>
          <a:xfrm>
            <a:off x="685800" y="2151355"/>
            <a:ext cx="5087938" cy="3136314"/>
          </a:xfrm>
          <a:prstGeom prst="rect">
            <a:avLst/>
          </a:prstGeom>
        </p:spPr>
      </p:pic>
      <p:pic>
        <p:nvPicPr>
          <p:cNvPr id="8" name="Content Placeholder 7"/>
          <p:cNvPicPr>
            <a:picLocks noGrp="1" noChangeAspect="1"/>
          </p:cNvPicPr>
          <p:nvPr>
            <p:ph sz="quarter" idx="14"/>
          </p:nvPr>
        </p:nvPicPr>
        <p:blipFill>
          <a:blip r:embed="rId3"/>
          <a:stretch>
            <a:fillRect/>
          </a:stretch>
        </p:blipFill>
        <p:spPr>
          <a:xfrm>
            <a:off x="5994400" y="2151355"/>
            <a:ext cx="5086350" cy="3003741"/>
          </a:xfrm>
          <a:prstGeom prst="rect">
            <a:avLst/>
          </a:prstGeom>
        </p:spPr>
      </p:pic>
    </p:spTree>
    <p:extLst>
      <p:ext uri="{BB962C8B-B14F-4D97-AF65-F5344CB8AC3E}">
        <p14:creationId xmlns:p14="http://schemas.microsoft.com/office/powerpoint/2010/main" val="283246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Hyper parameter tuning using </a:t>
            </a:r>
            <a:r>
              <a:rPr lang="en-GB" dirty="0" smtClean="0"/>
              <a:t>decision tree</a:t>
            </a:r>
            <a:endParaRPr lang="en-IN" dirty="0"/>
          </a:p>
        </p:txBody>
      </p:sp>
      <p:pic>
        <p:nvPicPr>
          <p:cNvPr id="5" name="Content Placeholder 4"/>
          <p:cNvPicPr>
            <a:picLocks noGrp="1" noChangeAspect="1"/>
          </p:cNvPicPr>
          <p:nvPr>
            <p:ph sz="quarter" idx="13"/>
          </p:nvPr>
        </p:nvPicPr>
        <p:blipFill>
          <a:blip r:embed="rId2"/>
          <a:stretch>
            <a:fillRect/>
          </a:stretch>
        </p:blipFill>
        <p:spPr>
          <a:xfrm>
            <a:off x="685800" y="2460758"/>
            <a:ext cx="5087938" cy="2517508"/>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5994400" y="2460758"/>
            <a:ext cx="5086350" cy="2517508"/>
          </a:xfrm>
          <a:prstGeom prst="rect">
            <a:avLst/>
          </a:prstGeom>
        </p:spPr>
      </p:pic>
    </p:spTree>
    <p:extLst>
      <p:ext uri="{BB962C8B-B14F-4D97-AF65-F5344CB8AC3E}">
        <p14:creationId xmlns:p14="http://schemas.microsoft.com/office/powerpoint/2010/main" val="346693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IN" dirty="0"/>
          </a:p>
        </p:txBody>
      </p:sp>
      <p:pic>
        <p:nvPicPr>
          <p:cNvPr id="4" name="Content Placeholder 3"/>
          <p:cNvPicPr>
            <a:picLocks noGrp="1" noChangeAspect="1"/>
          </p:cNvPicPr>
          <p:nvPr>
            <p:ph sz="quarter" idx="13"/>
          </p:nvPr>
        </p:nvPicPr>
        <p:blipFill>
          <a:blip r:embed="rId2"/>
          <a:stretch>
            <a:fillRect/>
          </a:stretch>
        </p:blipFill>
        <p:spPr>
          <a:xfrm>
            <a:off x="2248980" y="2238168"/>
            <a:ext cx="7268589" cy="2962688"/>
          </a:xfrm>
          <a:prstGeom prst="rect">
            <a:avLst/>
          </a:prstGeom>
        </p:spPr>
      </p:pic>
    </p:spTree>
    <p:extLst>
      <p:ext uri="{BB962C8B-B14F-4D97-AF65-F5344CB8AC3E}">
        <p14:creationId xmlns:p14="http://schemas.microsoft.com/office/powerpoint/2010/main" val="123220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sp>
        <p:nvSpPr>
          <p:cNvPr id="9" name="Text Placeholder 8"/>
          <p:cNvSpPr>
            <a:spLocks noGrp="1"/>
          </p:cNvSpPr>
          <p:nvPr>
            <p:ph type="body" idx="1"/>
          </p:nvPr>
        </p:nvSpPr>
        <p:spPr/>
        <p:txBody>
          <a:bodyPr/>
          <a:lstStyle/>
          <a:p>
            <a:endParaRPr lang="en-IN"/>
          </a:p>
        </p:txBody>
      </p:sp>
      <p:pic>
        <p:nvPicPr>
          <p:cNvPr id="12" name="Picture 2" descr="Thank you ppt - Google Search | Thank you card templa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685799"/>
            <a:ext cx="10394707" cy="482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34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members</a:t>
            </a:r>
            <a:endParaRPr lang="en-IN" dirty="0"/>
          </a:p>
        </p:txBody>
      </p:sp>
      <p:sp>
        <p:nvSpPr>
          <p:cNvPr id="3" name="Content Placeholder 2"/>
          <p:cNvSpPr>
            <a:spLocks noGrp="1"/>
          </p:cNvSpPr>
          <p:nvPr>
            <p:ph sz="quarter" idx="13"/>
          </p:nvPr>
        </p:nvSpPr>
        <p:spPr/>
        <p:txBody>
          <a:bodyPr/>
          <a:lstStyle/>
          <a:p>
            <a:r>
              <a:rPr lang="en-IN" dirty="0"/>
              <a:t>Yashwanth Holur Narayanaswamy</a:t>
            </a:r>
          </a:p>
          <a:p>
            <a:r>
              <a:rPr lang="en-IN" dirty="0" smtClean="0"/>
              <a:t>Rajendra Leena </a:t>
            </a:r>
            <a:r>
              <a:rPr lang="en-IN" dirty="0"/>
              <a:t>Sai</a:t>
            </a:r>
          </a:p>
          <a:p>
            <a:r>
              <a:rPr lang="en-IN" dirty="0" smtClean="0"/>
              <a:t>Saichand Mekala</a:t>
            </a:r>
            <a:endParaRPr lang="en-IN" dirty="0"/>
          </a:p>
          <a:p>
            <a:r>
              <a:rPr lang="en-IN" dirty="0" smtClean="0"/>
              <a:t>Pola Sudharshan</a:t>
            </a:r>
            <a:endParaRPr lang="en-IN" dirty="0"/>
          </a:p>
          <a:p>
            <a:r>
              <a:rPr lang="en-IN" dirty="0" smtClean="0"/>
              <a:t>Jyothsna Yalamaddi</a:t>
            </a:r>
            <a:endParaRPr lang="en-IN" dirty="0"/>
          </a:p>
          <a:p>
            <a:endParaRPr lang="en-IN" dirty="0"/>
          </a:p>
        </p:txBody>
      </p:sp>
    </p:spTree>
    <p:extLst>
      <p:ext uri="{BB962C8B-B14F-4D97-AF65-F5344CB8AC3E}">
        <p14:creationId xmlns:p14="http://schemas.microsoft.com/office/powerpoint/2010/main" val="4213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IN" dirty="0"/>
          </a:p>
        </p:txBody>
      </p:sp>
      <p:sp>
        <p:nvSpPr>
          <p:cNvPr id="3" name="Content Placeholder 2"/>
          <p:cNvSpPr>
            <a:spLocks noGrp="1"/>
          </p:cNvSpPr>
          <p:nvPr>
            <p:ph sz="quarter" idx="13"/>
          </p:nvPr>
        </p:nvSpPr>
        <p:spPr/>
        <p:txBody>
          <a:bodyPr/>
          <a:lstStyle/>
          <a:p>
            <a:pPr algn="just"/>
            <a:r>
              <a:rPr lang="en-GB" dirty="0"/>
              <a:t>We have taken a cardiovascular disease prediction dataset. In this dataset there are many features related to patients' health and lifestyle, including age, sex, general health, </a:t>
            </a:r>
            <a:r>
              <a:rPr lang="en-GB" dirty="0" smtClean="0"/>
              <a:t>check-up </a:t>
            </a:r>
            <a:r>
              <a:rPr lang="en-GB" dirty="0"/>
              <a:t>frequency, exercise habits, smoking history, and the presence of various diseases. Each entry represents a unique patient, and the features capture various factors associated with disease prognosis.</a:t>
            </a:r>
            <a:endParaRPr lang="en-IN" dirty="0"/>
          </a:p>
        </p:txBody>
      </p:sp>
    </p:spTree>
    <p:extLst>
      <p:ext uri="{BB962C8B-B14F-4D97-AF65-F5344CB8AC3E}">
        <p14:creationId xmlns:p14="http://schemas.microsoft.com/office/powerpoint/2010/main" val="4895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IN" dirty="0"/>
          </a:p>
        </p:txBody>
      </p:sp>
      <p:sp>
        <p:nvSpPr>
          <p:cNvPr id="3" name="Content Placeholder 2"/>
          <p:cNvSpPr>
            <a:spLocks noGrp="1"/>
          </p:cNvSpPr>
          <p:nvPr>
            <p:ph sz="quarter" idx="13"/>
          </p:nvPr>
        </p:nvSpPr>
        <p:spPr/>
        <p:txBody>
          <a:bodyPr/>
          <a:lstStyle/>
          <a:p>
            <a:pPr algn="just"/>
            <a:r>
              <a:rPr lang="en-GB" dirty="0"/>
              <a:t>Our main objective is to develop a predictive model that can effectively forecast the prognosis of various diseases based on the provided features. By leveraging the power of machine learning, we aim to enhance the model's accuracy and predictive performance.</a:t>
            </a:r>
          </a:p>
          <a:p>
            <a:pPr algn="just"/>
            <a:endParaRPr lang="en-IN" dirty="0"/>
          </a:p>
        </p:txBody>
      </p:sp>
    </p:spTree>
    <p:extLst>
      <p:ext uri="{BB962C8B-B14F-4D97-AF65-F5344CB8AC3E}">
        <p14:creationId xmlns:p14="http://schemas.microsoft.com/office/powerpoint/2010/main" val="56801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612913"/>
          </a:xfrm>
        </p:spPr>
        <p:txBody>
          <a:bodyPr>
            <a:normAutofit fontScale="90000"/>
          </a:bodyPr>
          <a:lstStyle/>
          <a:p>
            <a:r>
              <a:rPr lang="en-GB" dirty="0" smtClean="0"/>
              <a:t>Count of rows and columns in Data </a:t>
            </a:r>
            <a:endParaRPr lang="en-IN" dirty="0"/>
          </a:p>
        </p:txBody>
      </p:sp>
      <p:pic>
        <p:nvPicPr>
          <p:cNvPr id="4" name="Content Placeholder 3"/>
          <p:cNvPicPr>
            <a:picLocks noGrp="1" noChangeAspect="1"/>
          </p:cNvPicPr>
          <p:nvPr>
            <p:ph sz="quarter" idx="13"/>
          </p:nvPr>
        </p:nvPicPr>
        <p:blipFill>
          <a:blip r:embed="rId2"/>
          <a:stretch>
            <a:fillRect/>
          </a:stretch>
        </p:blipFill>
        <p:spPr>
          <a:xfrm>
            <a:off x="265718" y="1578897"/>
            <a:ext cx="6294107" cy="3780624"/>
          </a:xfrm>
          <a:prstGeom prst="rect">
            <a:avLst/>
          </a:prstGeom>
        </p:spPr>
      </p:pic>
      <p:sp>
        <p:nvSpPr>
          <p:cNvPr id="5" name="Content Placeholder 4"/>
          <p:cNvSpPr>
            <a:spLocks noGrp="1"/>
          </p:cNvSpPr>
          <p:nvPr>
            <p:ph sz="quarter" idx="14"/>
          </p:nvPr>
        </p:nvSpPr>
        <p:spPr>
          <a:xfrm>
            <a:off x="6745356" y="1578897"/>
            <a:ext cx="4600196" cy="3311189"/>
          </a:xfrm>
        </p:spPr>
        <p:txBody>
          <a:bodyPr/>
          <a:lstStyle/>
          <a:p>
            <a:r>
              <a:rPr lang="en-GB" dirty="0" smtClean="0"/>
              <a:t>Our data is taken from kaggle </a:t>
            </a:r>
          </a:p>
          <a:p>
            <a:r>
              <a:rPr lang="en-GB" dirty="0" smtClean="0"/>
              <a:t>The data set has data about cardio vascular disease</a:t>
            </a:r>
          </a:p>
          <a:p>
            <a:r>
              <a:rPr lang="en-GB" dirty="0" smtClean="0"/>
              <a:t>It contains</a:t>
            </a:r>
            <a:r>
              <a:rPr lang="en-GB" dirty="0" smtClean="0"/>
              <a:t>  </a:t>
            </a:r>
            <a:r>
              <a:rPr lang="en-GB" dirty="0" smtClean="0"/>
              <a:t>308854 rows and 19 </a:t>
            </a:r>
            <a:r>
              <a:rPr lang="en-GB" dirty="0" smtClean="0"/>
              <a:t>columns</a:t>
            </a:r>
          </a:p>
          <a:p>
            <a:r>
              <a:rPr lang="en-GB" dirty="0" smtClean="0"/>
              <a:t> 11 columns  are categorical columns</a:t>
            </a:r>
          </a:p>
          <a:p>
            <a:r>
              <a:rPr lang="en-GB" dirty="0" smtClean="0"/>
              <a:t>9 are numerical columns</a:t>
            </a:r>
          </a:p>
          <a:p>
            <a:endParaRPr lang="en-IN" dirty="0"/>
          </a:p>
        </p:txBody>
      </p:sp>
    </p:spTree>
    <p:extLst>
      <p:ext uri="{BB962C8B-B14F-4D97-AF65-F5344CB8AC3E}">
        <p14:creationId xmlns:p14="http://schemas.microsoft.com/office/powerpoint/2010/main" val="412959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values</a:t>
            </a:r>
            <a:endParaRPr lang="en-IN" dirty="0"/>
          </a:p>
        </p:txBody>
      </p:sp>
      <p:pic>
        <p:nvPicPr>
          <p:cNvPr id="5" name="Content Placeholder 4"/>
          <p:cNvPicPr>
            <a:picLocks noGrp="1" noChangeAspect="1"/>
          </p:cNvPicPr>
          <p:nvPr>
            <p:ph sz="quarter" idx="13"/>
          </p:nvPr>
        </p:nvPicPr>
        <p:blipFill>
          <a:blip r:embed="rId2"/>
          <a:stretch>
            <a:fillRect/>
          </a:stretch>
        </p:blipFill>
        <p:spPr>
          <a:xfrm>
            <a:off x="685800" y="2878307"/>
            <a:ext cx="5087938" cy="1682411"/>
          </a:xfrm>
          <a:prstGeom prst="rect">
            <a:avLst/>
          </a:prstGeom>
        </p:spPr>
      </p:pic>
      <p:sp>
        <p:nvSpPr>
          <p:cNvPr id="4" name="Content Placeholder 3"/>
          <p:cNvSpPr>
            <a:spLocks noGrp="1"/>
          </p:cNvSpPr>
          <p:nvPr>
            <p:ph sz="quarter" idx="14"/>
          </p:nvPr>
        </p:nvSpPr>
        <p:spPr/>
        <p:txBody>
          <a:bodyPr/>
          <a:lstStyle/>
          <a:p>
            <a:r>
              <a:rPr lang="en-GB" dirty="0" smtClean="0"/>
              <a:t>Our data is cleaned and There </a:t>
            </a:r>
            <a:r>
              <a:rPr lang="en-GB" dirty="0" smtClean="0"/>
              <a:t>are no missing values in the data</a:t>
            </a:r>
            <a:endParaRPr lang="en-IN" dirty="0"/>
          </a:p>
        </p:txBody>
      </p:sp>
    </p:spTree>
    <p:extLst>
      <p:ext uri="{BB962C8B-B14F-4D97-AF65-F5344CB8AC3E}">
        <p14:creationId xmlns:p14="http://schemas.microsoft.com/office/powerpoint/2010/main" val="65393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Handling outliers</a:t>
            </a:r>
            <a:endParaRPr lang="en-IN" dirty="0"/>
          </a:p>
        </p:txBody>
      </p:sp>
      <p:pic>
        <p:nvPicPr>
          <p:cNvPr id="5" name="Content Placeholder 4"/>
          <p:cNvPicPr>
            <a:picLocks noGrp="1" noChangeAspect="1"/>
          </p:cNvPicPr>
          <p:nvPr>
            <p:ph sz="quarter" idx="13"/>
          </p:nvPr>
        </p:nvPicPr>
        <p:blipFill>
          <a:blip r:embed="rId2"/>
          <a:stretch>
            <a:fillRect/>
          </a:stretch>
        </p:blipFill>
        <p:spPr>
          <a:xfrm>
            <a:off x="3020905" y="2063750"/>
            <a:ext cx="5724739" cy="3311525"/>
          </a:xfrm>
          <a:prstGeom prst="rect">
            <a:avLst/>
          </a:prstGeom>
        </p:spPr>
      </p:pic>
    </p:spTree>
    <p:extLst>
      <p:ext uri="{BB962C8B-B14F-4D97-AF65-F5344CB8AC3E}">
        <p14:creationId xmlns:p14="http://schemas.microsoft.com/office/powerpoint/2010/main" val="296348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93643"/>
          </a:xfrm>
        </p:spPr>
        <p:txBody>
          <a:bodyPr>
            <a:normAutofit fontScale="90000"/>
          </a:bodyPr>
          <a:lstStyle/>
          <a:p>
            <a:r>
              <a:rPr lang="en-GB" dirty="0"/>
              <a:t>Correlation between numerical values</a:t>
            </a:r>
            <a:endParaRPr lang="en-IN" dirty="0"/>
          </a:p>
        </p:txBody>
      </p:sp>
      <p:pic>
        <p:nvPicPr>
          <p:cNvPr id="5" name="Content Placeholder 4"/>
          <p:cNvPicPr>
            <a:picLocks noGrp="1" noChangeAspect="1"/>
          </p:cNvPicPr>
          <p:nvPr>
            <p:ph sz="quarter" idx="13"/>
          </p:nvPr>
        </p:nvPicPr>
        <p:blipFill>
          <a:blip r:embed="rId2"/>
          <a:stretch>
            <a:fillRect/>
          </a:stretch>
        </p:blipFill>
        <p:spPr>
          <a:xfrm>
            <a:off x="1293770" y="1590675"/>
            <a:ext cx="9179009" cy="3784600"/>
          </a:xfrm>
          <a:prstGeom prst="rect">
            <a:avLst/>
          </a:prstGeom>
        </p:spPr>
      </p:pic>
    </p:spTree>
    <p:extLst>
      <p:ext uri="{BB962C8B-B14F-4D97-AF65-F5344CB8AC3E}">
        <p14:creationId xmlns:p14="http://schemas.microsoft.com/office/powerpoint/2010/main" val="18133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74865"/>
          </a:xfrm>
        </p:spPr>
        <p:txBody>
          <a:bodyPr>
            <a:normAutofit fontScale="90000"/>
          </a:bodyPr>
          <a:lstStyle/>
          <a:p>
            <a:r>
              <a:rPr lang="en-GB" dirty="0" smtClean="0"/>
              <a:t>Correlation between numerical values</a:t>
            </a:r>
            <a:endParaRPr lang="en-IN" dirty="0"/>
          </a:p>
        </p:txBody>
      </p:sp>
      <p:pic>
        <p:nvPicPr>
          <p:cNvPr id="5" name="Content Placeholder 4"/>
          <p:cNvPicPr>
            <a:picLocks noGrp="1" noChangeAspect="1"/>
          </p:cNvPicPr>
          <p:nvPr>
            <p:ph sz="quarter" idx="13"/>
          </p:nvPr>
        </p:nvPicPr>
        <p:blipFill>
          <a:blip r:embed="rId2"/>
          <a:stretch>
            <a:fillRect/>
          </a:stretch>
        </p:blipFill>
        <p:spPr>
          <a:xfrm>
            <a:off x="1814642" y="1656522"/>
            <a:ext cx="8137265" cy="3718753"/>
          </a:xfrm>
          <a:prstGeom prst="rect">
            <a:avLst/>
          </a:prstGeom>
        </p:spPr>
      </p:pic>
    </p:spTree>
    <p:extLst>
      <p:ext uri="{BB962C8B-B14F-4D97-AF65-F5344CB8AC3E}">
        <p14:creationId xmlns:p14="http://schemas.microsoft.com/office/powerpoint/2010/main" val="8731703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70</TotalTime>
  <Words>329</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Impact</vt:lpstr>
      <vt:lpstr>Main Event</vt:lpstr>
      <vt:lpstr>Data mining and machine learning</vt:lpstr>
      <vt:lpstr>Team members</vt:lpstr>
      <vt:lpstr>INTRODUCTION</vt:lpstr>
      <vt:lpstr>Objective</vt:lpstr>
      <vt:lpstr>Count of rows and columns in Data </vt:lpstr>
      <vt:lpstr>Missing values</vt:lpstr>
      <vt:lpstr>Handling outliers</vt:lpstr>
      <vt:lpstr>Correlation between numerical values</vt:lpstr>
      <vt:lpstr>Correlation between numerical values</vt:lpstr>
      <vt:lpstr>Correlation between numerical values</vt:lpstr>
      <vt:lpstr>Model selection</vt:lpstr>
      <vt:lpstr>Decision regions graph for Models </vt:lpstr>
      <vt:lpstr>Voting classifier</vt:lpstr>
      <vt:lpstr>Output of voting classifier</vt:lpstr>
      <vt:lpstr>Hyper parameter tuning using linear regression</vt:lpstr>
      <vt:lpstr>Hyper parameter tuning using random forest</vt:lpstr>
      <vt:lpstr>Hyper parameter tuning using decision tree</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machine learning</dc:title>
  <dc:creator>india</dc:creator>
  <cp:lastModifiedBy>india</cp:lastModifiedBy>
  <cp:revision>8</cp:revision>
  <dcterms:created xsi:type="dcterms:W3CDTF">2024-04-25T16:21:36Z</dcterms:created>
  <dcterms:modified xsi:type="dcterms:W3CDTF">2024-04-25T17:51:42Z</dcterms:modified>
</cp:coreProperties>
</file>