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2"/>
  </p:notesMasterIdLst>
  <p:handoutMasterIdLst>
    <p:handoutMasterId r:id="rId23"/>
  </p:handoutMasterIdLst>
  <p:sldIdLst>
    <p:sldId id="256" r:id="rId5"/>
    <p:sldId id="258" r:id="rId6"/>
    <p:sldId id="260" r:id="rId7"/>
    <p:sldId id="269" r:id="rId8"/>
    <p:sldId id="262" r:id="rId9"/>
    <p:sldId id="270" r:id="rId10"/>
    <p:sldId id="265" r:id="rId11"/>
    <p:sldId id="263" r:id="rId12"/>
    <p:sldId id="271" r:id="rId13"/>
    <p:sldId id="264" r:id="rId14"/>
    <p:sldId id="267" r:id="rId15"/>
    <p:sldId id="268" r:id="rId16"/>
    <p:sldId id="272" r:id="rId17"/>
    <p:sldId id="273" r:id="rId18"/>
    <p:sldId id="274" r:id="rId19"/>
    <p:sldId id="276"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3/6/2023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470993" y="1099930"/>
            <a:ext cx="9859616" cy="2107097"/>
          </a:xfrm>
        </p:spPr>
        <p:txBody>
          <a:bodyPr>
            <a:noAutofit/>
          </a:bodyPr>
          <a:lstStyle/>
          <a:p>
            <a:pPr algn="ctr"/>
            <a:r>
              <a:rPr lang="en-US" sz="4000" b="1" dirty="0" smtClean="0">
                <a:latin typeface="Rockwell" panose="02060603020205020403" pitchFamily="18" charset="0"/>
              </a:rPr>
              <a:t>Fake News Detection using machine learning and Natural Language Processing</a:t>
            </a:r>
            <a:endParaRPr lang="en-US" sz="4000" b="1"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617842"/>
            <a:ext cx="8791575" cy="1639957"/>
          </a:xfrm>
        </p:spPr>
        <p:txBody>
          <a:bodyPr>
            <a:normAutofit fontScale="77500" lnSpcReduction="20000"/>
          </a:bodyPr>
          <a:lstStyle/>
          <a:p>
            <a:pPr algn="r"/>
            <a:r>
              <a:rPr lang="en-US" sz="2400" b="1" u="sng" dirty="0" smtClean="0">
                <a:latin typeface="Tahoma" panose="020B0604030504040204" pitchFamily="34" charset="0"/>
                <a:ea typeface="Tahoma" panose="020B0604030504040204" pitchFamily="34" charset="0"/>
                <a:cs typeface="Tahoma" panose="020B0604030504040204" pitchFamily="34" charset="0"/>
              </a:rPr>
              <a:t>GUIDE</a:t>
            </a:r>
            <a:r>
              <a:rPr lang="en-US" sz="2400" b="1" dirty="0" smtClean="0">
                <a:latin typeface="Tahoma" panose="020B0604030504040204" pitchFamily="34" charset="0"/>
                <a:ea typeface="Tahoma" panose="020B0604030504040204" pitchFamily="34" charset="0"/>
                <a:cs typeface="Tahoma" panose="020B0604030504040204" pitchFamily="34" charset="0"/>
              </a:rPr>
              <a:t>: dr. Prashant </a:t>
            </a:r>
            <a:r>
              <a:rPr lang="en-US" sz="2400" b="1" dirty="0" err="1" smtClean="0">
                <a:latin typeface="Tahoma" panose="020B0604030504040204" pitchFamily="34" charset="0"/>
                <a:ea typeface="Tahoma" panose="020B0604030504040204" pitchFamily="34" charset="0"/>
                <a:cs typeface="Tahoma" panose="020B0604030504040204" pitchFamily="34" charset="0"/>
              </a:rPr>
              <a:t>kumar</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shukla</a:t>
            </a:r>
            <a:endParaRPr lang="en-US" sz="2400" b="1" dirty="0" smtClean="0">
              <a:latin typeface="Tahoma" panose="020B0604030504040204" pitchFamily="34" charset="0"/>
              <a:ea typeface="Tahoma" panose="020B0604030504040204" pitchFamily="34" charset="0"/>
              <a:cs typeface="Tahoma" panose="020B0604030504040204" pitchFamily="34" charset="0"/>
            </a:endParaRPr>
          </a:p>
          <a:p>
            <a:pPr algn="r"/>
            <a:r>
              <a:rPr lang="en-US" sz="2400" dirty="0" smtClean="0">
                <a:latin typeface="Tahoma" panose="020B0604030504040204" pitchFamily="34" charset="0"/>
                <a:ea typeface="Tahoma" panose="020B0604030504040204" pitchFamily="34" charset="0"/>
                <a:cs typeface="Tahoma" panose="020B0604030504040204" pitchFamily="34" charset="0"/>
              </a:rPr>
              <a:t>190031860 John </a:t>
            </a:r>
            <a:r>
              <a:rPr lang="en-US" sz="2400" dirty="0" err="1" smtClean="0">
                <a:latin typeface="Tahoma" panose="020B0604030504040204" pitchFamily="34" charset="0"/>
                <a:ea typeface="Tahoma" panose="020B0604030504040204" pitchFamily="34" charset="0"/>
                <a:cs typeface="Tahoma" panose="020B0604030504040204" pitchFamily="34" charset="0"/>
              </a:rPr>
              <a:t>wesly</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r"/>
            <a:r>
              <a:rPr lang="en-US" sz="2400" dirty="0" smtClean="0">
                <a:latin typeface="Tahoma" panose="020B0604030504040204" pitchFamily="34" charset="0"/>
                <a:ea typeface="Tahoma" panose="020B0604030504040204" pitchFamily="34" charset="0"/>
                <a:cs typeface="Tahoma" panose="020B0604030504040204" pitchFamily="34" charset="0"/>
              </a:rPr>
              <a:t>190031862 Pavan </a:t>
            </a:r>
            <a:r>
              <a:rPr lang="en-US" sz="2400" dirty="0" err="1" smtClean="0">
                <a:latin typeface="Tahoma" panose="020B0604030504040204" pitchFamily="34" charset="0"/>
                <a:ea typeface="Tahoma" panose="020B0604030504040204" pitchFamily="34" charset="0"/>
                <a:cs typeface="Tahoma" panose="020B0604030504040204" pitchFamily="34" charset="0"/>
              </a:rPr>
              <a:t>kumar</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r"/>
            <a:r>
              <a:rPr lang="en-US" sz="2400" dirty="0" smtClean="0">
                <a:latin typeface="Tahoma" panose="020B0604030504040204" pitchFamily="34" charset="0"/>
                <a:ea typeface="Tahoma" panose="020B0604030504040204" pitchFamily="34" charset="0"/>
                <a:cs typeface="Tahoma" panose="020B0604030504040204" pitchFamily="34" charset="0"/>
              </a:rPr>
              <a:t>190031884 Leena Sai</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Rockwell" panose="02060603020205020403" pitchFamily="18" charset="0"/>
                <a:ea typeface="Bookman Old Style" panose="02050604050505020204" pitchFamily="18" charset="0"/>
                <a:cs typeface="Arial" panose="020B0604020202020204" pitchFamily="34" charset="0"/>
              </a:rPr>
              <a:t>ML</a:t>
            </a:r>
            <a:r>
              <a:rPr lang="en-US" b="1" dirty="0">
                <a:latin typeface="Arial" panose="020B0604020202020204" pitchFamily="34" charset="0"/>
                <a:ea typeface="Bookman Old Style" panose="02050604050505020204" pitchFamily="18" charset="0"/>
                <a:cs typeface="Arial" panose="020B0604020202020204" pitchFamily="34" charset="0"/>
              </a:rPr>
              <a:t> </a:t>
            </a:r>
            <a:r>
              <a:rPr lang="en-US" b="1" u="sng" dirty="0">
                <a:latin typeface="Rockwell" panose="02060603020205020403" pitchFamily="18" charset="0"/>
                <a:ea typeface="Bookman Old Style" panose="02050604050505020204" pitchFamily="18" charset="0"/>
                <a:cs typeface="Arial" panose="020B0604020202020204" pitchFamily="34" charset="0"/>
              </a:rPr>
              <a:t>Algorithm</a:t>
            </a:r>
            <a:r>
              <a:rPr lang="en-US" b="1" dirty="0">
                <a:latin typeface="Arial" panose="020B0604020202020204" pitchFamily="34" charset="0"/>
                <a:ea typeface="Bookman Old Style" panose="02050604050505020204" pitchFamily="18" charset="0"/>
                <a:cs typeface="Arial" panose="020B0604020202020204" pitchFamily="34" charset="0"/>
              </a:rPr>
              <a:t>:</a:t>
            </a:r>
            <a:endParaRPr lang="en-IN" dirty="0"/>
          </a:p>
        </p:txBody>
      </p:sp>
      <p:sp>
        <p:nvSpPr>
          <p:cNvPr id="3" name="Content Placeholder 2"/>
          <p:cNvSpPr>
            <a:spLocks noGrp="1"/>
          </p:cNvSpPr>
          <p:nvPr>
            <p:ph idx="1"/>
          </p:nvPr>
        </p:nvSpPr>
        <p:spPr/>
        <p:txBody>
          <a:bodyPr/>
          <a:lstStyle/>
          <a:p>
            <a:r>
              <a:rPr lang="en-US" dirty="0" smtClean="0">
                <a:latin typeface="Rockwell" panose="02060603020205020403" pitchFamily="18" charset="0"/>
                <a:ea typeface="Bookman Old Style" panose="02050604050505020204" pitchFamily="18" charset="0"/>
                <a:cs typeface="Arial" panose="020B0604020202020204" pitchFamily="34" charset="0"/>
              </a:rPr>
              <a:t>For </a:t>
            </a:r>
            <a:r>
              <a:rPr lang="en-US" dirty="0">
                <a:latin typeface="Rockwell" panose="02060603020205020403" pitchFamily="18" charset="0"/>
                <a:ea typeface="Bookman Old Style" panose="02050604050505020204" pitchFamily="18" charset="0"/>
                <a:cs typeface="Arial" panose="020B0604020202020204" pitchFamily="34" charset="0"/>
              </a:rPr>
              <a:t>vectorized data set we apply ML Algorithm for getting accuracy for data set. Here we used ML Algorithms like Boosting Techniques, And Ensemble learners (Decision Tree, Random Forest, Logistic Regression, Linear SVM, KNN Algorithm).</a:t>
            </a:r>
            <a:endParaRPr lang="en-GB" dirty="0">
              <a:latin typeface="Rockwell" panose="02060603020205020403" pitchFamily="18" charset="0"/>
              <a:ea typeface="Noto Sans Symbols"/>
              <a:cs typeface="Arial" panose="020B0604020202020204" pitchFamily="34" charset="0"/>
            </a:endParaRPr>
          </a:p>
          <a:p>
            <a:endParaRPr lang="en-IN" dirty="0"/>
          </a:p>
        </p:txBody>
      </p:sp>
    </p:spTree>
    <p:extLst>
      <p:ext uri="{BB962C8B-B14F-4D97-AF65-F5344CB8AC3E}">
        <p14:creationId xmlns:p14="http://schemas.microsoft.com/office/powerpoint/2010/main" val="814030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24752"/>
          </a:xfrm>
        </p:spPr>
        <p:txBody>
          <a:bodyPr/>
          <a:lstStyle/>
          <a:p>
            <a:r>
              <a:rPr lang="en-GB" b="1" u="sng" dirty="0" smtClean="0">
                <a:latin typeface="Rockwell" panose="02060603020205020403" pitchFamily="18" charset="0"/>
              </a:rPr>
              <a:t>Flow chart</a:t>
            </a:r>
            <a:endParaRPr lang="en-IN" b="1" u="sng" dirty="0">
              <a:latin typeface="Rockwell" panose="02060603020205020403" pitchFamily="18" charset="0"/>
            </a:endParaRPr>
          </a:p>
        </p:txBody>
      </p:sp>
      <p:pic>
        <p:nvPicPr>
          <p:cNvPr id="4" name="image3.jpg">
            <a:extLst>
              <a:ext uri="{FF2B5EF4-FFF2-40B4-BE49-F238E27FC236}">
                <a16:creationId xmlns:a16="http://schemas.microsoft.com/office/drawing/2014/main" id="{7A9A7492-CF19-495E-B858-80ACFE14D836}"/>
              </a:ext>
            </a:extLst>
          </p:cNvPr>
          <p:cNvPicPr>
            <a:picLocks noGrp="1"/>
          </p:cNvPicPr>
          <p:nvPr>
            <p:ph idx="1"/>
          </p:nvPr>
        </p:nvPicPr>
        <p:blipFill>
          <a:blip r:embed="rId2"/>
          <a:srcRect/>
          <a:stretch>
            <a:fillRect/>
          </a:stretch>
        </p:blipFill>
        <p:spPr>
          <a:xfrm>
            <a:off x="1141413" y="1510747"/>
            <a:ext cx="9905998" cy="5247861"/>
          </a:xfrm>
          <a:prstGeom prst="rect">
            <a:avLst/>
          </a:prstGeom>
          <a:ln/>
        </p:spPr>
      </p:pic>
    </p:spTree>
    <p:extLst>
      <p:ext uri="{BB962C8B-B14F-4D97-AF65-F5344CB8AC3E}">
        <p14:creationId xmlns:p14="http://schemas.microsoft.com/office/powerpoint/2010/main" val="3067994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41413" y="212725"/>
            <a:ext cx="9906000" cy="6294438"/>
          </a:xfrm>
        </p:spPr>
        <p:txBody>
          <a:bodyPr>
            <a:normAutofit fontScale="92500" lnSpcReduction="10000"/>
          </a:bodyPr>
          <a:lstStyle/>
          <a:p>
            <a:pPr algn="just">
              <a:lnSpc>
                <a:spcPct val="107000"/>
              </a:lnSpc>
              <a:spcAft>
                <a:spcPts val="800"/>
              </a:spcAft>
            </a:pPr>
            <a:r>
              <a:rPr lang="en-US" dirty="0">
                <a:latin typeface="Rockwell" panose="02060603020205020403" pitchFamily="18" charset="0"/>
                <a:ea typeface="Bookman Old Style" panose="02050604050505020204" pitchFamily="18" charset="0"/>
                <a:cs typeface="Arial" panose="020B0604020202020204" pitchFamily="34" charset="0"/>
              </a:rPr>
              <a:t>At First, we have to collect the Raw data from the Open sources and we have to explore the features of data and clean the data</a:t>
            </a:r>
            <a:r>
              <a:rPr lang="en-US" dirty="0" smtClean="0">
                <a:latin typeface="Rockwell" panose="02060603020205020403" pitchFamily="18" charset="0"/>
                <a:ea typeface="Bookman Old Style" panose="02050604050505020204" pitchFamily="18" charset="0"/>
                <a:cs typeface="Arial" panose="020B0604020202020204" pitchFamily="34" charset="0"/>
              </a:rPr>
              <a:t>.</a:t>
            </a:r>
            <a:endParaRPr lang="en-GB" dirty="0">
              <a:latin typeface="Rockwell" panose="02060603020205020403" pitchFamily="18" charset="0"/>
              <a:ea typeface="Times New Roman" panose="02020603050405020304" pitchFamily="18" charset="0"/>
              <a:cs typeface="Arial" panose="020B0604020202020204" pitchFamily="34" charset="0"/>
            </a:endParaRPr>
          </a:p>
          <a:p>
            <a:pPr algn="just">
              <a:lnSpc>
                <a:spcPct val="107000"/>
              </a:lnSpc>
              <a:spcAft>
                <a:spcPts val="800"/>
              </a:spcAft>
            </a:pPr>
            <a:r>
              <a:rPr lang="en-US" dirty="0">
                <a:latin typeface="Rockwell" panose="02060603020205020403" pitchFamily="18" charset="0"/>
                <a:ea typeface="Bookman Old Style" panose="02050604050505020204" pitchFamily="18" charset="0"/>
                <a:cs typeface="Arial" panose="020B0604020202020204" pitchFamily="34" charset="0"/>
              </a:rPr>
              <a:t>We have extracted the wanted features and merged them for the </a:t>
            </a:r>
            <a:r>
              <a:rPr lang="en-US" dirty="0" smtClean="0">
                <a:latin typeface="Rockwell" panose="02060603020205020403" pitchFamily="18" charset="0"/>
                <a:ea typeface="Bookman Old Style" panose="02050604050505020204" pitchFamily="18" charset="0"/>
                <a:cs typeface="Arial" panose="020B0604020202020204" pitchFamily="34" charset="0"/>
              </a:rPr>
              <a:t>selection process.</a:t>
            </a:r>
            <a:endParaRPr lang="en-GB" dirty="0">
              <a:latin typeface="Rockwell" panose="02060603020205020403" pitchFamily="18" charset="0"/>
              <a:ea typeface="Times New Roman" panose="02020603050405020304" pitchFamily="18" charset="0"/>
              <a:cs typeface="Arial" panose="020B0604020202020204" pitchFamily="34" charset="0"/>
            </a:endParaRPr>
          </a:p>
          <a:p>
            <a:pPr algn="just">
              <a:lnSpc>
                <a:spcPct val="107000"/>
              </a:lnSpc>
              <a:spcAft>
                <a:spcPts val="800"/>
              </a:spcAft>
            </a:pPr>
            <a:r>
              <a:rPr lang="en-US" dirty="0">
                <a:latin typeface="Rockwell" panose="02060603020205020403" pitchFamily="18" charset="0"/>
                <a:ea typeface="Bookman Old Style" panose="02050604050505020204" pitchFamily="18" charset="0"/>
                <a:cs typeface="Arial" panose="020B0604020202020204" pitchFamily="34" charset="0"/>
              </a:rPr>
              <a:t>We have to select the merged features and drop the remaining features of the data set</a:t>
            </a:r>
            <a:r>
              <a:rPr lang="en-US" dirty="0" smtClean="0">
                <a:latin typeface="Rockwell" panose="02060603020205020403" pitchFamily="18" charset="0"/>
                <a:ea typeface="Bookman Old Style" panose="02050604050505020204" pitchFamily="18" charset="0"/>
                <a:cs typeface="Arial" panose="020B0604020202020204" pitchFamily="34" charset="0"/>
              </a:rPr>
              <a:t>.</a:t>
            </a:r>
            <a:r>
              <a:rPr lang="en-US" dirty="0">
                <a:latin typeface="Rockwell" panose="02060603020205020403" pitchFamily="18" charset="0"/>
                <a:ea typeface="Bookman Old Style" panose="02050604050505020204" pitchFamily="18" charset="0"/>
                <a:cs typeface="Arial" panose="020B0604020202020204" pitchFamily="34" charset="0"/>
              </a:rPr>
              <a:t> </a:t>
            </a:r>
            <a:endParaRPr lang="en-GB" dirty="0">
              <a:latin typeface="Rockwell" panose="02060603020205020403" pitchFamily="18" charset="0"/>
              <a:ea typeface="Times New Roman" panose="02020603050405020304" pitchFamily="18" charset="0"/>
              <a:cs typeface="Arial" panose="020B0604020202020204" pitchFamily="34" charset="0"/>
            </a:endParaRPr>
          </a:p>
          <a:p>
            <a:pPr algn="just">
              <a:lnSpc>
                <a:spcPct val="107000"/>
              </a:lnSpc>
              <a:spcAft>
                <a:spcPts val="800"/>
              </a:spcAft>
            </a:pPr>
            <a:r>
              <a:rPr lang="en-US" dirty="0">
                <a:latin typeface="Rockwell" panose="02060603020205020403" pitchFamily="18" charset="0"/>
                <a:ea typeface="Bookman Old Style" panose="02050604050505020204" pitchFamily="18" charset="0"/>
                <a:cs typeface="Arial" panose="020B0604020202020204" pitchFamily="34" charset="0"/>
              </a:rPr>
              <a:t>We have to split the following dataset into Test and Train data sets</a:t>
            </a:r>
            <a:r>
              <a:rPr lang="en-US" dirty="0" smtClean="0">
                <a:latin typeface="Rockwell" panose="02060603020205020403" pitchFamily="18" charset="0"/>
                <a:ea typeface="Bookman Old Style" panose="02050604050505020204" pitchFamily="18" charset="0"/>
                <a:cs typeface="Arial" panose="020B0604020202020204" pitchFamily="34" charset="0"/>
              </a:rPr>
              <a:t>.</a:t>
            </a:r>
            <a:endParaRPr lang="en-GB" dirty="0">
              <a:latin typeface="Rockwell" panose="02060603020205020403" pitchFamily="18" charset="0"/>
              <a:ea typeface="Times New Roman" panose="02020603050405020304" pitchFamily="18" charset="0"/>
              <a:cs typeface="Arial" panose="020B0604020202020204" pitchFamily="34" charset="0"/>
            </a:endParaRPr>
          </a:p>
          <a:p>
            <a:pPr algn="just">
              <a:lnSpc>
                <a:spcPct val="107000"/>
              </a:lnSpc>
              <a:spcAft>
                <a:spcPts val="800"/>
              </a:spcAft>
            </a:pPr>
            <a:r>
              <a:rPr lang="en-US" dirty="0">
                <a:latin typeface="Rockwell" panose="02060603020205020403" pitchFamily="18" charset="0"/>
                <a:ea typeface="Bookman Old Style" panose="02050604050505020204" pitchFamily="18" charset="0"/>
                <a:cs typeface="Arial" panose="020B0604020202020204" pitchFamily="34" charset="0"/>
              </a:rPr>
              <a:t>We have to train the data and use the Machine learning algorithms for finding the accuracy of the dataset</a:t>
            </a:r>
            <a:r>
              <a:rPr lang="en-US" dirty="0" smtClean="0">
                <a:latin typeface="Rockwell" panose="02060603020205020403" pitchFamily="18" charset="0"/>
                <a:ea typeface="Bookman Old Style" panose="02050604050505020204" pitchFamily="18" charset="0"/>
                <a:cs typeface="Arial" panose="020B0604020202020204" pitchFamily="34" charset="0"/>
              </a:rPr>
              <a:t>.</a:t>
            </a:r>
            <a:endParaRPr lang="en-GB" dirty="0">
              <a:latin typeface="Rockwell" panose="02060603020205020403" pitchFamily="18" charset="0"/>
              <a:ea typeface="Times New Roman" panose="02020603050405020304" pitchFamily="18" charset="0"/>
              <a:cs typeface="Arial" panose="020B0604020202020204" pitchFamily="34" charset="0"/>
            </a:endParaRPr>
          </a:p>
          <a:p>
            <a:pPr algn="just">
              <a:lnSpc>
                <a:spcPct val="107000"/>
              </a:lnSpc>
              <a:spcAft>
                <a:spcPts val="800"/>
              </a:spcAft>
            </a:pPr>
            <a:r>
              <a:rPr lang="en-US" dirty="0">
                <a:latin typeface="Rockwell" panose="02060603020205020403" pitchFamily="18" charset="0"/>
                <a:ea typeface="Bookman Old Style" panose="02050604050505020204" pitchFamily="18" charset="0"/>
                <a:cs typeface="Arial" panose="020B0604020202020204" pitchFamily="34" charset="0"/>
              </a:rPr>
              <a:t>After finding the accuracy of data we have to classify the data and use it for Manual testing</a:t>
            </a:r>
            <a:r>
              <a:rPr lang="en-US" dirty="0" smtClean="0">
                <a:latin typeface="Rockwell" panose="02060603020205020403" pitchFamily="18" charset="0"/>
                <a:ea typeface="Bookman Old Style" panose="02050604050505020204" pitchFamily="18" charset="0"/>
                <a:cs typeface="Arial" panose="020B0604020202020204" pitchFamily="34" charset="0"/>
              </a:rPr>
              <a:t>.</a:t>
            </a:r>
            <a:endParaRPr lang="en-GB" dirty="0">
              <a:latin typeface="Rockwell" panose="02060603020205020403" pitchFamily="18" charset="0"/>
              <a:ea typeface="Times New Roman" panose="02020603050405020304" pitchFamily="18" charset="0"/>
              <a:cs typeface="Arial" panose="020B0604020202020204" pitchFamily="34" charset="0"/>
            </a:endParaRPr>
          </a:p>
          <a:p>
            <a:pPr algn="just">
              <a:lnSpc>
                <a:spcPct val="107000"/>
              </a:lnSpc>
              <a:spcAft>
                <a:spcPts val="800"/>
              </a:spcAft>
            </a:pPr>
            <a:r>
              <a:rPr lang="en-US" dirty="0">
                <a:latin typeface="Rockwell" panose="02060603020205020403" pitchFamily="18" charset="0"/>
                <a:ea typeface="Bookman Old Style" panose="02050604050505020204" pitchFamily="18" charset="0"/>
                <a:cs typeface="Arial" panose="020B0604020202020204" pitchFamily="34" charset="0"/>
              </a:rPr>
              <a:t>In manual testing the user will give random data as input and our project will find the data among the available data set and classify whether the given data is Fake or Not.</a:t>
            </a:r>
            <a:endParaRPr lang="en-GB" dirty="0">
              <a:latin typeface="Rockwell" panose="02060603020205020403" pitchFamily="18" charset="0"/>
              <a:ea typeface="Noto Sans Symbols"/>
              <a:cs typeface="Arial" panose="020B0604020202020204" pitchFamily="34" charset="0"/>
            </a:endParaRPr>
          </a:p>
          <a:p>
            <a:pPr algn="just"/>
            <a:endParaRPr lang="en-IN" dirty="0">
              <a:latin typeface="Rockwell" panose="02060603020205020403" pitchFamily="18" charset="0"/>
            </a:endParaRPr>
          </a:p>
        </p:txBody>
      </p:sp>
    </p:spTree>
    <p:extLst>
      <p:ext uri="{BB962C8B-B14F-4D97-AF65-F5344CB8AC3E}">
        <p14:creationId xmlns:p14="http://schemas.microsoft.com/office/powerpoint/2010/main" val="4065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9600"/>
            <a:ext cx="9905999" cy="5526157"/>
          </a:xfrm>
        </p:spPr>
        <p:txBody>
          <a:bodyPr>
            <a:noAutofit/>
          </a:bodyPr>
          <a:lstStyle/>
          <a:p>
            <a:r>
              <a:rPr lang="en-US" sz="2200" b="1" u="sng" dirty="0">
                <a:latin typeface="Rockwell" panose="02060603020205020403" pitchFamily="18" charset="0"/>
                <a:ea typeface="Bookman Old Style" panose="02050604050505020204" pitchFamily="18" charset="0"/>
                <a:cs typeface="Arial" panose="020B0604020202020204" pitchFamily="34" charset="0"/>
              </a:rPr>
              <a:t>Result Discussion</a:t>
            </a:r>
            <a:r>
              <a:rPr lang="en-US" sz="2200" b="1" u="sng" dirty="0" smtClean="0">
                <a:latin typeface="Rockwell" panose="02060603020205020403" pitchFamily="18" charset="0"/>
                <a:ea typeface="Bookman Old Style" panose="02050604050505020204" pitchFamily="18" charset="0"/>
                <a:cs typeface="Arial" panose="020B0604020202020204" pitchFamily="34" charset="0"/>
              </a:rPr>
              <a:t>:</a:t>
            </a:r>
            <a:endParaRPr lang="en-US" sz="2200" b="1" u="sng" dirty="0">
              <a:latin typeface="Rockwell" panose="02060603020205020403" pitchFamily="18" charset="0"/>
              <a:ea typeface="Bookman Old Style" panose="02050604050505020204" pitchFamily="18" charset="0"/>
              <a:cs typeface="Arial" panose="020B0604020202020204" pitchFamily="34" charset="0"/>
            </a:endParaRPr>
          </a:p>
          <a:p>
            <a:pPr marL="285750" indent="-285750"/>
            <a:r>
              <a:rPr lang="en-US" sz="2200" dirty="0">
                <a:latin typeface="Rockwell" panose="02060603020205020403" pitchFamily="18" charset="0"/>
                <a:ea typeface="Bookman Old Style" panose="02050604050505020204" pitchFamily="18" charset="0"/>
                <a:cs typeface="Arial" panose="020B0604020202020204" pitchFamily="34" charset="0"/>
              </a:rPr>
              <a:t>After data per processing we implement machine learning algorithms and boosting techniques to get an accuracy of a data set</a:t>
            </a:r>
            <a:r>
              <a:rPr lang="en-US" sz="2200" dirty="0" smtClean="0">
                <a:latin typeface="Rockwell" panose="02060603020205020403" pitchFamily="18" charset="0"/>
                <a:ea typeface="Bookman Old Style" panose="02050604050505020204" pitchFamily="18" charset="0"/>
                <a:cs typeface="Arial" panose="020B0604020202020204" pitchFamily="34" charset="0"/>
              </a:rPr>
              <a:t>.</a:t>
            </a:r>
            <a:endParaRPr lang="en-US" sz="2200" dirty="0">
              <a:latin typeface="Rockwell" panose="02060603020205020403" pitchFamily="18" charset="0"/>
              <a:ea typeface="Bookman Old Style" panose="02050604050505020204" pitchFamily="18" charset="0"/>
              <a:cs typeface="Arial" panose="020B0604020202020204" pitchFamily="34" charset="0"/>
            </a:endParaRPr>
          </a:p>
          <a:p>
            <a:pPr marL="285750" indent="-285750"/>
            <a:r>
              <a:rPr lang="en-US" sz="2200" b="1" u="sng" dirty="0">
                <a:latin typeface="Rockwell" panose="02060603020205020403" pitchFamily="18" charset="0"/>
                <a:ea typeface="Times New Roman" panose="02020603050405020304" pitchFamily="18" charset="0"/>
                <a:cs typeface="Arial" panose="020B0604020202020204" pitchFamily="34" charset="0"/>
              </a:rPr>
              <a:t>Logistic Regression </a:t>
            </a:r>
            <a:r>
              <a:rPr lang="en-US" sz="2200" i="1" dirty="0">
                <a:latin typeface="Rockwell" panose="02060603020205020403" pitchFamily="18" charset="0"/>
                <a:ea typeface="Times New Roman" panose="02020603050405020304" pitchFamily="18" charset="0"/>
                <a:cs typeface="Arial" panose="020B0604020202020204" pitchFamily="34" charset="0"/>
              </a:rPr>
              <a:t/>
            </a:r>
            <a:br>
              <a:rPr lang="en-US" sz="2200" i="1" dirty="0">
                <a:latin typeface="Rockwell" panose="02060603020205020403" pitchFamily="18" charset="0"/>
                <a:ea typeface="Times New Roman" panose="02020603050405020304" pitchFamily="18" charset="0"/>
                <a:cs typeface="Arial" panose="020B0604020202020204" pitchFamily="34" charset="0"/>
              </a:rPr>
            </a:br>
            <a:r>
              <a:rPr lang="en-US" sz="2200" b="1" dirty="0" smtClean="0">
                <a:latin typeface="Rockwell" panose="02060603020205020403" pitchFamily="18" charset="0"/>
                <a:ea typeface="Bookman Old Style" panose="02050604050505020204" pitchFamily="18" charset="0"/>
                <a:cs typeface="Arial" panose="020B0604020202020204" pitchFamily="34" charset="0"/>
              </a:rPr>
              <a:t>OUTPUT</a:t>
            </a:r>
            <a:r>
              <a:rPr lang="en-US" sz="2200" b="1" dirty="0">
                <a:latin typeface="Rockwell" panose="02060603020205020403" pitchFamily="18" charset="0"/>
                <a:ea typeface="Bookman Old Style" panose="02050604050505020204" pitchFamily="18" charset="0"/>
                <a:cs typeface="Arial" panose="020B0604020202020204" pitchFamily="34" charset="0"/>
              </a:rPr>
              <a:t>:</a:t>
            </a:r>
            <a:r>
              <a:rPr lang="en-US" sz="2200" dirty="0">
                <a:latin typeface="Rockwell" panose="02060603020205020403" pitchFamily="18" charset="0"/>
                <a:ea typeface="Bookman Old Style" panose="02050604050505020204" pitchFamily="18" charset="0"/>
                <a:cs typeface="Arial" panose="020B0604020202020204" pitchFamily="34" charset="0"/>
              </a:rPr>
              <a:t> </a:t>
            </a:r>
            <a:r>
              <a:rPr lang="en-US" sz="2200" dirty="0">
                <a:latin typeface="Rockwell" panose="02060603020205020403" pitchFamily="18" charset="0"/>
              </a:rPr>
              <a:t>Accuracy of Logistic Regression model is </a:t>
            </a:r>
            <a:r>
              <a:rPr lang="en-IN" sz="2200" dirty="0" smtClean="0">
                <a:latin typeface="Rockwell" panose="02060603020205020403" pitchFamily="18" charset="0"/>
              </a:rPr>
              <a:t>0.9983230855226384</a:t>
            </a:r>
            <a:endParaRPr lang="en-IN" sz="2200" dirty="0">
              <a:latin typeface="Rockwell" panose="02060603020205020403" pitchFamily="18" charset="0"/>
            </a:endParaRPr>
          </a:p>
          <a:p>
            <a:pPr marL="285750" indent="-285750"/>
            <a:r>
              <a:rPr lang="en-IN" sz="2200" b="1" u="sng" dirty="0">
                <a:latin typeface="Rockwell" panose="02060603020205020403" pitchFamily="18" charset="0"/>
              </a:rPr>
              <a:t>Decision </a:t>
            </a:r>
            <a:r>
              <a:rPr lang="en-IN" sz="2200" b="1" u="sng" dirty="0" smtClean="0">
                <a:latin typeface="Rockwell" panose="02060603020205020403" pitchFamily="18" charset="0"/>
              </a:rPr>
              <a:t>Tree</a:t>
            </a:r>
            <a:r>
              <a:rPr lang="en-IN" sz="2200" b="1" dirty="0">
                <a:latin typeface="Rockwell" panose="02060603020205020403" pitchFamily="18" charset="0"/>
              </a:rPr>
              <a:t/>
            </a:r>
            <a:br>
              <a:rPr lang="en-IN" sz="2200" b="1" dirty="0">
                <a:latin typeface="Rockwell" panose="02060603020205020403" pitchFamily="18" charset="0"/>
              </a:rPr>
            </a:br>
            <a:r>
              <a:rPr lang="en-IN" sz="2200" b="1" dirty="0" smtClean="0">
                <a:latin typeface="Rockwell" panose="02060603020205020403" pitchFamily="18" charset="0"/>
              </a:rPr>
              <a:t>OUTPUT</a:t>
            </a:r>
            <a:r>
              <a:rPr lang="en-IN" sz="2200" dirty="0">
                <a:latin typeface="Rockwell" panose="02060603020205020403" pitchFamily="18" charset="0"/>
              </a:rPr>
              <a:t>: Accuracy of Decision Tree model is </a:t>
            </a:r>
            <a:r>
              <a:rPr lang="en-IN" sz="2200" dirty="0" smtClean="0">
                <a:latin typeface="Rockwell" panose="02060603020205020403" pitchFamily="18" charset="0"/>
              </a:rPr>
              <a:t>0.9994410285075461</a:t>
            </a:r>
            <a:endParaRPr lang="en-IN" sz="2200" dirty="0">
              <a:latin typeface="Rockwell" panose="02060603020205020403" pitchFamily="18" charset="0"/>
            </a:endParaRPr>
          </a:p>
          <a:p>
            <a:pPr marL="285750" indent="-285750"/>
            <a:r>
              <a:rPr lang="en-IN" sz="2200" b="1" u="sng" dirty="0">
                <a:latin typeface="Rockwell" panose="02060603020205020403" pitchFamily="18" charset="0"/>
              </a:rPr>
              <a:t>Random Forest </a:t>
            </a:r>
            <a:r>
              <a:rPr lang="en-IN" sz="2200" b="1" u="sng" dirty="0" smtClean="0">
                <a:latin typeface="Rockwell" panose="02060603020205020403" pitchFamily="18" charset="0"/>
              </a:rPr>
              <a:t>Classifier</a:t>
            </a:r>
            <a:br>
              <a:rPr lang="en-IN" sz="2200" b="1" u="sng" dirty="0" smtClean="0">
                <a:latin typeface="Rockwell" panose="02060603020205020403" pitchFamily="18" charset="0"/>
              </a:rPr>
            </a:br>
            <a:r>
              <a:rPr lang="en-IN" sz="2200" b="1" dirty="0" smtClean="0">
                <a:latin typeface="Rockwell" panose="02060603020205020403" pitchFamily="18" charset="0"/>
              </a:rPr>
              <a:t>OUTPUT</a:t>
            </a:r>
            <a:r>
              <a:rPr lang="en-IN" sz="2200" dirty="0">
                <a:latin typeface="Rockwell" panose="02060603020205020403" pitchFamily="18" charset="0"/>
              </a:rPr>
              <a:t>: Accuracy of Random Forest Classifier model is </a:t>
            </a:r>
            <a:r>
              <a:rPr lang="en-IN" sz="2200" dirty="0" smtClean="0">
                <a:latin typeface="Rockwell" panose="02060603020205020403" pitchFamily="18" charset="0"/>
              </a:rPr>
              <a:t>0.9994410285075461</a:t>
            </a:r>
            <a:endParaRPr lang="en-IN" sz="2200" dirty="0">
              <a:latin typeface="Rockwell" panose="02060603020205020403" pitchFamily="18" charset="0"/>
            </a:endParaRPr>
          </a:p>
          <a:p>
            <a:r>
              <a:rPr lang="en-IN" sz="2200" b="1" u="sng" dirty="0">
                <a:latin typeface="Rockwell" panose="02060603020205020403" pitchFamily="18" charset="0"/>
              </a:rPr>
              <a:t>K Nearest </a:t>
            </a:r>
            <a:r>
              <a:rPr lang="en-IN" sz="2200" b="1" u="sng" dirty="0" smtClean="0">
                <a:latin typeface="Rockwell" panose="02060603020205020403" pitchFamily="18" charset="0"/>
              </a:rPr>
              <a:t>Neighbour</a:t>
            </a:r>
            <a:r>
              <a:rPr lang="en-IN" sz="2200" dirty="0">
                <a:latin typeface="Rockwell" panose="02060603020205020403" pitchFamily="18" charset="0"/>
              </a:rPr>
              <a:t/>
            </a:r>
            <a:br>
              <a:rPr lang="en-IN" sz="2200" dirty="0">
                <a:latin typeface="Rockwell" panose="02060603020205020403" pitchFamily="18" charset="0"/>
              </a:rPr>
            </a:br>
            <a:r>
              <a:rPr lang="en-IN" sz="2200" b="1" dirty="0" smtClean="0">
                <a:latin typeface="Rockwell" panose="02060603020205020403" pitchFamily="18" charset="0"/>
              </a:rPr>
              <a:t>OUTPUT</a:t>
            </a:r>
            <a:r>
              <a:rPr lang="en-IN" sz="2200" dirty="0">
                <a:latin typeface="Rockwell" panose="02060603020205020403" pitchFamily="18" charset="0"/>
              </a:rPr>
              <a:t>: Accuracy of K Nearest </a:t>
            </a:r>
            <a:r>
              <a:rPr lang="en-IN" sz="2200" dirty="0" smtClean="0">
                <a:latin typeface="Rockwell" panose="02060603020205020403" pitchFamily="18" charset="0"/>
              </a:rPr>
              <a:t>Neighbour </a:t>
            </a:r>
            <a:r>
              <a:rPr lang="en-IN" sz="2200" dirty="0">
                <a:latin typeface="Rockwell" panose="02060603020205020403" pitchFamily="18" charset="0"/>
              </a:rPr>
              <a:t>model is </a:t>
            </a:r>
            <a:r>
              <a:rPr lang="en-IN" sz="2200" dirty="0" smtClean="0">
                <a:latin typeface="Rockwell" panose="02060603020205020403" pitchFamily="18" charset="0"/>
              </a:rPr>
              <a:t>0.9586361095584125</a:t>
            </a:r>
            <a:endParaRPr lang="en-IN" sz="2200" dirty="0">
              <a:latin typeface="Rockwell" panose="02060603020205020403" pitchFamily="18" charset="0"/>
            </a:endParaRPr>
          </a:p>
        </p:txBody>
      </p:sp>
    </p:spTree>
    <p:extLst>
      <p:ext uri="{BB962C8B-B14F-4D97-AF65-F5344CB8AC3E}">
        <p14:creationId xmlns:p14="http://schemas.microsoft.com/office/powerpoint/2010/main" val="2126053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1141413" y="649288"/>
            <a:ext cx="9906000" cy="5764764"/>
          </a:xfrm>
        </p:spPr>
        <p:txBody>
          <a:bodyPr>
            <a:normAutofit/>
          </a:bodyPr>
          <a:lstStyle/>
          <a:p>
            <a:pPr marL="285750" indent="-285750"/>
            <a:r>
              <a:rPr lang="en-IN" b="1" u="sng" dirty="0">
                <a:latin typeface="Rockwell" panose="02060603020205020403" pitchFamily="18" charset="0"/>
              </a:rPr>
              <a:t>SIGMOD </a:t>
            </a:r>
            <a:r>
              <a:rPr lang="en-IN" b="1" u="sng" dirty="0" smtClean="0">
                <a:latin typeface="Rockwell" panose="02060603020205020403" pitchFamily="18" charset="0"/>
              </a:rPr>
              <a:t>KERNEL</a:t>
            </a:r>
            <a:br>
              <a:rPr lang="en-IN" b="1" u="sng" dirty="0" smtClean="0">
                <a:latin typeface="Rockwell" panose="02060603020205020403" pitchFamily="18" charset="0"/>
              </a:rPr>
            </a:br>
            <a:r>
              <a:rPr lang="en-IN" b="1" dirty="0" smtClean="0">
                <a:latin typeface="Rockwell" panose="02060603020205020403" pitchFamily="18" charset="0"/>
              </a:rPr>
              <a:t>OUTPUT</a:t>
            </a:r>
            <a:r>
              <a:rPr lang="en-IN" dirty="0">
                <a:latin typeface="Rockwell" panose="02060603020205020403" pitchFamily="18" charset="0"/>
              </a:rPr>
              <a:t>:  Accuracy of SVM model is  </a:t>
            </a:r>
            <a:r>
              <a:rPr lang="en-IN" dirty="0" smtClean="0">
                <a:latin typeface="Rockwell" panose="02060603020205020403" pitchFamily="18" charset="0"/>
              </a:rPr>
              <a:t>0.9665551839464883</a:t>
            </a:r>
            <a:endParaRPr lang="en-IN" dirty="0">
              <a:latin typeface="Rockwell" panose="02060603020205020403" pitchFamily="18" charset="0"/>
            </a:endParaRPr>
          </a:p>
          <a:p>
            <a:pPr marL="285750" indent="-285750"/>
            <a:r>
              <a:rPr lang="en-IN" b="1" i="1" u="sng" dirty="0">
                <a:latin typeface="Rockwell" panose="02060603020205020403" pitchFamily="18" charset="0"/>
              </a:rPr>
              <a:t>MLP </a:t>
            </a:r>
            <a:r>
              <a:rPr lang="en-IN" b="1" i="1" u="sng" dirty="0" smtClean="0">
                <a:latin typeface="Rockwell" panose="02060603020205020403" pitchFamily="18" charset="0"/>
              </a:rPr>
              <a:t>mode</a:t>
            </a:r>
            <a:br>
              <a:rPr lang="en-IN" b="1" i="1" u="sng" dirty="0" smtClean="0">
                <a:latin typeface="Rockwell" panose="02060603020205020403" pitchFamily="18" charset="0"/>
              </a:rPr>
            </a:br>
            <a:r>
              <a:rPr lang="en-IN" b="1" u="sng" dirty="0" smtClean="0">
                <a:latin typeface="Rockwell" panose="02060603020205020403" pitchFamily="18" charset="0"/>
              </a:rPr>
              <a:t>ADABoost </a:t>
            </a:r>
            <a:r>
              <a:rPr lang="en-IN" b="1" u="sng" dirty="0">
                <a:latin typeface="Rockwell" panose="02060603020205020403" pitchFamily="18" charset="0"/>
              </a:rPr>
              <a:t>+ Linear </a:t>
            </a:r>
            <a:r>
              <a:rPr lang="en-IN" b="1" u="sng" dirty="0" smtClean="0">
                <a:latin typeface="Rockwell" panose="02060603020205020403" pitchFamily="18" charset="0"/>
              </a:rPr>
              <a:t>SVM</a:t>
            </a:r>
            <a:br>
              <a:rPr lang="en-IN" b="1" u="sng" dirty="0" smtClean="0">
                <a:latin typeface="Rockwell" panose="02060603020205020403" pitchFamily="18" charset="0"/>
              </a:rPr>
            </a:br>
            <a:r>
              <a:rPr lang="en-IN" dirty="0">
                <a:latin typeface="Rockwell" panose="02060603020205020403" pitchFamily="18" charset="0"/>
              </a:rPr>
              <a:t> </a:t>
            </a:r>
            <a:r>
              <a:rPr lang="en-IN" b="1" dirty="0">
                <a:latin typeface="Rockwell" panose="02060603020205020403" pitchFamily="18" charset="0"/>
              </a:rPr>
              <a:t>OUTPUT</a:t>
            </a:r>
            <a:r>
              <a:rPr lang="en-IN" dirty="0">
                <a:latin typeface="Rockwell" panose="02060603020205020403" pitchFamily="18" charset="0"/>
              </a:rPr>
              <a:t>:  Accuracy of MLP model is  0.939453350247953 </a:t>
            </a:r>
            <a:r>
              <a:rPr lang="en-IN" dirty="0">
                <a:latin typeface="Rockwell" panose="02060603020205020403" pitchFamily="18" charset="0"/>
                <a:sym typeface="Wingdings"/>
              </a:rPr>
              <a:t></a:t>
            </a:r>
            <a:r>
              <a:rPr lang="en-IN" dirty="0">
                <a:latin typeface="Rockwell" panose="02060603020205020403" pitchFamily="18" charset="0"/>
              </a:rPr>
              <a:t>ADABoost + Linear </a:t>
            </a:r>
            <a:r>
              <a:rPr lang="en-IN" dirty="0" smtClean="0">
                <a:latin typeface="Rockwell" panose="02060603020205020403" pitchFamily="18" charset="0"/>
              </a:rPr>
              <a:t>    SVM</a:t>
            </a:r>
            <a:br>
              <a:rPr lang="en-IN" dirty="0" smtClean="0">
                <a:latin typeface="Rockwell" panose="02060603020205020403" pitchFamily="18" charset="0"/>
              </a:rPr>
            </a:br>
            <a:r>
              <a:rPr lang="en-IN" b="1" u="sng" dirty="0" smtClean="0">
                <a:latin typeface="Rockwell" panose="02060603020205020403" pitchFamily="18" charset="0"/>
              </a:rPr>
              <a:t>ADABOOST </a:t>
            </a:r>
            <a:r>
              <a:rPr lang="en-IN" b="1" u="sng" dirty="0">
                <a:latin typeface="Rockwell" panose="02060603020205020403" pitchFamily="18" charset="0"/>
              </a:rPr>
              <a:t>with </a:t>
            </a:r>
            <a:r>
              <a:rPr lang="en-IN" b="1" u="sng" dirty="0" smtClean="0">
                <a:latin typeface="Rockwell" panose="02060603020205020403" pitchFamily="18" charset="0"/>
              </a:rPr>
              <a:t>SVM</a:t>
            </a:r>
            <a:br>
              <a:rPr lang="en-IN" b="1" u="sng" dirty="0" smtClean="0">
                <a:latin typeface="Rockwell" panose="02060603020205020403" pitchFamily="18" charset="0"/>
              </a:rPr>
            </a:br>
            <a:r>
              <a:rPr lang="en-IN" b="1" dirty="0" smtClean="0">
                <a:latin typeface="Rockwell" panose="02060603020205020403" pitchFamily="18" charset="0"/>
              </a:rPr>
              <a:t>Output</a:t>
            </a:r>
            <a:r>
              <a:rPr lang="en-IN" dirty="0">
                <a:latin typeface="Rockwell" panose="02060603020205020403" pitchFamily="18" charset="0"/>
              </a:rPr>
              <a:t>: Accuracy of ADABOOST with SVM model is </a:t>
            </a:r>
            <a:r>
              <a:rPr lang="en-IN" dirty="0" smtClean="0">
                <a:latin typeface="Rockwell" panose="02060603020205020403" pitchFamily="18" charset="0"/>
              </a:rPr>
              <a:t>0.9610194902548725</a:t>
            </a:r>
            <a:endParaRPr lang="en-IN" dirty="0">
              <a:latin typeface="Rockwell" panose="02060603020205020403" pitchFamily="18" charset="0"/>
            </a:endParaRPr>
          </a:p>
          <a:p>
            <a:pPr marL="285750" indent="-285750"/>
            <a:r>
              <a:rPr lang="en-IN" b="1" u="sng" dirty="0">
                <a:latin typeface="Rockwell" panose="02060603020205020403" pitchFamily="18" charset="0"/>
              </a:rPr>
              <a:t>MANUAL </a:t>
            </a:r>
            <a:r>
              <a:rPr lang="en-IN" b="1" u="sng" dirty="0" smtClean="0">
                <a:latin typeface="Rockwell" panose="02060603020205020403" pitchFamily="18" charset="0"/>
              </a:rPr>
              <a:t>TESTING</a:t>
            </a:r>
            <a:br>
              <a:rPr lang="en-IN" b="1" u="sng" dirty="0" smtClean="0">
                <a:latin typeface="Rockwell" panose="02060603020205020403" pitchFamily="18" charset="0"/>
              </a:rPr>
            </a:br>
            <a:r>
              <a:rPr lang="en-IN" b="1" dirty="0" smtClean="0">
                <a:latin typeface="Rockwell" panose="02060603020205020403" pitchFamily="18" charset="0"/>
              </a:rPr>
              <a:t>Output</a:t>
            </a:r>
            <a:r>
              <a:rPr lang="en-IN" dirty="0">
                <a:latin typeface="Rockwell" panose="02060603020205020403" pitchFamily="18" charset="0"/>
              </a:rPr>
              <a:t>: NOT A FAKE NEWS</a:t>
            </a:r>
          </a:p>
          <a:p>
            <a:endParaRPr lang="en-IN" dirty="0"/>
          </a:p>
        </p:txBody>
      </p:sp>
    </p:spTree>
    <p:extLst>
      <p:ext uri="{BB962C8B-B14F-4D97-AF65-F5344CB8AC3E}">
        <p14:creationId xmlns:p14="http://schemas.microsoft.com/office/powerpoint/2010/main" val="201360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u="sng" dirty="0" smtClean="0">
                <a:latin typeface="Rockwell" panose="02060603020205020403" pitchFamily="18" charset="0"/>
              </a:rPr>
              <a:t>ACCURACY OF EACH MODEL</a:t>
            </a:r>
            <a:endParaRPr lang="en-IN" sz="4400" b="1" u="sng" dirty="0">
              <a:latin typeface="Rockwell" panose="020606030202050204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43848" y="2097088"/>
            <a:ext cx="4664765" cy="407842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048296696"/>
              </p:ext>
            </p:extLst>
          </p:nvPr>
        </p:nvGraphicFramePr>
        <p:xfrm>
          <a:off x="5806178" y="2097088"/>
          <a:ext cx="5428974" cy="4318000"/>
        </p:xfrm>
        <a:graphic>
          <a:graphicData uri="http://schemas.openxmlformats.org/drawingml/2006/table">
            <a:tbl>
              <a:tblPr firstRow="1" bandRow="1">
                <a:tableStyleId>{5C22544A-7EE6-4342-B048-85BDC9FD1C3A}</a:tableStyleId>
              </a:tblPr>
              <a:tblGrid>
                <a:gridCol w="650945">
                  <a:extLst>
                    <a:ext uri="{9D8B030D-6E8A-4147-A177-3AD203B41FA5}">
                      <a16:colId xmlns:a16="http://schemas.microsoft.com/office/drawing/2014/main" val="2652387493"/>
                    </a:ext>
                  </a:extLst>
                </a:gridCol>
                <a:gridCol w="2968371">
                  <a:extLst>
                    <a:ext uri="{9D8B030D-6E8A-4147-A177-3AD203B41FA5}">
                      <a16:colId xmlns:a16="http://schemas.microsoft.com/office/drawing/2014/main" val="861074812"/>
                    </a:ext>
                  </a:extLst>
                </a:gridCol>
                <a:gridCol w="1809658">
                  <a:extLst>
                    <a:ext uri="{9D8B030D-6E8A-4147-A177-3AD203B41FA5}">
                      <a16:colId xmlns:a16="http://schemas.microsoft.com/office/drawing/2014/main" val="2614996601"/>
                    </a:ext>
                  </a:extLst>
                </a:gridCol>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kern="0" dirty="0" smtClean="0">
                          <a:effectLst/>
                          <a:latin typeface="Rockwell" panose="02060603020205020403" pitchFamily="18" charset="0"/>
                        </a:rPr>
                        <a:t>Overall Accuracy score for Covid-19 Dataset</a:t>
                      </a:r>
                      <a:endParaRPr lang="en-IN" sz="1800" b="1" kern="0" dirty="0" smtClean="0">
                        <a:solidFill>
                          <a:srgbClr val="365F91"/>
                        </a:solidFill>
                        <a:effectLst/>
                        <a:latin typeface="Rockwell" panose="02060603020205020403" pitchFamily="18" charset="0"/>
                        <a:ea typeface="Times New Roman"/>
                        <a:cs typeface="Times New Roman"/>
                      </a:endParaRP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42062236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0" dirty="0" smtClean="0">
                          <a:effectLst/>
                          <a:latin typeface="Rockwell" panose="02060603020205020403" pitchFamily="18" charset="0"/>
                        </a:rPr>
                        <a:t>S/No</a:t>
                      </a:r>
                      <a:endParaRPr lang="en-IN" sz="1600" b="1" kern="0" dirty="0" smtClean="0">
                        <a:solidFill>
                          <a:srgbClr val="365F91"/>
                        </a:solidFill>
                        <a:effectLst/>
                        <a:latin typeface="Rockwell" panose="02060603020205020403" pitchFamily="18" charset="0"/>
                        <a:ea typeface="Times New Roman"/>
                        <a:cs typeface="Times New Roman"/>
                      </a:endParaRPr>
                    </a:p>
                    <a:p>
                      <a:endParaRPr lang="en-IN" sz="1600" dirty="0"/>
                    </a:p>
                  </a:txBody>
                  <a:tcPr>
                    <a:solidFill>
                      <a:schemeClr val="bg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kern="0" dirty="0" smtClean="0">
                          <a:effectLst/>
                          <a:latin typeface="Rockwell" panose="02060603020205020403" pitchFamily="18" charset="0"/>
                        </a:rPr>
                        <a:t>Model</a:t>
                      </a:r>
                      <a:endParaRPr lang="en-IN" sz="1800" b="1" kern="0" dirty="0" smtClean="0">
                        <a:solidFill>
                          <a:srgbClr val="365F91"/>
                        </a:solidFill>
                        <a:effectLst/>
                        <a:latin typeface="Rockwell" panose="02060603020205020403" pitchFamily="18" charset="0"/>
                        <a:ea typeface="Times New Roman"/>
                        <a:cs typeface="Times New Roman"/>
                      </a:endParaRPr>
                    </a:p>
                    <a:p>
                      <a:endParaRPr lang="en-IN" sz="1600" dirty="0"/>
                    </a:p>
                  </a:txBody>
                  <a:tcPr>
                    <a:solidFill>
                      <a:schemeClr val="bg2">
                        <a:lumMod val="20000"/>
                        <a:lumOff val="80000"/>
                      </a:schemeClr>
                    </a:solidFill>
                  </a:tcPr>
                </a:tc>
                <a:tc>
                  <a:txBody>
                    <a:bodyPr/>
                    <a:lstStyle/>
                    <a:p>
                      <a:pPr algn="ctr"/>
                      <a:r>
                        <a:rPr lang="en-IN" sz="1800" kern="0" dirty="0" smtClean="0">
                          <a:effectLst/>
                          <a:latin typeface="Rockwell" panose="02060603020205020403" pitchFamily="18" charset="0"/>
                        </a:rPr>
                        <a:t>Accuracy</a:t>
                      </a:r>
                      <a:endParaRPr lang="en-IN" sz="1800" dirty="0">
                        <a:latin typeface="Rockwell" panose="02060603020205020403" pitchFamily="18" charset="0"/>
                      </a:endParaRPr>
                    </a:p>
                  </a:txBody>
                  <a:tcPr>
                    <a:solidFill>
                      <a:schemeClr val="bg2">
                        <a:lumMod val="20000"/>
                        <a:lumOff val="80000"/>
                      </a:schemeClr>
                    </a:solidFill>
                  </a:tcPr>
                </a:tc>
                <a:extLst>
                  <a:ext uri="{0D108BD9-81ED-4DB2-BD59-A6C34878D82A}">
                    <a16:rowId xmlns:a16="http://schemas.microsoft.com/office/drawing/2014/main" val="2718945746"/>
                  </a:ext>
                </a:extLst>
              </a:tr>
              <a:tr h="370840">
                <a:tc>
                  <a:txBody>
                    <a:bodyPr/>
                    <a:lstStyle/>
                    <a:p>
                      <a:r>
                        <a:rPr lang="en-GB" sz="1800" dirty="0" smtClean="0">
                          <a:latin typeface="Rockwell" panose="02060603020205020403" pitchFamily="18" charset="0"/>
                        </a:rPr>
                        <a:t>1.</a:t>
                      </a:r>
                      <a:endParaRPr lang="en-IN" sz="1800" dirty="0">
                        <a:latin typeface="Rockwell" panose="020606030202050204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0" dirty="0" smtClean="0">
                          <a:effectLst/>
                          <a:latin typeface="Rockwell" panose="02060603020205020403" pitchFamily="18" charset="0"/>
                        </a:rPr>
                        <a:t>Random Forest</a:t>
                      </a:r>
                      <a:endParaRPr lang="en-IN" sz="1800" b="1" kern="0" dirty="0" smtClean="0">
                        <a:solidFill>
                          <a:srgbClr val="365F91"/>
                        </a:solidFill>
                        <a:effectLst/>
                        <a:latin typeface="Rockwell" panose="02060603020205020403" pitchFamily="18" charset="0"/>
                        <a:ea typeface="Times New Roman"/>
                        <a:cs typeface="Times New Roman"/>
                      </a:endParaRPr>
                    </a:p>
                  </a:txBody>
                  <a:tcPr/>
                </a:tc>
                <a:tc>
                  <a:txBody>
                    <a:bodyPr/>
                    <a:lstStyle/>
                    <a:p>
                      <a:pPr>
                        <a:lnSpc>
                          <a:spcPct val="115000"/>
                        </a:lnSpc>
                        <a:spcBef>
                          <a:spcPts val="2400"/>
                        </a:spcBef>
                        <a:spcAft>
                          <a:spcPts val="0"/>
                        </a:spcAft>
                      </a:pPr>
                      <a:r>
                        <a:rPr lang="en-IN" sz="1800" kern="0" dirty="0">
                          <a:effectLst/>
                          <a:latin typeface="Rockwell" panose="02060603020205020403" pitchFamily="18" charset="0"/>
                        </a:rPr>
                        <a:t>0.962</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extLst>
                  <a:ext uri="{0D108BD9-81ED-4DB2-BD59-A6C34878D82A}">
                    <a16:rowId xmlns:a16="http://schemas.microsoft.com/office/drawing/2014/main" val="4063785138"/>
                  </a:ext>
                </a:extLst>
              </a:tr>
              <a:tr h="370840">
                <a:tc>
                  <a:txBody>
                    <a:bodyPr/>
                    <a:lstStyle/>
                    <a:p>
                      <a:r>
                        <a:rPr lang="en-GB" sz="1800" dirty="0" smtClean="0">
                          <a:latin typeface="Rockwell" panose="02060603020205020403" pitchFamily="18" charset="0"/>
                        </a:rPr>
                        <a:t>2.</a:t>
                      </a:r>
                      <a:endParaRPr lang="en-IN" sz="1800" dirty="0">
                        <a:latin typeface="Rockwell" panose="020606030202050204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0" dirty="0" smtClean="0">
                          <a:effectLst/>
                          <a:latin typeface="Rockwell" panose="02060603020205020403" pitchFamily="18" charset="0"/>
                        </a:rPr>
                        <a:t>Logistic Regression</a:t>
                      </a:r>
                      <a:endParaRPr lang="en-IN" sz="1800" b="1" kern="0" dirty="0" smtClean="0">
                        <a:solidFill>
                          <a:srgbClr val="365F91"/>
                        </a:solidFill>
                        <a:effectLst/>
                        <a:latin typeface="Rockwell" panose="02060603020205020403" pitchFamily="18" charset="0"/>
                        <a:ea typeface="Times New Roman"/>
                        <a:cs typeface="Times New Roman"/>
                      </a:endParaRPr>
                    </a:p>
                  </a:txBody>
                  <a:tcPr/>
                </a:tc>
                <a:tc>
                  <a:txBody>
                    <a:bodyPr/>
                    <a:lstStyle/>
                    <a:p>
                      <a:pPr>
                        <a:lnSpc>
                          <a:spcPct val="115000"/>
                        </a:lnSpc>
                        <a:spcBef>
                          <a:spcPts val="2400"/>
                        </a:spcBef>
                        <a:spcAft>
                          <a:spcPts val="0"/>
                        </a:spcAft>
                      </a:pPr>
                      <a:r>
                        <a:rPr lang="en-IN" sz="1800" kern="0">
                          <a:effectLst/>
                          <a:latin typeface="Rockwell" panose="02060603020205020403" pitchFamily="18" charset="0"/>
                        </a:rPr>
                        <a:t>0.953</a:t>
                      </a:r>
                      <a:endParaRPr lang="en-IN" sz="1800" b="1" kern="0">
                        <a:solidFill>
                          <a:srgbClr val="365F91"/>
                        </a:solidFill>
                        <a:effectLst/>
                        <a:latin typeface="Rockwell" panose="02060603020205020403" pitchFamily="18" charset="0"/>
                        <a:ea typeface="Times New Roman"/>
                        <a:cs typeface="Times New Roman"/>
                      </a:endParaRPr>
                    </a:p>
                  </a:txBody>
                  <a:tcPr marL="46461" marR="46461" marT="0" marB="0"/>
                </a:tc>
                <a:extLst>
                  <a:ext uri="{0D108BD9-81ED-4DB2-BD59-A6C34878D82A}">
                    <a16:rowId xmlns:a16="http://schemas.microsoft.com/office/drawing/2014/main" val="4005025792"/>
                  </a:ext>
                </a:extLst>
              </a:tr>
              <a:tr h="370840">
                <a:tc>
                  <a:txBody>
                    <a:bodyPr/>
                    <a:lstStyle/>
                    <a:p>
                      <a:r>
                        <a:rPr lang="en-GB" sz="1800" dirty="0" smtClean="0">
                          <a:latin typeface="Rockwell" panose="02060603020205020403" pitchFamily="18" charset="0"/>
                        </a:rPr>
                        <a:t>3.</a:t>
                      </a:r>
                      <a:endParaRPr lang="en-IN" sz="1800" dirty="0">
                        <a:latin typeface="Rockwell" panose="020606030202050204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0" dirty="0" smtClean="0">
                          <a:effectLst/>
                          <a:latin typeface="Rockwell" panose="02060603020205020403" pitchFamily="18" charset="0"/>
                        </a:rPr>
                        <a:t>Decision Tree</a:t>
                      </a:r>
                      <a:endParaRPr lang="en-IN" sz="1800" b="1" kern="0" dirty="0" smtClean="0">
                        <a:solidFill>
                          <a:srgbClr val="365F91"/>
                        </a:solidFill>
                        <a:effectLst/>
                        <a:latin typeface="Rockwell" panose="02060603020205020403" pitchFamily="18" charset="0"/>
                        <a:ea typeface="Times New Roman"/>
                        <a:cs typeface="Times New Roman"/>
                      </a:endParaRPr>
                    </a:p>
                  </a:txBody>
                  <a:tcPr/>
                </a:tc>
                <a:tc>
                  <a:txBody>
                    <a:bodyPr/>
                    <a:lstStyle/>
                    <a:p>
                      <a:pPr>
                        <a:lnSpc>
                          <a:spcPct val="115000"/>
                        </a:lnSpc>
                        <a:spcBef>
                          <a:spcPts val="2400"/>
                        </a:spcBef>
                        <a:spcAft>
                          <a:spcPts val="0"/>
                        </a:spcAft>
                      </a:pPr>
                      <a:r>
                        <a:rPr lang="en-IN" sz="1800" kern="0">
                          <a:effectLst/>
                          <a:latin typeface="Rockwell" panose="02060603020205020403" pitchFamily="18" charset="0"/>
                        </a:rPr>
                        <a:t>0.943</a:t>
                      </a:r>
                      <a:endParaRPr lang="en-IN" sz="1800" b="1" kern="0">
                        <a:solidFill>
                          <a:srgbClr val="365F91"/>
                        </a:solidFill>
                        <a:effectLst/>
                        <a:latin typeface="Rockwell" panose="02060603020205020403" pitchFamily="18" charset="0"/>
                        <a:ea typeface="Times New Roman"/>
                        <a:cs typeface="Times New Roman"/>
                      </a:endParaRPr>
                    </a:p>
                  </a:txBody>
                  <a:tcPr marL="46461" marR="46461" marT="0" marB="0"/>
                </a:tc>
                <a:extLst>
                  <a:ext uri="{0D108BD9-81ED-4DB2-BD59-A6C34878D82A}">
                    <a16:rowId xmlns:a16="http://schemas.microsoft.com/office/drawing/2014/main" val="2564633294"/>
                  </a:ext>
                </a:extLst>
              </a:tr>
              <a:tr h="370840">
                <a:tc>
                  <a:txBody>
                    <a:bodyPr/>
                    <a:lstStyle/>
                    <a:p>
                      <a:r>
                        <a:rPr lang="en-GB" sz="1800" dirty="0" smtClean="0">
                          <a:latin typeface="Rockwell" panose="02060603020205020403" pitchFamily="18" charset="0"/>
                        </a:rPr>
                        <a:t>4.</a:t>
                      </a:r>
                      <a:endParaRPr lang="en-IN" sz="1800" dirty="0">
                        <a:latin typeface="Rockwell" panose="020606030202050204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0" dirty="0" smtClean="0">
                          <a:effectLst/>
                          <a:latin typeface="Rockwell" panose="02060603020205020403" pitchFamily="18" charset="0"/>
                        </a:rPr>
                        <a:t>KNN Classifier</a:t>
                      </a:r>
                      <a:endParaRPr lang="en-IN" sz="1800" b="1" kern="0" dirty="0" smtClean="0">
                        <a:solidFill>
                          <a:srgbClr val="365F91"/>
                        </a:solidFill>
                        <a:effectLst/>
                        <a:latin typeface="Rockwell" panose="02060603020205020403" pitchFamily="18" charset="0"/>
                        <a:ea typeface="Times New Roman"/>
                        <a:cs typeface="Times New Roman"/>
                      </a:endParaRPr>
                    </a:p>
                  </a:txBody>
                  <a:tcPr/>
                </a:tc>
                <a:tc>
                  <a:txBody>
                    <a:bodyPr/>
                    <a:lstStyle/>
                    <a:p>
                      <a:pPr>
                        <a:lnSpc>
                          <a:spcPct val="115000"/>
                        </a:lnSpc>
                        <a:spcBef>
                          <a:spcPts val="2400"/>
                        </a:spcBef>
                        <a:spcAft>
                          <a:spcPts val="0"/>
                        </a:spcAft>
                      </a:pPr>
                      <a:r>
                        <a:rPr lang="en-IN" sz="1800" kern="0" dirty="0">
                          <a:effectLst/>
                          <a:latin typeface="Rockwell" panose="02060603020205020403" pitchFamily="18" charset="0"/>
                        </a:rPr>
                        <a:t>0.963</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extLst>
                  <a:ext uri="{0D108BD9-81ED-4DB2-BD59-A6C34878D82A}">
                    <a16:rowId xmlns:a16="http://schemas.microsoft.com/office/drawing/2014/main" val="1209007723"/>
                  </a:ext>
                </a:extLst>
              </a:tr>
              <a:tr h="370840">
                <a:tc>
                  <a:txBody>
                    <a:bodyPr/>
                    <a:lstStyle/>
                    <a:p>
                      <a:r>
                        <a:rPr lang="en-GB" sz="1800" dirty="0" smtClean="0">
                          <a:latin typeface="Rockwell" panose="02060603020205020403" pitchFamily="18" charset="0"/>
                        </a:rPr>
                        <a:t>5.</a:t>
                      </a:r>
                      <a:endParaRPr lang="en-IN" sz="1800" dirty="0">
                        <a:latin typeface="Rockwell" panose="02060603020205020403" pitchFamily="18" charset="0"/>
                      </a:endParaRPr>
                    </a:p>
                  </a:txBody>
                  <a:tcPr/>
                </a:tc>
                <a:tc>
                  <a:txBody>
                    <a:bodyPr/>
                    <a:lstStyle/>
                    <a:p>
                      <a:pPr>
                        <a:lnSpc>
                          <a:spcPct val="115000"/>
                        </a:lnSpc>
                        <a:spcBef>
                          <a:spcPts val="2400"/>
                        </a:spcBef>
                        <a:spcAft>
                          <a:spcPts val="0"/>
                        </a:spcAft>
                      </a:pPr>
                      <a:r>
                        <a:rPr lang="en-IN" sz="1800" kern="0" dirty="0">
                          <a:effectLst/>
                          <a:latin typeface="Rockwell" panose="02060603020205020403" pitchFamily="18" charset="0"/>
                        </a:rPr>
                        <a:t>SVM</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tc>
                  <a:txBody>
                    <a:bodyPr/>
                    <a:lstStyle/>
                    <a:p>
                      <a:pPr>
                        <a:lnSpc>
                          <a:spcPct val="115000"/>
                        </a:lnSpc>
                        <a:spcBef>
                          <a:spcPts val="2400"/>
                        </a:spcBef>
                        <a:spcAft>
                          <a:spcPts val="0"/>
                        </a:spcAft>
                      </a:pPr>
                      <a:r>
                        <a:rPr lang="en-IN" sz="1800" kern="0" dirty="0">
                          <a:effectLst/>
                          <a:latin typeface="Rockwell" panose="02060603020205020403" pitchFamily="18" charset="0"/>
                        </a:rPr>
                        <a:t>0.964</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extLst>
                  <a:ext uri="{0D108BD9-81ED-4DB2-BD59-A6C34878D82A}">
                    <a16:rowId xmlns:a16="http://schemas.microsoft.com/office/drawing/2014/main" val="3556238866"/>
                  </a:ext>
                </a:extLst>
              </a:tr>
              <a:tr h="370840">
                <a:tc>
                  <a:txBody>
                    <a:bodyPr/>
                    <a:lstStyle/>
                    <a:p>
                      <a:r>
                        <a:rPr lang="en-GB" sz="1800" dirty="0" smtClean="0">
                          <a:latin typeface="Rockwell" panose="02060603020205020403" pitchFamily="18" charset="0"/>
                        </a:rPr>
                        <a:t>6.</a:t>
                      </a:r>
                      <a:endParaRPr lang="en-IN" sz="1800" dirty="0">
                        <a:latin typeface="Rockwell" panose="02060603020205020403" pitchFamily="18" charset="0"/>
                      </a:endParaRPr>
                    </a:p>
                  </a:txBody>
                  <a:tcPr/>
                </a:tc>
                <a:tc>
                  <a:txBody>
                    <a:bodyPr/>
                    <a:lstStyle/>
                    <a:p>
                      <a:pPr>
                        <a:lnSpc>
                          <a:spcPct val="115000"/>
                        </a:lnSpc>
                        <a:spcBef>
                          <a:spcPts val="2400"/>
                        </a:spcBef>
                        <a:spcAft>
                          <a:spcPts val="0"/>
                        </a:spcAft>
                      </a:pPr>
                      <a:r>
                        <a:rPr lang="en-IN" sz="1800" kern="0" dirty="0">
                          <a:effectLst/>
                          <a:latin typeface="Rockwell" panose="02060603020205020403" pitchFamily="18" charset="0"/>
                        </a:rPr>
                        <a:t>Gradient Boosting</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tc>
                  <a:txBody>
                    <a:bodyPr/>
                    <a:lstStyle/>
                    <a:p>
                      <a:pPr>
                        <a:lnSpc>
                          <a:spcPct val="115000"/>
                        </a:lnSpc>
                        <a:spcBef>
                          <a:spcPts val="2400"/>
                        </a:spcBef>
                        <a:spcAft>
                          <a:spcPts val="0"/>
                        </a:spcAft>
                      </a:pPr>
                      <a:r>
                        <a:rPr lang="en-IN" sz="1800" kern="0" dirty="0">
                          <a:effectLst/>
                          <a:latin typeface="Rockwell" panose="02060603020205020403" pitchFamily="18" charset="0"/>
                        </a:rPr>
                        <a:t>0.939</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extLst>
                  <a:ext uri="{0D108BD9-81ED-4DB2-BD59-A6C34878D82A}">
                    <a16:rowId xmlns:a16="http://schemas.microsoft.com/office/drawing/2014/main" val="4087138964"/>
                  </a:ext>
                </a:extLst>
              </a:tr>
              <a:tr h="370840">
                <a:tc>
                  <a:txBody>
                    <a:bodyPr/>
                    <a:lstStyle/>
                    <a:p>
                      <a:r>
                        <a:rPr lang="en-GB" sz="1800" dirty="0" smtClean="0">
                          <a:latin typeface="Rockwell" panose="02060603020205020403" pitchFamily="18" charset="0"/>
                        </a:rPr>
                        <a:t>7.</a:t>
                      </a:r>
                      <a:endParaRPr lang="en-IN" sz="1800" dirty="0">
                        <a:latin typeface="Rockwell" panose="02060603020205020403" pitchFamily="18" charset="0"/>
                      </a:endParaRPr>
                    </a:p>
                  </a:txBody>
                  <a:tcPr/>
                </a:tc>
                <a:tc>
                  <a:txBody>
                    <a:bodyPr/>
                    <a:lstStyle/>
                    <a:p>
                      <a:pPr>
                        <a:lnSpc>
                          <a:spcPct val="115000"/>
                        </a:lnSpc>
                        <a:spcBef>
                          <a:spcPts val="2400"/>
                        </a:spcBef>
                        <a:spcAft>
                          <a:spcPts val="0"/>
                        </a:spcAft>
                      </a:pPr>
                      <a:r>
                        <a:rPr lang="en-IN" sz="1800" kern="0" dirty="0">
                          <a:effectLst/>
                          <a:latin typeface="Rockwell" panose="02060603020205020403" pitchFamily="18" charset="0"/>
                        </a:rPr>
                        <a:t>ADA Boosting</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tc>
                  <a:txBody>
                    <a:bodyPr/>
                    <a:lstStyle/>
                    <a:p>
                      <a:pPr>
                        <a:lnSpc>
                          <a:spcPct val="115000"/>
                        </a:lnSpc>
                        <a:spcBef>
                          <a:spcPts val="2400"/>
                        </a:spcBef>
                        <a:spcAft>
                          <a:spcPts val="0"/>
                        </a:spcAft>
                      </a:pPr>
                      <a:r>
                        <a:rPr lang="en-IN" sz="1800" kern="0" dirty="0">
                          <a:effectLst/>
                          <a:latin typeface="Rockwell" panose="02060603020205020403" pitchFamily="18" charset="0"/>
                        </a:rPr>
                        <a:t>0.939</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extLst>
                  <a:ext uri="{0D108BD9-81ED-4DB2-BD59-A6C34878D82A}">
                    <a16:rowId xmlns:a16="http://schemas.microsoft.com/office/drawing/2014/main" val="2282653554"/>
                  </a:ext>
                </a:extLst>
              </a:tr>
              <a:tr h="370840">
                <a:tc>
                  <a:txBody>
                    <a:bodyPr/>
                    <a:lstStyle/>
                    <a:p>
                      <a:r>
                        <a:rPr lang="en-GB" sz="1800" dirty="0" smtClean="0">
                          <a:latin typeface="Rockwell" panose="02060603020205020403" pitchFamily="18" charset="0"/>
                        </a:rPr>
                        <a:t>8.</a:t>
                      </a:r>
                      <a:endParaRPr lang="en-IN" sz="1800" dirty="0">
                        <a:latin typeface="Rockwell" panose="02060603020205020403" pitchFamily="18" charset="0"/>
                      </a:endParaRPr>
                    </a:p>
                  </a:txBody>
                  <a:tcPr/>
                </a:tc>
                <a:tc>
                  <a:txBody>
                    <a:bodyPr/>
                    <a:lstStyle/>
                    <a:p>
                      <a:pPr>
                        <a:lnSpc>
                          <a:spcPct val="115000"/>
                        </a:lnSpc>
                        <a:spcBef>
                          <a:spcPts val="2400"/>
                        </a:spcBef>
                        <a:spcAft>
                          <a:spcPts val="0"/>
                        </a:spcAft>
                      </a:pPr>
                      <a:r>
                        <a:rPr lang="en-IN" sz="1800" kern="0" dirty="0">
                          <a:effectLst/>
                          <a:latin typeface="Rockwell" panose="02060603020205020403" pitchFamily="18" charset="0"/>
                        </a:rPr>
                        <a:t>ADA+SVM</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tc>
                  <a:txBody>
                    <a:bodyPr/>
                    <a:lstStyle/>
                    <a:p>
                      <a:pPr>
                        <a:lnSpc>
                          <a:spcPct val="115000"/>
                        </a:lnSpc>
                        <a:spcBef>
                          <a:spcPts val="2400"/>
                        </a:spcBef>
                        <a:spcAft>
                          <a:spcPts val="0"/>
                        </a:spcAft>
                      </a:pPr>
                      <a:r>
                        <a:rPr lang="en-IN" sz="1800" kern="0" dirty="0">
                          <a:effectLst/>
                          <a:latin typeface="Rockwell" panose="02060603020205020403" pitchFamily="18" charset="0"/>
                        </a:rPr>
                        <a:t>0.966</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extLst>
                  <a:ext uri="{0D108BD9-81ED-4DB2-BD59-A6C34878D82A}">
                    <a16:rowId xmlns:a16="http://schemas.microsoft.com/office/drawing/2014/main" val="3414145425"/>
                  </a:ext>
                </a:extLst>
              </a:tr>
              <a:tr h="370840">
                <a:tc>
                  <a:txBody>
                    <a:bodyPr/>
                    <a:lstStyle/>
                    <a:p>
                      <a:r>
                        <a:rPr lang="en-GB" sz="1800" dirty="0" smtClean="0">
                          <a:latin typeface="Rockwell" panose="02060603020205020403" pitchFamily="18" charset="0"/>
                        </a:rPr>
                        <a:t>9.</a:t>
                      </a:r>
                      <a:endParaRPr lang="en-IN" sz="1800" dirty="0">
                        <a:latin typeface="Rockwell" panose="02060603020205020403" pitchFamily="18" charset="0"/>
                      </a:endParaRPr>
                    </a:p>
                  </a:txBody>
                  <a:tcPr/>
                </a:tc>
                <a:tc>
                  <a:txBody>
                    <a:bodyPr/>
                    <a:lstStyle/>
                    <a:p>
                      <a:pPr>
                        <a:lnSpc>
                          <a:spcPct val="115000"/>
                        </a:lnSpc>
                        <a:spcBef>
                          <a:spcPts val="2400"/>
                        </a:spcBef>
                        <a:spcAft>
                          <a:spcPts val="0"/>
                        </a:spcAft>
                      </a:pPr>
                      <a:r>
                        <a:rPr lang="en-IN" sz="1800" kern="0" dirty="0">
                          <a:effectLst/>
                          <a:latin typeface="Rockwell" panose="02060603020205020403" pitchFamily="18" charset="0"/>
                        </a:rPr>
                        <a:t>MLP</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tc>
                  <a:txBody>
                    <a:bodyPr/>
                    <a:lstStyle/>
                    <a:p>
                      <a:pPr>
                        <a:lnSpc>
                          <a:spcPct val="115000"/>
                        </a:lnSpc>
                        <a:spcBef>
                          <a:spcPts val="2400"/>
                        </a:spcBef>
                        <a:spcAft>
                          <a:spcPts val="0"/>
                        </a:spcAft>
                      </a:pPr>
                      <a:r>
                        <a:rPr lang="en-IN" sz="1800" kern="0" dirty="0">
                          <a:effectLst/>
                          <a:latin typeface="Rockwell" panose="02060603020205020403" pitchFamily="18" charset="0"/>
                        </a:rPr>
                        <a:t>0.939</a:t>
                      </a:r>
                      <a:endParaRPr lang="en-IN" sz="1800" b="1" kern="0" dirty="0">
                        <a:solidFill>
                          <a:srgbClr val="365F91"/>
                        </a:solidFill>
                        <a:effectLst/>
                        <a:latin typeface="Rockwell" panose="02060603020205020403" pitchFamily="18" charset="0"/>
                        <a:ea typeface="Times New Roman"/>
                        <a:cs typeface="Times New Roman"/>
                      </a:endParaRPr>
                    </a:p>
                  </a:txBody>
                  <a:tcPr marL="46461" marR="46461" marT="0" marB="0"/>
                </a:tc>
                <a:extLst>
                  <a:ext uri="{0D108BD9-81ED-4DB2-BD59-A6C34878D82A}">
                    <a16:rowId xmlns:a16="http://schemas.microsoft.com/office/drawing/2014/main" val="559191806"/>
                  </a:ext>
                </a:extLst>
              </a:tr>
            </a:tbl>
          </a:graphicData>
        </a:graphic>
      </p:graphicFrame>
    </p:spTree>
    <p:extLst>
      <p:ext uri="{BB962C8B-B14F-4D97-AF65-F5344CB8AC3E}">
        <p14:creationId xmlns:p14="http://schemas.microsoft.com/office/powerpoint/2010/main" val="302592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u="sng" dirty="0" smtClean="0">
                <a:latin typeface="Rockwell" panose="02060603020205020403" pitchFamily="18" charset="0"/>
              </a:rPr>
              <a:t>conclusion</a:t>
            </a:r>
            <a:endParaRPr lang="en-IN" sz="4400" b="1" u="sng" dirty="0">
              <a:latin typeface="Rockwell" panose="02060603020205020403" pitchFamily="18" charset="0"/>
            </a:endParaRPr>
          </a:p>
        </p:txBody>
      </p:sp>
      <p:sp>
        <p:nvSpPr>
          <p:cNvPr id="3" name="Content Placeholder 2"/>
          <p:cNvSpPr>
            <a:spLocks noGrp="1"/>
          </p:cNvSpPr>
          <p:nvPr>
            <p:ph idx="1"/>
          </p:nvPr>
        </p:nvSpPr>
        <p:spPr>
          <a:xfrm>
            <a:off x="1141412" y="1881809"/>
            <a:ext cx="9905999" cy="4041914"/>
          </a:xfrm>
        </p:spPr>
        <p:txBody>
          <a:bodyPr>
            <a:noAutofit/>
          </a:bodyPr>
          <a:lstStyle/>
          <a:p>
            <a:pPr marL="285750" indent="-285750"/>
            <a:r>
              <a:rPr lang="en-IN" sz="2200" dirty="0">
                <a:latin typeface="Rockwell" panose="02060603020205020403" pitchFamily="18" charset="0"/>
              </a:rPr>
              <a:t>In this project we had added ADABOOST and Linear SVM </a:t>
            </a:r>
            <a:r>
              <a:rPr lang="en-IN" sz="2200" dirty="0" err="1">
                <a:latin typeface="Rockwell" panose="02060603020205020403" pitchFamily="18" charset="0"/>
              </a:rPr>
              <a:t>ang</a:t>
            </a:r>
            <a:r>
              <a:rPr lang="en-IN" sz="2200" dirty="0">
                <a:latin typeface="Rockwell" panose="02060603020205020403" pitchFamily="18" charset="0"/>
              </a:rPr>
              <a:t> got better accuracy. </a:t>
            </a:r>
          </a:p>
          <a:p>
            <a:pPr marL="285750" indent="-285750"/>
            <a:r>
              <a:rPr lang="en-IN" sz="2200" dirty="0">
                <a:latin typeface="Rockwell" panose="02060603020205020403" pitchFamily="18" charset="0"/>
              </a:rPr>
              <a:t>As a future generation of the present society it is our responsibility to make sure that only the Real news should spread across as now a days lots of fake news is spreading rapidly than the real news it is our part to show the news is fake or not, for that this is our part of idea which can be improved more. As our part of idea have the predefined dataset which is used for manual testing where user gives an input of the news and check whether the input is Real news or the fake news. </a:t>
            </a:r>
          </a:p>
          <a:p>
            <a:endParaRPr lang="en-IN" sz="2200" dirty="0">
              <a:latin typeface="Rockwell" panose="02060603020205020403" pitchFamily="18" charset="0"/>
            </a:endParaRPr>
          </a:p>
        </p:txBody>
      </p:sp>
    </p:spTree>
    <p:extLst>
      <p:ext uri="{BB962C8B-B14F-4D97-AF65-F5344CB8AC3E}">
        <p14:creationId xmlns:p14="http://schemas.microsoft.com/office/powerpoint/2010/main" val="2450080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1321146"/>
            <a:ext cx="8791575" cy="2387600"/>
          </a:xfrm>
        </p:spPr>
        <p:txBody>
          <a:bodyPr/>
          <a:lstStyle/>
          <a:p>
            <a:pPr algn="ctr"/>
            <a:r>
              <a:rPr lang="en-GB" dirty="0" smtClean="0">
                <a:latin typeface="Rockwell" panose="02060603020205020403" pitchFamily="18" charset="0"/>
              </a:rPr>
              <a:t>Thank you</a:t>
            </a:r>
            <a:endParaRPr lang="en-IN" dirty="0">
              <a:latin typeface="Rockwell" panose="02060603020205020403" pitchFamily="18" charset="0"/>
            </a:endParaRPr>
          </a:p>
        </p:txBody>
      </p:sp>
    </p:spTree>
    <p:extLst>
      <p:ext uri="{BB962C8B-B14F-4D97-AF65-F5344CB8AC3E}">
        <p14:creationId xmlns:p14="http://schemas.microsoft.com/office/powerpoint/2010/main" val="1362079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000" b="1" u="sng" dirty="0">
                <a:latin typeface="Rockwell" panose="02060603020205020403" pitchFamily="18" charset="0"/>
                <a:cs typeface="Arial" panose="020B0604020202020204" pitchFamily="34" charset="0"/>
              </a:rPr>
              <a:t>Introduction</a:t>
            </a:r>
            <a:r>
              <a:rPr lang="en-GB" sz="4000" b="1" dirty="0" smtClean="0">
                <a:latin typeface="Rockwell" panose="02060603020205020403" pitchFamily="18" charset="0"/>
                <a:cs typeface="Arial" panose="020B0604020202020204" pitchFamily="34" charset="0"/>
              </a:rPr>
              <a:t>:</a:t>
            </a:r>
            <a:endParaRPr lang="en-GB" sz="4000" b="1" dirty="0">
              <a:latin typeface="Rockwell" panose="02060603020205020403"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060576"/>
            <a:ext cx="9905999" cy="3541714"/>
          </a:xfrm>
        </p:spPr>
        <p:txBody>
          <a:bodyPr>
            <a:normAutofit/>
          </a:bodyPr>
          <a:lstStyle/>
          <a:p>
            <a:pPr marL="285750" indent="-285750" algn="just"/>
            <a:r>
              <a:rPr lang="en-GB" dirty="0" smtClean="0">
                <a:latin typeface="Rockwell" panose="02060603020205020403" pitchFamily="18" charset="0"/>
                <a:cs typeface="Arial" panose="020B0604020202020204" pitchFamily="34" charset="0"/>
              </a:rPr>
              <a:t>We </a:t>
            </a:r>
            <a:r>
              <a:rPr lang="en-GB" dirty="0">
                <a:latin typeface="Rockwell" panose="02060603020205020403" pitchFamily="18" charset="0"/>
                <a:cs typeface="Arial" panose="020B0604020202020204" pitchFamily="34" charset="0"/>
              </a:rPr>
              <a:t>are in a society where fake news spread rapidly, whoever reading the news they don’t even think whether it is fake or real they just believe in it and make others believe it blindly.</a:t>
            </a:r>
            <a:br>
              <a:rPr lang="en-GB" dirty="0">
                <a:latin typeface="Rockwell" panose="02060603020205020403" pitchFamily="18" charset="0"/>
                <a:cs typeface="Arial" panose="020B0604020202020204" pitchFamily="34" charset="0"/>
              </a:rPr>
            </a:br>
            <a:endParaRPr lang="en-GB" dirty="0">
              <a:latin typeface="Rockwell" panose="02060603020205020403" pitchFamily="18" charset="0"/>
              <a:cs typeface="Arial" panose="020B0604020202020204" pitchFamily="34" charset="0"/>
            </a:endParaRPr>
          </a:p>
          <a:p>
            <a:pPr marL="285750" indent="-285750" algn="just"/>
            <a:r>
              <a:rPr lang="en-GB" dirty="0">
                <a:latin typeface="Rockwell" panose="02060603020205020403" pitchFamily="18" charset="0"/>
                <a:cs typeface="Arial" panose="020B0604020202020204" pitchFamily="34" charset="0"/>
              </a:rPr>
              <a:t> Current generation is mostly active on the social network, where the spread of fake news happens more.</a:t>
            </a:r>
            <a:endParaRPr lang="en-US"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13691" y="313718"/>
            <a:ext cx="9905998" cy="1478570"/>
          </a:xfrm>
        </p:spPr>
        <p:txBody>
          <a:bodyPr>
            <a:normAutofit/>
          </a:bodyPr>
          <a:lstStyle/>
          <a:p>
            <a:r>
              <a:rPr lang="en-US" altLang="en-US" sz="4400" b="1" u="sng" cap="none" dirty="0" smtClean="0">
                <a:latin typeface="Rockwell" panose="02060603020205020403" pitchFamily="18" charset="0"/>
                <a:cs typeface="Arial" panose="020B0604020202020204" pitchFamily="34" charset="0"/>
              </a:rPr>
              <a:t>WHAT IS FAKE NEWS?</a:t>
            </a:r>
            <a:endParaRPr lang="en-US" sz="4400" u="sng"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313691" y="1692896"/>
            <a:ext cx="9905999" cy="3541714"/>
          </a:xfrm>
        </p:spPr>
        <p:txBody>
          <a:bodyPr>
            <a:noAutofit/>
          </a:bodyPr>
          <a:lstStyle/>
          <a:p>
            <a:pPr marL="285750" lvl="0" indent="-285750" algn="just" eaLnBrk="0" fontAlgn="base" hangingPunct="0">
              <a:spcBef>
                <a:spcPct val="0"/>
              </a:spcBef>
              <a:spcAft>
                <a:spcPct val="0"/>
              </a:spcAft>
              <a:buSzTx/>
            </a:pPr>
            <a:r>
              <a:rPr lang="en-US" altLang="en-US" dirty="0">
                <a:latin typeface="Rockwell" panose="02060603020205020403" pitchFamily="18" charset="0"/>
                <a:cs typeface="Arial" panose="020B0604020202020204" pitchFamily="34" charset="0"/>
              </a:rPr>
              <a:t>Fake news's simple meaning is incorrect information that leads people to the wrong path</a:t>
            </a:r>
            <a:r>
              <a:rPr lang="en-US" altLang="en-US" dirty="0" smtClean="0">
                <a:latin typeface="Rockwell" panose="02060603020205020403" pitchFamily="18" charset="0"/>
                <a:cs typeface="Arial" panose="020B0604020202020204" pitchFamily="34" charset="0"/>
              </a:rPr>
              <a:t>.</a:t>
            </a:r>
            <a:endParaRPr lang="en-US" altLang="en-US" dirty="0">
              <a:latin typeface="Rockwell" panose="02060603020205020403" pitchFamily="18" charset="0"/>
              <a:cs typeface="Arial" panose="020B0604020202020204" pitchFamily="34" charset="0"/>
            </a:endParaRPr>
          </a:p>
          <a:p>
            <a:pPr marL="285750" lvl="0" indent="-285750" algn="just" eaLnBrk="0" fontAlgn="base" hangingPunct="0">
              <a:spcBef>
                <a:spcPct val="0"/>
              </a:spcBef>
              <a:spcAft>
                <a:spcPct val="0"/>
              </a:spcAft>
              <a:buSzTx/>
            </a:pPr>
            <a:r>
              <a:rPr lang="en-US" altLang="en-US" dirty="0">
                <a:latin typeface="Rockwell" panose="02060603020205020403" pitchFamily="18" charset="0"/>
                <a:cs typeface="Arial" panose="020B0604020202020204" pitchFamily="34" charset="0"/>
              </a:rPr>
              <a:t>Nowadays fake news spreading like water and people share this information without verifying it</a:t>
            </a:r>
            <a:r>
              <a:rPr lang="en-US" altLang="en-US" dirty="0" smtClean="0">
                <a:latin typeface="Rockwell" panose="02060603020205020403" pitchFamily="18" charset="0"/>
                <a:cs typeface="Arial" panose="020B0604020202020204" pitchFamily="34" charset="0"/>
              </a:rPr>
              <a:t>.</a:t>
            </a:r>
            <a:endParaRPr lang="en-US" altLang="en-US" dirty="0">
              <a:latin typeface="Rockwell" panose="02060603020205020403" pitchFamily="18" charset="0"/>
              <a:cs typeface="Arial" panose="020B0604020202020204" pitchFamily="34" charset="0"/>
            </a:endParaRPr>
          </a:p>
          <a:p>
            <a:pPr marL="285750" lvl="0" indent="-285750" algn="just"/>
            <a:r>
              <a:rPr lang="en-GB" altLang="en-US" dirty="0">
                <a:latin typeface="Rockwell" panose="02060603020205020403" pitchFamily="18" charset="0"/>
                <a:cs typeface="Arial" panose="020B0604020202020204" pitchFamily="34" charset="0"/>
              </a:rPr>
              <a:t>It is necessary to detect fake news since so many online media is using fake news as a key to earning money and spreading it far </a:t>
            </a:r>
            <a:r>
              <a:rPr lang="en-GB" altLang="en-US" dirty="0" smtClean="0">
                <a:latin typeface="Rockwell" panose="02060603020205020403" pitchFamily="18" charset="0"/>
                <a:cs typeface="Arial" panose="020B0604020202020204" pitchFamily="34" charset="0"/>
              </a:rPr>
              <a:t>away. </a:t>
            </a:r>
          </a:p>
          <a:p>
            <a:pPr marL="285750" lvl="0" indent="-285750" algn="just"/>
            <a:r>
              <a:rPr lang="en-GB" altLang="en-US" dirty="0" smtClean="0">
                <a:latin typeface="Rockwell" panose="02060603020205020403" pitchFamily="18" charset="0"/>
                <a:cs typeface="Arial" panose="020B0604020202020204" pitchFamily="34" charset="0"/>
              </a:rPr>
              <a:t>The only solution to prevent fake news is fake news Detection System.</a:t>
            </a:r>
            <a:endParaRPr lang="en-US" altLang="en-US" dirty="0">
              <a:solidFill>
                <a:srgbClr val="292929"/>
              </a:solidFill>
              <a:latin typeface="Rockwell" panose="02060603020205020403" pitchFamily="18" charset="0"/>
              <a:cs typeface="Arial" panose="020B0604020202020204" pitchFamily="34" charset="0"/>
            </a:endParaRPr>
          </a:p>
        </p:txBody>
      </p:sp>
    </p:spTree>
    <p:extLst>
      <p:ext uri="{BB962C8B-B14F-4D97-AF65-F5344CB8AC3E}">
        <p14:creationId xmlns:p14="http://schemas.microsoft.com/office/powerpoint/2010/main" val="1398410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sz="4000" b="1" u="sng" dirty="0">
                <a:latin typeface="Rockwell" panose="02060603020205020403" pitchFamily="18" charset="0"/>
                <a:cs typeface="Arial" panose="020B0604020202020204" pitchFamily="34" charset="0"/>
              </a:rPr>
              <a:t>What is a Fake news detection system</a:t>
            </a:r>
            <a:r>
              <a:rPr lang="en-US" altLang="en-US" sz="4000" b="1" u="sng" dirty="0" smtClean="0">
                <a:latin typeface="Rockwell" panose="02060603020205020403" pitchFamily="18" charset="0"/>
                <a:cs typeface="Arial" panose="020B0604020202020204" pitchFamily="34" charset="0"/>
              </a:rPr>
              <a:t>??</a:t>
            </a:r>
            <a:endParaRPr lang="en-IN" sz="4000" u="sng" dirty="0">
              <a:latin typeface="Rockwell" panose="02060603020205020403" pitchFamily="18" charset="0"/>
            </a:endParaRPr>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SzTx/>
              <a:buNone/>
            </a:pPr>
            <a:endParaRPr lang="en-US" altLang="en-US" b="1" dirty="0" smtClean="0">
              <a:latin typeface="Rockwell" panose="02060603020205020403" pitchFamily="18" charset="0"/>
              <a:cs typeface="Arial" panose="020B0604020202020204" pitchFamily="34" charset="0"/>
            </a:endParaRPr>
          </a:p>
          <a:p>
            <a:pPr marL="342900" lvl="0" indent="-342900" eaLnBrk="0" fontAlgn="base" hangingPunct="0">
              <a:lnSpc>
                <a:spcPct val="100000"/>
              </a:lnSpc>
              <a:spcBef>
                <a:spcPct val="0"/>
              </a:spcBef>
              <a:spcAft>
                <a:spcPct val="0"/>
              </a:spcAft>
              <a:buSzTx/>
            </a:pPr>
            <a:r>
              <a:rPr lang="en-US" altLang="en-US" dirty="0">
                <a:latin typeface="Rockwell" panose="02060603020205020403" pitchFamily="18" charset="0"/>
                <a:cs typeface="Arial" panose="020B0604020202020204" pitchFamily="34" charset="0"/>
              </a:rPr>
              <a:t>It is a system used to detect fake news from the given data set.</a:t>
            </a:r>
            <a:br>
              <a:rPr lang="en-US" altLang="en-US" dirty="0">
                <a:latin typeface="Rockwell" panose="02060603020205020403" pitchFamily="18" charset="0"/>
                <a:cs typeface="Arial" panose="020B0604020202020204" pitchFamily="34" charset="0"/>
              </a:rPr>
            </a:br>
            <a:endParaRPr lang="en-US" altLang="en-US" dirty="0">
              <a:latin typeface="Rockwell" panose="02060603020205020403" pitchFamily="18" charset="0"/>
              <a:cs typeface="Arial" panose="020B0604020202020204" pitchFamily="34" charset="0"/>
            </a:endParaRPr>
          </a:p>
          <a:p>
            <a:pPr marL="342900" lvl="0" indent="-342900" eaLnBrk="0" fontAlgn="base" hangingPunct="0">
              <a:lnSpc>
                <a:spcPct val="100000"/>
              </a:lnSpc>
              <a:spcBef>
                <a:spcPct val="0"/>
              </a:spcBef>
              <a:spcAft>
                <a:spcPct val="0"/>
              </a:spcAft>
              <a:buSzTx/>
            </a:pPr>
            <a:r>
              <a:rPr lang="en-US" altLang="en-US" dirty="0">
                <a:latin typeface="Rockwell" panose="02060603020205020403" pitchFamily="18" charset="0"/>
                <a:cs typeface="Arial" panose="020B0604020202020204" pitchFamily="34" charset="0"/>
              </a:rPr>
              <a:t>We take a data set that is heterogeneous having both fake and true news.</a:t>
            </a:r>
            <a:endParaRPr lang="en-IN" dirty="0">
              <a:latin typeface="Rockwell" panose="02060603020205020403" pitchFamily="18" charset="0"/>
              <a:cs typeface="Arial" panose="020B0604020202020204" pitchFamily="34" charset="0"/>
            </a:endParaRPr>
          </a:p>
        </p:txBody>
      </p:sp>
    </p:spTree>
    <p:extLst>
      <p:ext uri="{BB962C8B-B14F-4D97-AF65-F5344CB8AC3E}">
        <p14:creationId xmlns:p14="http://schemas.microsoft.com/office/powerpoint/2010/main" val="212591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lvl="0" eaLnBrk="0" fontAlgn="base" hangingPunct="0">
              <a:lnSpc>
                <a:spcPct val="100000"/>
              </a:lnSpc>
              <a:spcAft>
                <a:spcPct val="0"/>
              </a:spcAft>
            </a:pPr>
            <a:r>
              <a:rPr lang="en-US" altLang="en-US" sz="3200" b="1" u="sng" dirty="0">
                <a:latin typeface="Rockwell" panose="02060603020205020403" pitchFamily="18" charset="0"/>
                <a:cs typeface="Arial" panose="020B0604020202020204" pitchFamily="34" charset="0"/>
              </a:rPr>
              <a:t>Motivation </a:t>
            </a:r>
            <a:r>
              <a:rPr lang="en-GB" sz="3200" b="1" u="sng" dirty="0">
                <a:latin typeface="Rockwell" panose="02060603020205020403" pitchFamily="18" charset="0"/>
              </a:rPr>
              <a:t>and Research findings</a:t>
            </a:r>
            <a:r>
              <a:rPr lang="en-US" altLang="en-US" sz="3200" b="1" u="sng" dirty="0" smtClean="0">
                <a:latin typeface="Rockwell" panose="02060603020205020403" pitchFamily="18" charset="0"/>
                <a:cs typeface="Arial" panose="020B0604020202020204" pitchFamily="34" charset="0"/>
              </a:rPr>
              <a:t>:</a:t>
            </a:r>
            <a:endParaRPr lang="en-US" altLang="en-US" sz="3200" b="1" u="sng" dirty="0">
              <a:latin typeface="Rockwell" panose="02060603020205020403"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342900" lvl="0" indent="-342900" eaLnBrk="0" fontAlgn="base" hangingPunct="0">
              <a:lnSpc>
                <a:spcPct val="100000"/>
              </a:lnSpc>
              <a:spcBef>
                <a:spcPct val="0"/>
              </a:spcBef>
              <a:spcAft>
                <a:spcPct val="0"/>
              </a:spcAft>
              <a:buSzTx/>
            </a:pPr>
            <a:r>
              <a:rPr lang="en-US" altLang="en-US" sz="2000" dirty="0" smtClean="0">
                <a:latin typeface="Rockwell" panose="02060603020205020403" pitchFamily="18" charset="0"/>
                <a:cs typeface="Arial" panose="020B0604020202020204" pitchFamily="34" charset="0"/>
              </a:rPr>
              <a:t>Our main Motive for this project is to stop spreading fake news.</a:t>
            </a:r>
            <a:br>
              <a:rPr lang="en-US" altLang="en-US" sz="2000" dirty="0" smtClean="0">
                <a:latin typeface="Rockwell" panose="02060603020205020403" pitchFamily="18" charset="0"/>
                <a:cs typeface="Arial" panose="020B0604020202020204" pitchFamily="34" charset="0"/>
              </a:rPr>
            </a:br>
            <a:endParaRPr lang="en-US" altLang="en-US" sz="2000" dirty="0" smtClean="0">
              <a:latin typeface="Rockwell" panose="02060603020205020403" pitchFamily="18" charset="0"/>
              <a:cs typeface="Arial" panose="020B0604020202020204" pitchFamily="34" charset="0"/>
            </a:endParaRPr>
          </a:p>
          <a:p>
            <a:pPr marL="342900" lvl="0" indent="-342900" eaLnBrk="0" fontAlgn="base" hangingPunct="0">
              <a:lnSpc>
                <a:spcPct val="100000"/>
              </a:lnSpc>
              <a:spcBef>
                <a:spcPct val="0"/>
              </a:spcBef>
              <a:spcAft>
                <a:spcPct val="0"/>
              </a:spcAft>
              <a:buSzTx/>
            </a:pPr>
            <a:r>
              <a:rPr lang="en-US" altLang="en-US" sz="2000" dirty="0" smtClean="0">
                <a:latin typeface="Rockwell" panose="02060603020205020403" pitchFamily="18" charset="0"/>
                <a:cs typeface="Arial" panose="020B0604020202020204" pitchFamily="34" charset="0"/>
              </a:rPr>
              <a:t>In recent times there is a lot of fake news regarding the covid-19,</a:t>
            </a:r>
            <a:br>
              <a:rPr lang="en-US" altLang="en-US" sz="2000" dirty="0" smtClean="0">
                <a:latin typeface="Rockwell" panose="02060603020205020403" pitchFamily="18" charset="0"/>
                <a:cs typeface="Arial" panose="020B0604020202020204" pitchFamily="34" charset="0"/>
              </a:rPr>
            </a:br>
            <a:r>
              <a:rPr lang="en-US" altLang="en-US" sz="2000" dirty="0" smtClean="0">
                <a:latin typeface="Rockwell" panose="02060603020205020403" pitchFamily="18" charset="0"/>
                <a:cs typeface="Arial" panose="020B0604020202020204" pitchFamily="34" charset="0"/>
              </a:rPr>
              <a:t> So we have gone through so many research papers and</a:t>
            </a:r>
            <a:br>
              <a:rPr lang="en-US" altLang="en-US" sz="2000" dirty="0" smtClean="0">
                <a:latin typeface="Rockwell" panose="02060603020205020403" pitchFamily="18" charset="0"/>
                <a:cs typeface="Arial" panose="020B0604020202020204" pitchFamily="34" charset="0"/>
              </a:rPr>
            </a:br>
            <a:r>
              <a:rPr lang="en-US" altLang="en-US" sz="2000" dirty="0" smtClean="0">
                <a:latin typeface="Rockwell" panose="02060603020205020403" pitchFamily="18" charset="0"/>
                <a:cs typeface="Arial" panose="020B0604020202020204" pitchFamily="34" charset="0"/>
              </a:rPr>
              <a:t> found some of them are useful but the  none of them have a</a:t>
            </a:r>
            <a:br>
              <a:rPr lang="en-US" altLang="en-US" sz="2000" dirty="0" smtClean="0">
                <a:latin typeface="Rockwell" panose="02060603020205020403" pitchFamily="18" charset="0"/>
                <a:cs typeface="Arial" panose="020B0604020202020204" pitchFamily="34" charset="0"/>
              </a:rPr>
            </a:br>
            <a:r>
              <a:rPr lang="en-US" altLang="en-US" sz="2000" dirty="0" smtClean="0">
                <a:latin typeface="Rockwell" panose="02060603020205020403" pitchFamily="18" charset="0"/>
                <a:cs typeface="Arial" panose="020B0604020202020204" pitchFamily="34" charset="0"/>
              </a:rPr>
              <a:t> manual testing block.</a:t>
            </a:r>
            <a:br>
              <a:rPr lang="en-US" altLang="en-US" sz="2000" dirty="0" smtClean="0">
                <a:latin typeface="Rockwell" panose="02060603020205020403" pitchFamily="18" charset="0"/>
                <a:cs typeface="Arial" panose="020B0604020202020204" pitchFamily="34" charset="0"/>
              </a:rPr>
            </a:br>
            <a:endParaRPr lang="en-US" altLang="en-US" sz="2000" dirty="0" smtClean="0">
              <a:latin typeface="Rockwell" panose="02060603020205020403" pitchFamily="18" charset="0"/>
              <a:cs typeface="Arial" panose="020B0604020202020204" pitchFamily="34" charset="0"/>
            </a:endParaRPr>
          </a:p>
          <a:p>
            <a:pPr marL="342900" lvl="0" indent="-342900" eaLnBrk="0" fontAlgn="base" hangingPunct="0">
              <a:lnSpc>
                <a:spcPct val="100000"/>
              </a:lnSpc>
              <a:spcBef>
                <a:spcPct val="0"/>
              </a:spcBef>
              <a:spcAft>
                <a:spcPct val="0"/>
              </a:spcAft>
              <a:buSzTx/>
            </a:pPr>
            <a:r>
              <a:rPr lang="en-US" altLang="en-US" sz="2000" dirty="0" smtClean="0">
                <a:latin typeface="Rockwell" panose="02060603020205020403" pitchFamily="18" charset="0"/>
                <a:cs typeface="Arial" panose="020B0604020202020204" pitchFamily="34" charset="0"/>
              </a:rPr>
              <a:t>The uniqueness of our project from other research papers is the data set we are using, most of the data sets used in other research papers are more focused on only one specific domain but our data set is heterogeneous data set.</a:t>
            </a:r>
            <a:endParaRPr lang="en-US" sz="2400" dirty="0">
              <a:latin typeface="Rockwell" panose="02060603020205020403"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u="sng" dirty="0" smtClean="0">
                <a:latin typeface="Rockwell" panose="02060603020205020403" pitchFamily="18" charset="0"/>
              </a:rPr>
              <a:t>BACKGROUND</a:t>
            </a:r>
            <a:endParaRPr lang="en-IN" sz="4400" b="1" u="sng" dirty="0">
              <a:latin typeface="Rockwell" panose="02060603020205020403" pitchFamily="18" charset="0"/>
            </a:endParaRPr>
          </a:p>
        </p:txBody>
      </p:sp>
      <p:sp>
        <p:nvSpPr>
          <p:cNvPr id="3" name="Content Placeholder 2"/>
          <p:cNvSpPr>
            <a:spLocks noGrp="1"/>
          </p:cNvSpPr>
          <p:nvPr>
            <p:ph idx="1"/>
          </p:nvPr>
        </p:nvSpPr>
        <p:spPr/>
        <p:txBody>
          <a:bodyPr>
            <a:normAutofit fontScale="92500"/>
          </a:bodyPr>
          <a:lstStyle/>
          <a:p>
            <a:pPr marL="285750" indent="-285750" algn="just">
              <a:lnSpc>
                <a:spcPct val="107000"/>
              </a:lnSpc>
              <a:spcAft>
                <a:spcPts val="800"/>
              </a:spcAft>
            </a:pPr>
            <a:r>
              <a:rPr lang="en-US" dirty="0"/>
              <a:t>Fake News Detection System is a process of finding the fake news among the news that we are reading on the World wide web or any other source of news.</a:t>
            </a:r>
          </a:p>
          <a:p>
            <a:pPr marL="285750" indent="-285750" algn="just">
              <a:lnSpc>
                <a:spcPct val="107000"/>
              </a:lnSpc>
              <a:spcAft>
                <a:spcPts val="800"/>
              </a:spcAft>
            </a:pPr>
            <a:r>
              <a:rPr lang="en-US" dirty="0"/>
              <a:t> Nowadays the spread of fake news is very fast and so many people are believing in it without any knowledge about it this fake news detections help a user to find out whether the news is fake or not. </a:t>
            </a:r>
          </a:p>
          <a:p>
            <a:pPr marL="285750" indent="-285750" algn="just">
              <a:lnSpc>
                <a:spcPct val="107000"/>
              </a:lnSpc>
              <a:spcAft>
                <a:spcPts val="800"/>
              </a:spcAft>
            </a:pPr>
            <a:r>
              <a:rPr lang="en-US" dirty="0"/>
              <a:t>In this project, we have used Machine learning algorithms to find out the accuracy of the data set and used the data set which got the best accuracy for manual testing.</a:t>
            </a:r>
          </a:p>
          <a:p>
            <a:endParaRPr lang="en-IN" dirty="0"/>
          </a:p>
        </p:txBody>
      </p:sp>
    </p:spTree>
    <p:extLst>
      <p:ext uri="{BB962C8B-B14F-4D97-AF65-F5344CB8AC3E}">
        <p14:creationId xmlns:p14="http://schemas.microsoft.com/office/powerpoint/2010/main" val="6322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Rockwell" panose="02060603020205020403" pitchFamily="18" charset="0"/>
              </a:rPr>
              <a:t>DATASET </a:t>
            </a:r>
            <a:r>
              <a:rPr lang="en-US" sz="2800" b="1" u="sng" dirty="0" smtClean="0">
                <a:latin typeface="Rockwell" panose="02060603020205020403" pitchFamily="18" charset="0"/>
              </a:rPr>
              <a:t>DESCRIPTION and preprocessing</a:t>
            </a:r>
            <a:endParaRPr lang="en-IN" sz="2800" u="sng" dirty="0">
              <a:latin typeface="Rockwell" panose="02060603020205020403" pitchFamily="18" charset="0"/>
            </a:endParaRPr>
          </a:p>
        </p:txBody>
      </p:sp>
      <p:sp>
        <p:nvSpPr>
          <p:cNvPr id="3" name="Content Placeholder 2"/>
          <p:cNvSpPr>
            <a:spLocks noGrp="1"/>
          </p:cNvSpPr>
          <p:nvPr>
            <p:ph idx="1"/>
          </p:nvPr>
        </p:nvSpPr>
        <p:spPr>
          <a:xfrm>
            <a:off x="1048647" y="1785660"/>
            <a:ext cx="9905999" cy="3873018"/>
          </a:xfrm>
        </p:spPr>
        <p:txBody>
          <a:bodyPr>
            <a:normAutofit fontScale="85000" lnSpcReduction="20000"/>
          </a:bodyPr>
          <a:lstStyle/>
          <a:p>
            <a:pPr marL="0" indent="0" algn="just">
              <a:buNone/>
            </a:pPr>
            <a:endParaRPr lang="en-US" dirty="0" smtClean="0">
              <a:latin typeface="Rockwell" panose="02060603020205020403" pitchFamily="18" charset="0"/>
            </a:endParaRPr>
          </a:p>
          <a:p>
            <a:pPr algn="just"/>
            <a:r>
              <a:rPr lang="en-US" dirty="0">
                <a:latin typeface="Rockwell" panose="02060603020205020403" pitchFamily="18" charset="0"/>
              </a:rPr>
              <a:t>We got this data set from online free sources. It is an hybrid dataset which have both the true and fake news. This data set contains more than 10000 rows and 2 columns where the two columns are “headlines” and “outcome</a:t>
            </a:r>
            <a:r>
              <a:rPr lang="en-US" dirty="0" smtClean="0">
                <a:latin typeface="Rockwell" panose="02060603020205020403" pitchFamily="18" charset="0"/>
              </a:rPr>
              <a:t>”.</a:t>
            </a:r>
            <a:endParaRPr lang="en-US" dirty="0">
              <a:latin typeface="Rockwell" panose="02060603020205020403" pitchFamily="18" charset="0"/>
            </a:endParaRPr>
          </a:p>
          <a:p>
            <a:pPr algn="just"/>
            <a:r>
              <a:rPr lang="en-US" dirty="0">
                <a:latin typeface="Rockwell" panose="02060603020205020403" pitchFamily="18" charset="0"/>
              </a:rPr>
              <a:t>Headline column is having all the news headlines as data and Outcome column has “0” and “1” where 0 means the news is a Fake news and 1 means the news is Real news.</a:t>
            </a:r>
          </a:p>
          <a:p>
            <a:pPr algn="just"/>
            <a:r>
              <a:rPr lang="en-US" dirty="0">
                <a:latin typeface="Rockwell" panose="02060603020205020403" pitchFamily="18" charset="0"/>
              </a:rPr>
              <a:t>This data set doesn’t have any unwanted features so we didn’t need to do any feature extraction and we have clean the raw data for that we have to do text pre-processing and remove all the unwanted terms or symbols so that an ML Algorithm can understand the data easily.</a:t>
            </a:r>
          </a:p>
          <a:p>
            <a:pPr algn="just"/>
            <a:endParaRPr lang="en-IN" dirty="0">
              <a:latin typeface="Rockwell" panose="02060603020205020403" pitchFamily="18" charset="0"/>
            </a:endParaRPr>
          </a:p>
        </p:txBody>
      </p:sp>
    </p:spTree>
    <p:extLst>
      <p:ext uri="{BB962C8B-B14F-4D97-AF65-F5344CB8AC3E}">
        <p14:creationId xmlns:p14="http://schemas.microsoft.com/office/powerpoint/2010/main" val="2011973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1" u="sng" dirty="0">
                <a:latin typeface="Rockwell" panose="02060603020205020403" pitchFamily="18" charset="0"/>
                <a:cs typeface="Arial" panose="020B0604020202020204" pitchFamily="34" charset="0"/>
              </a:rPr>
              <a:t>NLP (Natural Language Processing)</a:t>
            </a:r>
            <a:endParaRPr lang="en-US" u="sng"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342900" lvl="0" indent="-342900">
              <a:lnSpc>
                <a:spcPct val="107000"/>
              </a:lnSpc>
              <a:spcAft>
                <a:spcPts val="800"/>
              </a:spcAft>
              <a:buFont typeface="Arial" panose="020B0604020202020204" pitchFamily="34" charset="0"/>
              <a:buChar char="●"/>
            </a:pPr>
            <a:r>
              <a:rPr lang="en-US" dirty="0">
                <a:latin typeface="Rockwell" panose="02060603020205020403" pitchFamily="18" charset="0"/>
                <a:ea typeface="Bookman Old Style" panose="02050604050505020204" pitchFamily="18" charset="0"/>
                <a:cs typeface="Arial" panose="020B0604020202020204" pitchFamily="34" charset="0"/>
              </a:rPr>
              <a:t>Natural Language Processing is an area of artificial intelligence that allows machines to read, understand, and interpret human languages</a:t>
            </a:r>
            <a:r>
              <a:rPr lang="en-US" dirty="0" smtClean="0">
                <a:latin typeface="Rockwell" panose="02060603020205020403" pitchFamily="18" charset="0"/>
                <a:ea typeface="Bookman Old Style" panose="02050604050505020204" pitchFamily="18" charset="0"/>
                <a:cs typeface="Arial" panose="020B0604020202020204" pitchFamily="34" charset="0"/>
              </a:rPr>
              <a:t>.</a:t>
            </a:r>
            <a:endParaRPr lang="en-GB" dirty="0">
              <a:solidFill>
                <a:schemeClr val="bg1"/>
              </a:solidFill>
              <a:latin typeface="Arial" panose="020B0604020202020204" pitchFamily="34" charset="0"/>
              <a:ea typeface="Bookman Old Style" panose="02050604050505020204" pitchFamily="18" charset="0"/>
              <a:cs typeface="Arial" panose="020B0604020202020204" pitchFamily="34" charset="0"/>
            </a:endParaRPr>
          </a:p>
          <a:p>
            <a:pPr marL="342900" lvl="0" indent="-342900">
              <a:lnSpc>
                <a:spcPct val="107000"/>
              </a:lnSpc>
              <a:spcAft>
                <a:spcPts val="800"/>
              </a:spcAft>
              <a:buFont typeface="Arial" panose="020B0604020202020204" pitchFamily="34" charset="0"/>
              <a:buChar char="●"/>
            </a:pPr>
            <a:r>
              <a:rPr lang="en-GB" dirty="0" smtClean="0">
                <a:latin typeface="Rockwell" panose="02060603020205020403" pitchFamily="18" charset="0"/>
                <a:ea typeface="Bookman Old Style" panose="02050604050505020204" pitchFamily="18" charset="0"/>
                <a:cs typeface="Arial" panose="020B0604020202020204" pitchFamily="34" charset="0"/>
              </a:rPr>
              <a:t>In NLP the raw text is collected tokenized and vectorized and then apply ML Algorithm.</a:t>
            </a:r>
          </a:p>
          <a:p>
            <a:pPr marL="342900" lvl="0" indent="-342900">
              <a:lnSpc>
                <a:spcPct val="107000"/>
              </a:lnSpc>
              <a:spcAft>
                <a:spcPts val="800"/>
              </a:spcAft>
              <a:buFont typeface="Arial" panose="020B0604020202020204" pitchFamily="34" charset="0"/>
              <a:buChar char="●"/>
            </a:pPr>
            <a:endParaRPr lang="en-US" dirty="0" smtClean="0">
              <a:latin typeface="Rockwell" panose="02060603020205020403" pitchFamily="18" charset="0"/>
              <a:ea typeface="Bookman Old Style" panose="02050604050505020204" pitchFamily="18" charset="0"/>
              <a:cs typeface="Arial" panose="020B0604020202020204" pitchFamily="34" charset="0"/>
            </a:endParaRPr>
          </a:p>
        </p:txBody>
      </p:sp>
      <p:pic>
        <p:nvPicPr>
          <p:cNvPr id="4" name="image2.jpg">
            <a:extLst>
              <a:ext uri="{FF2B5EF4-FFF2-40B4-BE49-F238E27FC236}">
                <a16:creationId xmlns:a16="http://schemas.microsoft.com/office/drawing/2014/main" id="{49768967-69F0-4DA0-8273-B63F9626D7D0}"/>
              </a:ext>
            </a:extLst>
          </p:cNvPr>
          <p:cNvPicPr/>
          <p:nvPr/>
        </p:nvPicPr>
        <p:blipFill>
          <a:blip r:embed="rId2"/>
          <a:srcRect/>
          <a:stretch>
            <a:fillRect/>
          </a:stretch>
        </p:blipFill>
        <p:spPr>
          <a:xfrm>
            <a:off x="1272209" y="4954772"/>
            <a:ext cx="9775202" cy="707922"/>
          </a:xfrm>
          <a:prstGeom prst="rect">
            <a:avLst/>
          </a:prstGeom>
          <a:ln/>
        </p:spPr>
      </p:pic>
    </p:spTree>
    <p:extLst>
      <p:ext uri="{BB962C8B-B14F-4D97-AF65-F5344CB8AC3E}">
        <p14:creationId xmlns:p14="http://schemas.microsoft.com/office/powerpoint/2010/main" val="190261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682" y="1060174"/>
            <a:ext cx="9905999" cy="5141844"/>
          </a:xfrm>
        </p:spPr>
        <p:txBody>
          <a:bodyPr>
            <a:noAutofit/>
          </a:bodyPr>
          <a:lstStyle/>
          <a:p>
            <a:pPr marL="285750" lvl="0" indent="-285750">
              <a:lnSpc>
                <a:spcPct val="107000"/>
              </a:lnSpc>
              <a:spcAft>
                <a:spcPts val="800"/>
              </a:spcAft>
            </a:pPr>
            <a:r>
              <a:rPr lang="en-US" sz="2000" b="1" u="sng" dirty="0">
                <a:latin typeface="Rockwell" panose="02060603020205020403" pitchFamily="18" charset="0"/>
                <a:ea typeface="Bookman Old Style" panose="02050604050505020204" pitchFamily="18" charset="0"/>
                <a:cs typeface="Arial" panose="020B0604020202020204" pitchFamily="34" charset="0"/>
              </a:rPr>
              <a:t>Raw Text</a:t>
            </a:r>
            <a:r>
              <a:rPr lang="en-US" sz="2000" dirty="0">
                <a:latin typeface="Rockwell" panose="02060603020205020403" pitchFamily="18" charset="0"/>
                <a:ea typeface="Bookman Old Style" panose="02050604050505020204" pitchFamily="18" charset="0"/>
                <a:cs typeface="Arial" panose="020B0604020202020204" pitchFamily="34" charset="0"/>
              </a:rPr>
              <a:t>: Collecting Data from the Available Sources</a:t>
            </a:r>
            <a:r>
              <a:rPr lang="en-US" sz="2000" dirty="0" smtClean="0">
                <a:latin typeface="Rockwell" panose="02060603020205020403" pitchFamily="18" charset="0"/>
                <a:ea typeface="Bookman Old Style" panose="02050604050505020204" pitchFamily="18" charset="0"/>
                <a:cs typeface="Arial" panose="020B0604020202020204" pitchFamily="34" charset="0"/>
              </a:rPr>
              <a:t>.</a:t>
            </a:r>
            <a:endParaRPr lang="en-GB" sz="2000" dirty="0">
              <a:latin typeface="Rockwell" panose="02060603020205020403" pitchFamily="18" charset="0"/>
              <a:ea typeface="Times New Roman" panose="02020603050405020304" pitchFamily="18" charset="0"/>
              <a:cs typeface="Arial" panose="020B0604020202020204" pitchFamily="34" charset="0"/>
            </a:endParaRPr>
          </a:p>
          <a:p>
            <a:pPr marL="285750" lvl="0" indent="-285750">
              <a:lnSpc>
                <a:spcPct val="107000"/>
              </a:lnSpc>
              <a:spcAft>
                <a:spcPts val="800"/>
              </a:spcAft>
            </a:pPr>
            <a:r>
              <a:rPr lang="en-US" sz="2000" b="1" u="sng" dirty="0">
                <a:latin typeface="Rockwell" panose="02060603020205020403" pitchFamily="18" charset="0"/>
                <a:ea typeface="Bookman Old Style" panose="02050604050505020204" pitchFamily="18" charset="0"/>
                <a:cs typeface="Arial" panose="020B0604020202020204" pitchFamily="34" charset="0"/>
              </a:rPr>
              <a:t>Tokenization:</a:t>
            </a:r>
            <a:r>
              <a:rPr lang="en-US" sz="2000" dirty="0">
                <a:latin typeface="Rockwell" panose="02060603020205020403" pitchFamily="18" charset="0"/>
                <a:ea typeface="Bookman Old Style" panose="02050604050505020204" pitchFamily="18" charset="0"/>
                <a:cs typeface="Arial" panose="020B0604020202020204" pitchFamily="34" charset="0"/>
              </a:rPr>
              <a:t> Here we do Data Pre-processing where we remove null space and replace it with empty space. And also removing unwanted columns</a:t>
            </a:r>
            <a:r>
              <a:rPr lang="en-US" sz="2000" dirty="0" smtClean="0">
                <a:latin typeface="Rockwell" panose="02060603020205020403" pitchFamily="18" charset="0"/>
                <a:ea typeface="Bookman Old Style" panose="02050604050505020204" pitchFamily="18" charset="0"/>
                <a:cs typeface="Arial" panose="020B0604020202020204" pitchFamily="34" charset="0"/>
              </a:rPr>
              <a:t>.</a:t>
            </a:r>
            <a:endParaRPr lang="en-GB" sz="2000" dirty="0">
              <a:latin typeface="Rockwell" panose="02060603020205020403" pitchFamily="18" charset="0"/>
              <a:ea typeface="Times New Roman" panose="02020603050405020304" pitchFamily="18" charset="0"/>
              <a:cs typeface="Arial" panose="020B0604020202020204" pitchFamily="34" charset="0"/>
            </a:endParaRPr>
          </a:p>
          <a:p>
            <a:pPr marL="285750" indent="-285750"/>
            <a:r>
              <a:rPr lang="en-US" sz="2000" b="1" u="sng" dirty="0">
                <a:latin typeface="Rockwell" panose="02060603020205020403" pitchFamily="18" charset="0"/>
                <a:ea typeface="Bookman Old Style" panose="02050604050505020204" pitchFamily="18" charset="0"/>
                <a:cs typeface="Arial" panose="020B0604020202020204" pitchFamily="34" charset="0"/>
              </a:rPr>
              <a:t>Text Cleaning</a:t>
            </a:r>
            <a:r>
              <a:rPr lang="en-US" sz="2000" dirty="0">
                <a:latin typeface="Rockwell" panose="02060603020205020403" pitchFamily="18" charset="0"/>
                <a:ea typeface="Bookman Old Style" panose="02050604050505020204" pitchFamily="18" charset="0"/>
                <a:cs typeface="Arial" panose="020B0604020202020204" pitchFamily="34" charset="0"/>
              </a:rPr>
              <a:t>: After Data pre-processing, we do text pre-processing, where we clear the special characters and some other alphabets like “ ” ’s \ ? / [ ] () {} @ #  etc. By making this we can simplify data for vectorization</a:t>
            </a:r>
            <a:r>
              <a:rPr lang="en-US" sz="2000" dirty="0" smtClean="0">
                <a:latin typeface="Rockwell" panose="02060603020205020403" pitchFamily="18" charset="0"/>
                <a:ea typeface="Bookman Old Style" panose="02050604050505020204" pitchFamily="18" charset="0"/>
                <a:cs typeface="Arial" panose="020B0604020202020204" pitchFamily="34" charset="0"/>
              </a:rPr>
              <a:t>.</a:t>
            </a:r>
            <a:endParaRPr lang="en-US" sz="2000" dirty="0">
              <a:latin typeface="Rockwell" panose="02060603020205020403" pitchFamily="18" charset="0"/>
              <a:ea typeface="Bookman Old Style" panose="02050604050505020204" pitchFamily="18" charset="0"/>
              <a:cs typeface="Arial" panose="020B0604020202020204" pitchFamily="34" charset="0"/>
            </a:endParaRPr>
          </a:p>
          <a:p>
            <a:pPr marL="171450" indent="-171450">
              <a:lnSpc>
                <a:spcPct val="107000"/>
              </a:lnSpc>
              <a:spcAft>
                <a:spcPts val="800"/>
              </a:spcAft>
            </a:pPr>
            <a:r>
              <a:rPr lang="en-US" sz="2000" b="1" u="sng" dirty="0">
                <a:latin typeface="Rockwell" panose="02060603020205020403" pitchFamily="18" charset="0"/>
                <a:ea typeface="Bookman Old Style" panose="02050604050505020204" pitchFamily="18" charset="0"/>
                <a:cs typeface="Arial" panose="020B0604020202020204" pitchFamily="34" charset="0"/>
              </a:rPr>
              <a:t>Tf-idf Vectorizer</a:t>
            </a:r>
            <a:r>
              <a:rPr lang="en-US" sz="2000" dirty="0">
                <a:latin typeface="Rockwell" panose="02060603020205020403" pitchFamily="18" charset="0"/>
                <a:ea typeface="Bookman Old Style" panose="02050604050505020204" pitchFamily="18" charset="0"/>
                <a:cs typeface="Arial" panose="020B0604020202020204" pitchFamily="34" charset="0"/>
              </a:rPr>
              <a:t>: Term Frequency-Inverse Document Frequency</a:t>
            </a:r>
          </a:p>
          <a:p>
            <a:pPr marL="742950" lvl="1" indent="-285750">
              <a:lnSpc>
                <a:spcPct val="107000"/>
              </a:lnSpc>
              <a:spcAft>
                <a:spcPts val="800"/>
              </a:spcAft>
            </a:pPr>
            <a:r>
              <a:rPr lang="en-US" dirty="0">
                <a:latin typeface="Rockwell" panose="02060603020205020403" pitchFamily="18" charset="0"/>
                <a:ea typeface="Bookman Old Style" panose="02050604050505020204" pitchFamily="18" charset="0"/>
                <a:cs typeface="Arial" panose="020B0604020202020204" pitchFamily="34" charset="0"/>
              </a:rPr>
              <a:t>This is a method for determining the number of words in a collection of documents. Each word in the document and corpus is given a score to indicate its relevance. In information retrieval and text mining, this method is commonly utilized.</a:t>
            </a:r>
            <a:endParaRPr lang="en-IN" dirty="0">
              <a:latin typeface="Rockwell" panose="02060603020205020403" pitchFamily="18" charset="0"/>
            </a:endParaRPr>
          </a:p>
        </p:txBody>
      </p:sp>
    </p:spTree>
    <p:extLst>
      <p:ext uri="{BB962C8B-B14F-4D97-AF65-F5344CB8AC3E}">
        <p14:creationId xmlns:p14="http://schemas.microsoft.com/office/powerpoint/2010/main" val="3626505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purl.org/dc/dcmitype/"/>
    <ds:schemaRef ds:uri="http://schemas.microsoft.com/office/infopath/2007/PartnerControls"/>
    <ds:schemaRef ds:uri="http://purl.org/dc/elements/1.1/"/>
    <ds:schemaRef ds:uri="http://schemas.openxmlformats.org/package/2006/metadata/core-properties"/>
    <ds:schemaRef ds:uri="16c05727-aa75-4e4a-9b5f-8a80a1165891"/>
    <ds:schemaRef ds:uri="http://schemas.microsoft.com/office/2006/documentManagement/types"/>
    <ds:schemaRef ds:uri="http://www.w3.org/XML/1998/namespace"/>
    <ds:schemaRef ds:uri="71af3243-3dd4-4a8d-8c0d-dd76da1f02a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916</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Bookman Old Style</vt:lpstr>
      <vt:lpstr>Calibri</vt:lpstr>
      <vt:lpstr>Noto Sans Symbols</vt:lpstr>
      <vt:lpstr>Rockwell</vt:lpstr>
      <vt:lpstr>Tahoma</vt:lpstr>
      <vt:lpstr>Times New Roman</vt:lpstr>
      <vt:lpstr>Trebuchet MS</vt:lpstr>
      <vt:lpstr>Tw Cen MT</vt:lpstr>
      <vt:lpstr>Wingdings</vt:lpstr>
      <vt:lpstr>Circuit</vt:lpstr>
      <vt:lpstr>Fake News Detection using machine learning and Natural Language Processing</vt:lpstr>
      <vt:lpstr>Introduction:</vt:lpstr>
      <vt:lpstr>WHAT IS FAKE NEWS?</vt:lpstr>
      <vt:lpstr>What is a Fake news detection system??</vt:lpstr>
      <vt:lpstr>Motivation and Research findings:</vt:lpstr>
      <vt:lpstr>BACKGROUND</vt:lpstr>
      <vt:lpstr>DATASET DESCRIPTION and preprocessing</vt:lpstr>
      <vt:lpstr>NLP (Natural Language Processing)</vt:lpstr>
      <vt:lpstr>PowerPoint Presentation</vt:lpstr>
      <vt:lpstr>ML Algorithm:</vt:lpstr>
      <vt:lpstr>Flow chart</vt:lpstr>
      <vt:lpstr>PowerPoint Presentation</vt:lpstr>
      <vt:lpstr>PowerPoint Presentation</vt:lpstr>
      <vt:lpstr>PowerPoint Presentation</vt:lpstr>
      <vt:lpstr>ACCURACY OF EACH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2023-01-21T01:36:48Z</dcterms:created>
  <dcterms:modified xsi:type="dcterms:W3CDTF">2023-03-06T04:29:15Z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