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7"/>
  </p:notesMasterIdLst>
  <p:sldIdLst>
    <p:sldId id="265" r:id="rId3"/>
    <p:sldId id="264" r:id="rId4"/>
    <p:sldId id="263" r:id="rId5"/>
    <p:sldId id="259" r:id="rId6"/>
    <p:sldId id="262" r:id="rId7"/>
    <p:sldId id="267" r:id="rId8"/>
    <p:sldId id="270" r:id="rId9"/>
    <p:sldId id="274" r:id="rId10"/>
    <p:sldId id="268" r:id="rId11"/>
    <p:sldId id="271" r:id="rId12"/>
    <p:sldId id="272" r:id="rId13"/>
    <p:sldId id="273" r:id="rId14"/>
    <p:sldId id="258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54E1E-1A0A-4CB1-A72A-1E8B196C4A0E}" v="211" dt="2020-11-06T05:26:33.988"/>
    <p1510:client id="{7E68F4C7-32E3-4B78-A98C-548B88CC69A9}" v="655" dt="2020-11-03T16:39:57.694"/>
    <p1510:client id="{B75C09D2-7BFC-4FF6-97A7-E1A87AE2A55D}" v="19" dt="2020-11-05T09:09:53.815"/>
    <p1510:client id="{BB022D47-A6A7-40AD-8703-1DDDF047CDBC}" v="104" dt="2020-11-04T13:07:24.995"/>
    <p1510:client id="{BCE138A5-879A-404F-9EB0-917AC14275C9}" v="208" dt="2020-11-04T05:57:52.381"/>
    <p1510:client id="{C0FBF723-6944-4065-8451-476078FAE160}" v="38" dt="2020-11-05T12:08:25"/>
    <p1510:client id="{DF3060D0-BB10-432A-B128-92C3ED441D03}" v="32" dt="2020-11-05T06:16:27.078"/>
    <p1510:client id="{E7D1C756-B8E3-426A-A6F8-DF582FB6D2F9}" v="470" dt="2020-11-02T11:13:42.242"/>
    <p1510:client id="{F791FDB1-DC48-4290-8198-0BF3F2B30D70}" v="39" dt="2020-11-02T10:04:05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7T10:30:42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4895 3810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75261-9E23-46B2-92FC-D06DF4E8D57D}" type="datetimeFigureOut">
              <a:rPr lang="en-US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115E3-988E-4CF8-A93E-B825ADAFFBC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9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671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1067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0606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787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7112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60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767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9607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194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8625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03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127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585285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6" name="Google Shape;86;p1"/>
          <p:cNvCxnSpPr/>
          <p:nvPr/>
        </p:nvCxnSpPr>
        <p:spPr>
          <a:xfrm rot="10800000">
            <a:off x="0" y="6252485"/>
            <a:ext cx="1219200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7" name="Google Shape;87;p1"/>
          <p:cNvSpPr txBox="1"/>
          <p:nvPr/>
        </p:nvSpPr>
        <p:spPr>
          <a:xfrm>
            <a:off x="1434963" y="3092285"/>
            <a:ext cx="10238286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                    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SUBJECT : CP441 (Project)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  	</a:t>
            </a:r>
            <a:r>
              <a:rPr lang="en-U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Virtual Therapist (Group-14)</a:t>
            </a:r>
            <a:r>
              <a:rPr lang="en-U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Prepared by: ​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                                					Guided by: ​ 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Leenanci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Parmar (17CP006)​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                                                                Dr. Mayur Vegad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Dhruvi Lad (17CP012)​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                                                                           Prof. Dipa Soni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589314" y="190137"/>
            <a:ext cx="859536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Birla Vishvakarma </a:t>
            </a:r>
            <a:r>
              <a:rPr lang="en-US" sz="3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Mahavidyalaya</a:t>
            </a:r>
            <a:r>
              <a:rPr lang="en-U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(BVM) Engineering College</a:t>
            </a:r>
            <a:endParaRPr dirty="0">
              <a:solidFill>
                <a:schemeClr val="lt1"/>
              </a:solidFill>
            </a:endParaRPr>
          </a:p>
          <a:p>
            <a:pPr algn="ctr"/>
            <a:endParaRPr lang="en-US" sz="360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360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36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Computer Engineering Department</a:t>
            </a:r>
          </a:p>
          <a:p>
            <a:pPr algn="ctr"/>
            <a:endParaRPr lang="en-US" sz="36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89" name="Google Shape;89;p1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0746" y="1316642"/>
            <a:ext cx="1572028" cy="1121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23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19BAF62A-8E45-4320-8CDB-6FFFD85E0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570"/>
          <a:stretch/>
        </p:blipFill>
        <p:spPr>
          <a:xfrm>
            <a:off x="139336" y="156755"/>
            <a:ext cx="5451567" cy="34573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28" y="670560"/>
            <a:ext cx="5451567" cy="2429690"/>
          </a:xfrm>
          <a:prstGeom prst="rect">
            <a:avLst/>
          </a:prstGeom>
        </p:spPr>
      </p:pic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40D8A830-64F7-4CED-A71E-440C16BEB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61" y="4209673"/>
            <a:ext cx="11876762" cy="221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8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E88D2F2-0F70-4F3D-A694-A78168E05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52" y="3250435"/>
            <a:ext cx="8912268" cy="3290309"/>
          </a:xfrm>
          <a:prstGeom prst="rect">
            <a:avLst/>
          </a:prstGeom>
        </p:spPr>
      </p:pic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B7D539-91BB-403A-9642-E6A317998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52" y="488174"/>
            <a:ext cx="10321446" cy="27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1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7D32F12-76BA-41A4-A7C1-65C4B53CD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74" y="1153141"/>
            <a:ext cx="4966569" cy="14202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366868-E94C-49AA-A2AA-EF079F3C7EAF}"/>
              </a:ext>
            </a:extLst>
          </p:cNvPr>
          <p:cNvSpPr txBox="1"/>
          <p:nvPr/>
        </p:nvSpPr>
        <p:spPr>
          <a:xfrm>
            <a:off x="246345" y="361167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chemeClr val="bg1"/>
                </a:solidFill>
                <a:cs typeface="Arial"/>
              </a:rPr>
              <a:t>Output:</a:t>
            </a:r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C7C2313D-2F12-41FC-93C1-75B60A9D3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82" y="2857299"/>
            <a:ext cx="5018762" cy="1414798"/>
          </a:xfrm>
          <a:prstGeom prst="rect">
            <a:avLst/>
          </a:prstGeom>
        </p:spPr>
      </p:pic>
      <p:pic>
        <p:nvPicPr>
          <p:cNvPr id="4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F32BE32C-730D-4645-A6EE-6184EB4D2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373" y="1149046"/>
            <a:ext cx="5373665" cy="1428401"/>
          </a:xfrm>
          <a:prstGeom prst="rect">
            <a:avLst/>
          </a:prstGeom>
        </p:spPr>
      </p:pic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18DF0031-7007-463C-8703-6DDAC2072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4373" y="2856456"/>
            <a:ext cx="5373665" cy="1416484"/>
          </a:xfrm>
          <a:prstGeom prst="rect">
            <a:avLst/>
          </a:prstGeom>
        </p:spPr>
      </p:pic>
      <p:pic>
        <p:nvPicPr>
          <p:cNvPr id="8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0758D21D-458C-4B73-BED8-E24C05DE38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482" y="4636624"/>
            <a:ext cx="5018762" cy="1279930"/>
          </a:xfrm>
          <a:prstGeom prst="rect">
            <a:avLst/>
          </a:prstGeom>
        </p:spPr>
      </p:pic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2C50BCB5-9360-4A72-977B-2A10725A8A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4373" y="4636126"/>
            <a:ext cx="5279720" cy="128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0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/>
          <p:nvPr/>
        </p:nvSpPr>
        <p:spPr>
          <a:xfrm>
            <a:off x="3642" y="-3259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A192E-1FD0-4035-94D0-33D1058C68A0}"/>
              </a:ext>
            </a:extLst>
          </p:cNvPr>
          <p:cNvSpPr txBox="1"/>
          <p:nvPr/>
        </p:nvSpPr>
        <p:spPr>
          <a:xfrm>
            <a:off x="375920" y="1178560"/>
            <a:ext cx="76606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Upcoming targets:</a:t>
            </a:r>
            <a:endParaRPr lang="en-US" sz="3600">
              <a:solidFill>
                <a:schemeClr val="bg1"/>
              </a:solidFill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514E6-AF3B-42C1-8F5C-662C8D299964}"/>
              </a:ext>
            </a:extLst>
          </p:cNvPr>
          <p:cNvSpPr txBox="1"/>
          <p:nvPr/>
        </p:nvSpPr>
        <p:spPr>
          <a:xfrm>
            <a:off x="1169035" y="2977515"/>
            <a:ext cx="935736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cs typeface="Arial"/>
              </a:rPr>
              <a:t>1)Creating a module to provide suggestions.</a:t>
            </a:r>
            <a:endParaRPr lang="en-US" dirty="0"/>
          </a:p>
          <a:p>
            <a:r>
              <a:rPr lang="en-US" sz="2800" dirty="0">
                <a:solidFill>
                  <a:srgbClr val="FFFFFF"/>
                </a:solidFill>
                <a:cs typeface="Arial"/>
              </a:rPr>
              <a:t>2)Integration of modules(GUI)</a:t>
            </a:r>
          </a:p>
        </p:txBody>
      </p:sp>
      <p:cxnSp>
        <p:nvCxnSpPr>
          <p:cNvPr id="2" name="Google Shape;130;p5">
            <a:extLst>
              <a:ext uri="{FF2B5EF4-FFF2-40B4-BE49-F238E27FC236}">
                <a16:creationId xmlns:a16="http://schemas.microsoft.com/office/drawing/2014/main" id="{B58B4CDE-1C5E-42D0-AE5A-9F6EE2943F9E}"/>
              </a:ext>
            </a:extLst>
          </p:cNvPr>
          <p:cNvCxnSpPr/>
          <p:nvPr/>
        </p:nvCxnSpPr>
        <p:spPr>
          <a:xfrm rot="10800000">
            <a:off x="126210" y="2209220"/>
            <a:ext cx="5220936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7029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3314065" y="3963035"/>
            <a:ext cx="3750755" cy="104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>
              <a:buClr>
                <a:schemeClr val="lt1"/>
              </a:buClr>
              <a:buSzPts val="3959"/>
            </a:pPr>
            <a:r>
              <a:rPr lang="en-US" sz="3950" dirty="0">
                <a:solidFill>
                  <a:schemeClr val="lt1"/>
                </a:solidFill>
              </a:rPr>
              <a:t>Thank </a:t>
            </a:r>
            <a:r>
              <a:rPr lang="en-US" sz="3950">
                <a:solidFill>
                  <a:schemeClr val="lt1"/>
                </a:solidFill>
              </a:rPr>
              <a:t>you!!</a:t>
            </a:r>
            <a:endParaRPr lang="en-US"/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396987" y="966397"/>
            <a:ext cx="11672346" cy="32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[1] kaggle.com/uwrfkaggler/ravdess-emotional-speech-audio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[2] medium.com/prathena/the-dummys-guide-to-mfcc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[3] jonathan-hui.medium.com/speech-recognition-feature-extraction-mfcc-plp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[4] towardsdatascience.com/speech-emotion-recognition-with-convolution-neural-network 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[5] github.com/MITESHPUTHRANNEU/Speech-Emotion-Analyzer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[6] analyticsinsight.net/speech-emotion-recognition-ser-through-machine-learning/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[7] kaggle.com/ilyamich/mfcc-implementation-and-tutorial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177800" indent="0">
              <a:buSzPts val="2800"/>
              <a:buNone/>
            </a:pPr>
            <a:endParaRPr lang="en-US" sz="20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6;p9">
            <a:extLst>
              <a:ext uri="{FF2B5EF4-FFF2-40B4-BE49-F238E27FC236}">
                <a16:creationId xmlns:a16="http://schemas.microsoft.com/office/drawing/2014/main" id="{5275299E-B19D-4658-8FA3-33336C631A29}"/>
              </a:ext>
            </a:extLst>
          </p:cNvPr>
          <p:cNvSpPr txBox="1">
            <a:spLocks/>
          </p:cNvSpPr>
          <p:nvPr/>
        </p:nvSpPr>
        <p:spPr>
          <a:xfrm>
            <a:off x="-99695" y="315595"/>
            <a:ext cx="3354515" cy="648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lt1"/>
              </a:buClr>
              <a:buSzPts val="3959"/>
            </a:pPr>
            <a:r>
              <a:rPr lang="en-US" sz="3950" kern="0">
                <a:solidFill>
                  <a:schemeClr val="lt1"/>
                </a:solidFill>
              </a:rPr>
              <a:t>Bibliography: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AE933B-374C-4863-AC34-2D143D432B84}"/>
              </a:ext>
            </a:extLst>
          </p:cNvPr>
          <p:cNvSpPr txBox="1"/>
          <p:nvPr/>
        </p:nvSpPr>
        <p:spPr>
          <a:xfrm>
            <a:off x="9077194" y="5935249"/>
            <a:ext cx="299371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Arial"/>
              </a:rPr>
              <a:t>17CP006 Leenanci Parmar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cs typeface="Arial"/>
              </a:rPr>
              <a:t>17CP012 Dhruvi Lad</a:t>
            </a:r>
            <a:endParaRPr lang="en-US" dirty="0">
              <a:solidFill>
                <a:schemeClr val="bg1"/>
              </a:solidFill>
              <a:cs typeface="Arial"/>
            </a:endParaRPr>
          </a:p>
          <a:p>
            <a:endParaRPr lang="en-US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067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4;p3">
            <a:extLst>
              <a:ext uri="{FF2B5EF4-FFF2-40B4-BE49-F238E27FC236}">
                <a16:creationId xmlns:a16="http://schemas.microsoft.com/office/drawing/2014/main" id="{94D935CB-A9AD-4B74-8E2D-A246E191603B}"/>
              </a:ext>
            </a:extLst>
          </p:cNvPr>
          <p:cNvSpPr txBox="1">
            <a:spLocks/>
          </p:cNvSpPr>
          <p:nvPr/>
        </p:nvSpPr>
        <p:spPr>
          <a:xfrm>
            <a:off x="327343" y="142239"/>
            <a:ext cx="2528857" cy="77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lt1"/>
              </a:buClr>
              <a:buSzPts val="4400"/>
            </a:pPr>
            <a:r>
              <a:rPr lang="en-US" kern="0" dirty="0">
                <a:solidFill>
                  <a:schemeClr val="lt1"/>
                </a:solidFill>
              </a:rPr>
              <a:t>Objective:</a:t>
            </a:r>
            <a:endParaRPr lang="en-US" kern="0" dirty="0"/>
          </a:p>
        </p:txBody>
      </p:sp>
      <p:sp>
        <p:nvSpPr>
          <p:cNvPr id="9" name="Google Shape;106;p3">
            <a:extLst>
              <a:ext uri="{FF2B5EF4-FFF2-40B4-BE49-F238E27FC236}">
                <a16:creationId xmlns:a16="http://schemas.microsoft.com/office/drawing/2014/main" id="{4B8F6C49-1171-4CD4-9594-A8AE639805BB}"/>
              </a:ext>
            </a:extLst>
          </p:cNvPr>
          <p:cNvSpPr txBox="1">
            <a:spLocks/>
          </p:cNvSpPr>
          <p:nvPr/>
        </p:nvSpPr>
        <p:spPr>
          <a:xfrm>
            <a:off x="807038" y="913374"/>
            <a:ext cx="9299510" cy="227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Clr>
                <a:schemeClr val="lt1"/>
              </a:buClr>
              <a:buSzPts val="2800"/>
              <a:buFont typeface="Arial,Sans-Serif"/>
              <a:buChar char="•"/>
            </a:pPr>
            <a:r>
              <a:rPr lang="en-US" kern="0">
                <a:solidFill>
                  <a:schemeClr val="lt1"/>
                </a:solidFill>
              </a:rPr>
              <a:t>Virtual Therapy provides the therapy through sympathetic </a:t>
            </a:r>
            <a:r>
              <a:rPr lang="en-US" kern="0" dirty="0">
                <a:solidFill>
                  <a:schemeClr val="lt1"/>
                </a:solidFill>
              </a:rPr>
              <a:t>suggestions to the user.</a:t>
            </a:r>
          </a:p>
          <a:p>
            <a:pPr marL="228600" indent="-228600">
              <a:buClr>
                <a:schemeClr val="lt1"/>
              </a:buClr>
              <a:buSzPts val="2800"/>
              <a:buFont typeface="Arial,Sans-Serif"/>
              <a:buChar char="•"/>
            </a:pPr>
            <a:endParaRPr lang="en-US" kern="0" dirty="0">
              <a:solidFill>
                <a:schemeClr val="lt1"/>
              </a:solidFill>
            </a:endParaRPr>
          </a:p>
          <a:p>
            <a:pPr marL="228600" indent="-228600">
              <a:spcBef>
                <a:spcPts val="0"/>
              </a:spcBef>
              <a:buClr>
                <a:schemeClr val="lt1"/>
              </a:buClr>
              <a:buSzPts val="2800"/>
            </a:pPr>
            <a:endParaRPr lang="en-US" kern="0" dirty="0">
              <a:solidFill>
                <a:schemeClr val="lt1"/>
              </a:solidFill>
            </a:endParaRPr>
          </a:p>
          <a:p>
            <a:pPr marL="228600" indent="-50800">
              <a:buSzPts val="2800"/>
              <a:buFont typeface="Arial"/>
              <a:buNone/>
            </a:pPr>
            <a:endParaRPr lang="en-US" kern="0">
              <a:solidFill>
                <a:schemeClr val="lt1"/>
              </a:solidFill>
            </a:endParaRPr>
          </a:p>
        </p:txBody>
      </p:sp>
      <p:sp>
        <p:nvSpPr>
          <p:cNvPr id="11" name="Google Shape;104;p3">
            <a:extLst>
              <a:ext uri="{FF2B5EF4-FFF2-40B4-BE49-F238E27FC236}">
                <a16:creationId xmlns:a16="http://schemas.microsoft.com/office/drawing/2014/main" id="{0DE15814-02F7-4F54-95DF-D0B4EB7BBE75}"/>
              </a:ext>
            </a:extLst>
          </p:cNvPr>
          <p:cNvSpPr txBox="1">
            <a:spLocks/>
          </p:cNvSpPr>
          <p:nvPr/>
        </p:nvSpPr>
        <p:spPr>
          <a:xfrm>
            <a:off x="331153" y="3479323"/>
            <a:ext cx="5139977" cy="873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4400"/>
            </a:pPr>
            <a:r>
              <a:rPr lang="en-US" kern="0">
                <a:solidFill>
                  <a:schemeClr val="lt1"/>
                </a:solidFill>
              </a:rPr>
              <a:t>Project Description: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21087D-ED56-4580-88F6-2E31350D8EE1}"/>
              </a:ext>
            </a:extLst>
          </p:cNvPr>
          <p:cNvSpPr txBox="1"/>
          <p:nvPr/>
        </p:nvSpPr>
        <p:spPr>
          <a:xfrm>
            <a:off x="807244" y="4354830"/>
            <a:ext cx="1007744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  <a:cs typeface="Arial"/>
              </a:rPr>
              <a:t>Provides real time emotion detection through 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Arial"/>
              </a:rPr>
              <a:t>image and speech.</a:t>
            </a:r>
            <a:r>
              <a:rPr lang="en-US" sz="2800" dirty="0">
                <a:latin typeface="Calibri"/>
                <a:cs typeface="Arial"/>
              </a:rPr>
              <a:t>​</a:t>
            </a:r>
          </a:p>
          <a:p>
            <a:pPr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  <a:cs typeface="Arial"/>
              </a:rPr>
              <a:t>After</a:t>
            </a:r>
            <a:r>
              <a:rPr lang="en-US" sz="2800">
                <a:solidFill>
                  <a:srgbClr val="FFFFFF"/>
                </a:solidFill>
                <a:latin typeface="Calibri"/>
                <a:cs typeface="Arial"/>
              </a:rPr>
              <a:t> that, suggestions will be provided 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Arial"/>
              </a:rPr>
              <a:t>according to mood of the user.</a:t>
            </a:r>
            <a:r>
              <a:rPr lang="en-US" sz="2800" dirty="0">
                <a:latin typeface="Calibri"/>
                <a:cs typeface="Arial"/>
              </a:rPr>
              <a:t>​</a:t>
            </a:r>
          </a:p>
          <a:p>
            <a:pPr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  <a:cs typeface="Arial"/>
              </a:rPr>
              <a:t>The main component is emotion detection module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Arial"/>
              </a:rPr>
              <a:t>.</a:t>
            </a:r>
            <a:r>
              <a:rPr lang="en-US" sz="2800" dirty="0">
                <a:latin typeface="Calibri"/>
                <a:cs typeface="Arial"/>
              </a:rPr>
              <a:t>​</a:t>
            </a:r>
          </a:p>
          <a:p>
            <a:endParaRPr lang="en-US" sz="2800" dirty="0">
              <a:cs typeface="Arial"/>
            </a:endParaRPr>
          </a:p>
        </p:txBody>
      </p:sp>
      <p:pic>
        <p:nvPicPr>
          <p:cNvPr id="2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4CF26F-979F-4D5D-B99B-126DBC5D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40" y="1772920"/>
            <a:ext cx="1219200" cy="12192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E020390B-7015-4F87-8CF4-E8F8D8FDB6D9}"/>
              </a:ext>
            </a:extLst>
          </p:cNvPr>
          <p:cNvSpPr/>
          <p:nvPr/>
        </p:nvSpPr>
        <p:spPr>
          <a:xfrm>
            <a:off x="4123436" y="2150364"/>
            <a:ext cx="1615440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Virtual Therapy</a:t>
            </a:r>
            <a:endParaRPr lang="en-US"/>
          </a:p>
        </p:txBody>
      </p:sp>
      <p:pic>
        <p:nvPicPr>
          <p:cNvPr id="4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064465-4F1E-4F1A-8C65-1A76F62C6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20" y="177292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9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5"/>
          <p:cNvCxnSpPr/>
          <p:nvPr/>
        </p:nvCxnSpPr>
        <p:spPr>
          <a:xfrm rot="10800000">
            <a:off x="126210" y="1713190"/>
            <a:ext cx="5220936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p5"/>
          <p:cNvSpPr/>
          <p:nvPr/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ABB4E-B894-4BE5-AD13-F9DB2E9A1750}"/>
              </a:ext>
            </a:extLst>
          </p:cNvPr>
          <p:cNvSpPr txBox="1"/>
          <p:nvPr/>
        </p:nvSpPr>
        <p:spPr>
          <a:xfrm>
            <a:off x="342247" y="838885"/>
            <a:ext cx="337423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Calibri"/>
                <a:cs typeface="Calibri"/>
              </a:rPr>
              <a:t>Recap</a:t>
            </a:r>
            <a:endParaRPr lang="en-US" sz="4800"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0782F9-69B6-4E87-855A-F196FBCADD58}"/>
                  </a:ext>
                </a:extLst>
              </p14:cNvPr>
              <p14:cNvContentPartPr/>
              <p14:nvPr/>
            </p14:nvContentPartPr>
            <p14:xfrm>
              <a:off x="1127760" y="2057400"/>
              <a:ext cx="19050" cy="1905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0782F9-69B6-4E87-855A-F196FBCADD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260" y="1104900"/>
                <a:ext cx="1905000" cy="190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562B115-276B-4ABC-BD6A-7FA21B3E8E76}"/>
              </a:ext>
            </a:extLst>
          </p:cNvPr>
          <p:cNvSpPr txBox="1"/>
          <p:nvPr/>
        </p:nvSpPr>
        <p:spPr>
          <a:xfrm>
            <a:off x="1070976" y="2323578"/>
            <a:ext cx="6918541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Arial"/>
              </a:rPr>
              <a:t>Modules: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cs typeface="Arial"/>
              </a:rPr>
              <a:t>Emotion Detection(image)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cs typeface="Arial"/>
              </a:rPr>
              <a:t>Emotion Detection(Speech)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cs typeface="Arial"/>
              </a:rPr>
              <a:t>Therapy Suggestions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cs typeface="Arial"/>
              </a:rPr>
              <a:t>Integration(GUI)</a:t>
            </a:r>
          </a:p>
          <a:p>
            <a:endParaRPr lang="en-US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618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169492" y="201503"/>
            <a:ext cx="4575384" cy="533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>
              <a:buClr>
                <a:schemeClr val="lt1"/>
              </a:buClr>
              <a:buSzPts val="3959"/>
            </a:pPr>
            <a:r>
              <a:rPr lang="en-US" sz="3200">
                <a:solidFill>
                  <a:schemeClr val="lt1"/>
                </a:solidFill>
              </a:rPr>
              <a:t>Emotion Detection(Image)</a:t>
            </a:r>
          </a:p>
        </p:txBody>
      </p:sp>
      <p:sp>
        <p:nvSpPr>
          <p:cNvPr id="169" name="Google Shape;169;p9"/>
          <p:cNvSpPr/>
          <p:nvPr/>
        </p:nvSpPr>
        <p:spPr>
          <a:xfrm>
            <a:off x="129859" y="115193"/>
            <a:ext cx="11939588" cy="662761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5C746-BD4D-4904-9FB4-8AE786588BB9}"/>
              </a:ext>
            </a:extLst>
          </p:cNvPr>
          <p:cNvSpPr txBox="1"/>
          <p:nvPr/>
        </p:nvSpPr>
        <p:spPr>
          <a:xfrm>
            <a:off x="9503571" y="6028184"/>
            <a:ext cx="30876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Updated Validation accuracy: 57-&gt;75%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7" name="WhatsApp Video 2020-11-02 at 3.30.24 P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57126" y="1105931"/>
            <a:ext cx="6108107" cy="4513277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5896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/>
          <p:nvPr/>
        </p:nvSpPr>
        <p:spPr>
          <a:xfrm>
            <a:off x="3642" y="6266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A192E-1FD0-4035-94D0-33D1058C68A0}"/>
              </a:ext>
            </a:extLst>
          </p:cNvPr>
          <p:cNvSpPr txBox="1"/>
          <p:nvPr/>
        </p:nvSpPr>
        <p:spPr>
          <a:xfrm>
            <a:off x="416560" y="477520"/>
            <a:ext cx="9461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Flow of the Code</a:t>
            </a:r>
            <a:r>
              <a:rPr lang="en-US" sz="2400">
                <a:solidFill>
                  <a:schemeClr val="bg1"/>
                </a:solidFill>
              </a:rPr>
              <a:t> (Emotion Detection through speech)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  <a:endParaRPr lang="en-US" sz="36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514E6-AF3B-42C1-8F5C-662C8D299964}"/>
              </a:ext>
            </a:extLst>
          </p:cNvPr>
          <p:cNvSpPr txBox="1"/>
          <p:nvPr/>
        </p:nvSpPr>
        <p:spPr>
          <a:xfrm>
            <a:off x="417195" y="1311275"/>
            <a:ext cx="113690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3A4A0-3279-43EA-AF02-84360C5F0FF7}"/>
              </a:ext>
            </a:extLst>
          </p:cNvPr>
          <p:cNvSpPr txBox="1"/>
          <p:nvPr/>
        </p:nvSpPr>
        <p:spPr>
          <a:xfrm>
            <a:off x="9267303" y="6371311"/>
            <a:ext cx="27951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Prepared in : Creatly.com</a:t>
            </a: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B5349F6A-4D06-44C2-9BE6-8A50A2F5B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72" y="1498303"/>
            <a:ext cx="10133555" cy="405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1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190368" y="1099201"/>
            <a:ext cx="4032589" cy="533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lt1"/>
              </a:buClr>
              <a:buSzPts val="3959"/>
            </a:pPr>
            <a:r>
              <a:rPr lang="en-US" sz="4000" b="1" dirty="0">
                <a:solidFill>
                  <a:schemeClr val="lt1"/>
                </a:solidFill>
              </a:rPr>
              <a:t>Python Packages:</a:t>
            </a:r>
          </a:p>
        </p:txBody>
      </p:sp>
      <p:sp>
        <p:nvSpPr>
          <p:cNvPr id="169" name="Google Shape;169;p9"/>
          <p:cNvSpPr/>
          <p:nvPr/>
        </p:nvSpPr>
        <p:spPr>
          <a:xfrm>
            <a:off x="129859" y="115193"/>
            <a:ext cx="11939588" cy="662761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6C18EA-F0D4-4EE2-B64B-943C164A26EA}"/>
              </a:ext>
            </a:extLst>
          </p:cNvPr>
          <p:cNvSpPr txBox="1"/>
          <p:nvPr/>
        </p:nvSpPr>
        <p:spPr>
          <a:xfrm>
            <a:off x="653441" y="1937359"/>
            <a:ext cx="1169930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  <a:cs typeface="Arial"/>
              </a:rPr>
              <a:t>Librosa</a:t>
            </a:r>
            <a:r>
              <a:rPr lang="en-US" sz="2400" dirty="0">
                <a:solidFill>
                  <a:schemeClr val="bg1"/>
                </a:solidFill>
                <a:cs typeface="Arial"/>
              </a:rPr>
              <a:t>: 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python package for music and audio analysis. It provides the building blocks necessary to create music information retrieval systems.</a:t>
            </a:r>
            <a:endParaRPr lang="en-US" sz="24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  <a:cs typeface="Arial"/>
              </a:rPr>
              <a:t>Keras</a:t>
            </a:r>
            <a:r>
              <a:rPr lang="en-US" sz="2400" dirty="0">
                <a:solidFill>
                  <a:schemeClr val="bg1"/>
                </a:solidFill>
                <a:cs typeface="Arial"/>
              </a:rPr>
              <a:t>: API for CNN model building.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  <a:cs typeface="Arial"/>
              </a:rPr>
              <a:t>Pyaudio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cs typeface="Arial"/>
              </a:rPr>
              <a:t>Wav</a:t>
            </a:r>
          </a:p>
        </p:txBody>
      </p:sp>
      <p:sp>
        <p:nvSpPr>
          <p:cNvPr id="3" name="Google Shape;166;p9">
            <a:extLst>
              <a:ext uri="{FF2B5EF4-FFF2-40B4-BE49-F238E27FC236}">
                <a16:creationId xmlns:a16="http://schemas.microsoft.com/office/drawing/2014/main" id="{6CB837EE-EE40-439A-B3D2-067F3E29ADF8}"/>
              </a:ext>
            </a:extLst>
          </p:cNvPr>
          <p:cNvSpPr txBox="1">
            <a:spLocks/>
          </p:cNvSpPr>
          <p:nvPr/>
        </p:nvSpPr>
        <p:spPr>
          <a:xfrm>
            <a:off x="134001" y="4268286"/>
            <a:ext cx="2247631" cy="47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lt1"/>
              </a:buClr>
              <a:buSzPts val="3959"/>
            </a:pPr>
            <a:r>
              <a:rPr lang="en-US" sz="4000" b="1" kern="0" dirty="0">
                <a:solidFill>
                  <a:schemeClr val="lt1"/>
                </a:solidFill>
              </a:rPr>
              <a:t>Dataset: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F6EFC-2F4C-4A2A-998F-375A08691060}"/>
              </a:ext>
            </a:extLst>
          </p:cNvPr>
          <p:cNvSpPr txBox="1"/>
          <p:nvPr/>
        </p:nvSpPr>
        <p:spPr>
          <a:xfrm>
            <a:off x="653440" y="4797468"/>
            <a:ext cx="69498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  <a:cs typeface="Arial"/>
              </a:rPr>
              <a:t>RAVDESS -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12 female, 12 male Speech file</a:t>
            </a:r>
            <a:endParaRPr lang="en-US" sz="240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585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263437" y="222380"/>
            <a:ext cx="11569082" cy="1065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ts val="3959"/>
            </a:pPr>
            <a:r>
              <a:rPr lang="en-US" sz="3200" dirty="0">
                <a:solidFill>
                  <a:schemeClr val="lt1"/>
                </a:solidFill>
              </a:rPr>
              <a:t>MFCC(</a:t>
            </a:r>
            <a:r>
              <a:rPr lang="en-US" sz="3200" dirty="0">
                <a:solidFill>
                  <a:schemeClr val="bg1"/>
                </a:solidFill>
                <a:latin typeface="Arial"/>
                <a:cs typeface="Arial"/>
              </a:rPr>
              <a:t>Mel-frequency cepstral coefficient)</a:t>
            </a:r>
            <a:r>
              <a:rPr lang="en-US" sz="3200" dirty="0">
                <a:solidFill>
                  <a:schemeClr val="lt1"/>
                </a:solidFill>
              </a:rPr>
              <a:t>: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129859" y="115193"/>
            <a:ext cx="11939588" cy="662761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F7D04-34C4-41E9-AA3C-34285A3B23F9}"/>
              </a:ext>
            </a:extLst>
          </p:cNvPr>
          <p:cNvSpPr txBox="1"/>
          <p:nvPr/>
        </p:nvSpPr>
        <p:spPr>
          <a:xfrm>
            <a:off x="10214976" y="6331907"/>
            <a:ext cx="18037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Pic courtesy:[3]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4" name="Picture 2" descr="Diagram&#10;&#10;Description automatically generated">
            <a:extLst>
              <a:ext uri="{FF2B5EF4-FFF2-40B4-BE49-F238E27FC236}">
                <a16:creationId xmlns:a16="http://schemas.microsoft.com/office/drawing/2014/main" id="{DC4EA528-9EA5-4905-B434-D28CA089D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358" y="3200074"/>
            <a:ext cx="7223473" cy="2806483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CD129C93-24A5-4816-A198-4F44CE2CE443}"/>
              </a:ext>
            </a:extLst>
          </p:cNvPr>
          <p:cNvSpPr txBox="1"/>
          <p:nvPr/>
        </p:nvSpPr>
        <p:spPr>
          <a:xfrm>
            <a:off x="365733" y="1403175"/>
            <a:ext cx="10290130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,Sans-Serif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A way of extracting features from an audio.</a:t>
            </a:r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MEL scale: scales the frequency in order to match more closely what the human ear can hear.</a:t>
            </a:r>
          </a:p>
          <a:p>
            <a:pPr marL="342900" indent="-342900">
              <a:buFont typeface="Arial,Sans-Serif"/>
              <a:buChar char="•"/>
            </a:pP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838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263437" y="222380"/>
            <a:ext cx="11569082" cy="1065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ts val="3959"/>
            </a:pPr>
            <a:r>
              <a:rPr lang="en-US" sz="3200" dirty="0">
                <a:solidFill>
                  <a:schemeClr val="lt1"/>
                </a:solidFill>
              </a:rPr>
              <a:t>MFCC(</a:t>
            </a:r>
            <a:r>
              <a:rPr lang="en-US" sz="3200" dirty="0">
                <a:solidFill>
                  <a:schemeClr val="bg1"/>
                </a:solidFill>
                <a:latin typeface="Arial"/>
                <a:cs typeface="Arial"/>
              </a:rPr>
              <a:t>Mel-frequency cepstral coefficient)</a:t>
            </a:r>
            <a:r>
              <a:rPr lang="en-US" sz="3200" dirty="0">
                <a:solidFill>
                  <a:schemeClr val="lt1"/>
                </a:solidFill>
              </a:rPr>
              <a:t>: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129859" y="115193"/>
            <a:ext cx="11939588" cy="662761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F7D04-34C4-41E9-AA3C-34285A3B23F9}"/>
              </a:ext>
            </a:extLst>
          </p:cNvPr>
          <p:cNvSpPr txBox="1"/>
          <p:nvPr/>
        </p:nvSpPr>
        <p:spPr>
          <a:xfrm>
            <a:off x="10214976" y="6331907"/>
            <a:ext cx="18037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Pic courtesy:[3]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2" name="Picture 5" descr="Chart&#10;&#10;Description automatically generated">
            <a:extLst>
              <a:ext uri="{FF2B5EF4-FFF2-40B4-BE49-F238E27FC236}">
                <a16:creationId xmlns:a16="http://schemas.microsoft.com/office/drawing/2014/main" id="{4C451BCB-23DE-425A-A4F0-4617F07B6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60" y="1617859"/>
            <a:ext cx="3045912" cy="196258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8BD3E4A-EE3C-464F-BFF1-667B7E6DB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729" y="2345563"/>
            <a:ext cx="2743200" cy="371475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22868907-8C50-4A7C-BE68-7AFA83535AFF}"/>
              </a:ext>
            </a:extLst>
          </p:cNvPr>
          <p:cNvSpPr txBox="1"/>
          <p:nvPr/>
        </p:nvSpPr>
        <p:spPr>
          <a:xfrm>
            <a:off x="87160" y="4423121"/>
            <a:ext cx="10290130" cy="15696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,Sans-Serif"/>
              <a:buChar char="•"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DFT(Discrete Fourier Transform)</a:t>
            </a:r>
          </a:p>
          <a:p>
            <a:pPr marL="342900" indent="-342900">
              <a:buFont typeface="Arial,Sans-Serif"/>
              <a:buChar char="•"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Triangular Band pass Filter Bank</a:t>
            </a:r>
          </a:p>
          <a:p>
            <a:pPr marL="342900" indent="-342900">
              <a:buFont typeface="Arial,Sans-Serif"/>
              <a:buChar char="•"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Mel scale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00" b="1" dirty="0">
                <a:solidFill>
                  <a:schemeClr val="bg1"/>
                </a:solidFill>
                <a:cs typeface="Arial"/>
              </a:rPr>
              <a:t>DCT(Discrete Cosine Transform)</a:t>
            </a:r>
            <a:endParaRPr lang="en-US" sz="24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84757-D70E-4C20-BC80-3225E6867A52}"/>
              </a:ext>
            </a:extLst>
          </p:cNvPr>
          <p:cNvSpPr txBox="1"/>
          <p:nvPr/>
        </p:nvSpPr>
        <p:spPr>
          <a:xfrm>
            <a:off x="7250482" y="2344455"/>
            <a:ext cx="10313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  <a:cs typeface="Arial"/>
              </a:rPr>
              <a:t>Filter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5FE68-A7AC-4CC3-A7C0-BAB4A857D50C}"/>
              </a:ext>
            </a:extLst>
          </p:cNvPr>
          <p:cNvSpPr txBox="1"/>
          <p:nvPr/>
        </p:nvSpPr>
        <p:spPr>
          <a:xfrm>
            <a:off x="9700234" y="3520727"/>
            <a:ext cx="10313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DCT</a:t>
            </a:r>
            <a:endParaRPr lang="en-US" sz="2800">
              <a:solidFill>
                <a:schemeClr val="bg1"/>
              </a:solidFill>
              <a:cs typeface="Arial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55743E1-31FD-4588-8B13-B7D9A7F0A757}"/>
              </a:ext>
            </a:extLst>
          </p:cNvPr>
          <p:cNvSpPr/>
          <p:nvPr/>
        </p:nvSpPr>
        <p:spPr>
          <a:xfrm>
            <a:off x="3439532" y="2470352"/>
            <a:ext cx="386219" cy="427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CD2EACB-C165-445D-BAF9-AC05609B9FB5}"/>
              </a:ext>
            </a:extLst>
          </p:cNvPr>
          <p:cNvSpPr/>
          <p:nvPr/>
        </p:nvSpPr>
        <p:spPr>
          <a:xfrm>
            <a:off x="6905066" y="2345092"/>
            <a:ext cx="386219" cy="427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A010D77-1F6F-4CF6-98BF-577C5DF0B59E}"/>
              </a:ext>
            </a:extLst>
          </p:cNvPr>
          <p:cNvSpPr/>
          <p:nvPr/>
        </p:nvSpPr>
        <p:spPr>
          <a:xfrm>
            <a:off x="8168107" y="2345092"/>
            <a:ext cx="386219" cy="427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16032CE-660C-46C1-8C8A-8B83716100E3}"/>
              </a:ext>
            </a:extLst>
          </p:cNvPr>
          <p:cNvSpPr/>
          <p:nvPr/>
        </p:nvSpPr>
        <p:spPr>
          <a:xfrm>
            <a:off x="9956610" y="2773434"/>
            <a:ext cx="427973" cy="709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Chart&#10;&#10;Description automatically generated">
            <a:extLst>
              <a:ext uri="{FF2B5EF4-FFF2-40B4-BE49-F238E27FC236}">
                <a16:creationId xmlns:a16="http://schemas.microsoft.com/office/drawing/2014/main" id="{3FFB9FAB-C7EA-46C8-A155-E625289FB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6701" y="1620954"/>
            <a:ext cx="3025035" cy="1945954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3B2BF68-3BCA-4B37-94C2-7FDC77FD26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491" t="-1695" r="28975" b="3390"/>
          <a:stretch/>
        </p:blipFill>
        <p:spPr>
          <a:xfrm>
            <a:off x="8102253" y="3970405"/>
            <a:ext cx="3844597" cy="9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2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169492" y="201503"/>
            <a:ext cx="4575384" cy="533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algn="r">
              <a:buClr>
                <a:schemeClr val="lt1"/>
              </a:buClr>
              <a:buSzPts val="3959"/>
            </a:pPr>
            <a:r>
              <a:rPr lang="en-US" sz="3200" dirty="0">
                <a:solidFill>
                  <a:schemeClr val="lt1"/>
                </a:solidFill>
              </a:rPr>
              <a:t>Emotion Detection(Speech)</a:t>
            </a:r>
          </a:p>
        </p:txBody>
      </p:sp>
      <p:sp>
        <p:nvSpPr>
          <p:cNvPr id="169" name="Google Shape;169;p9"/>
          <p:cNvSpPr/>
          <p:nvPr/>
        </p:nvSpPr>
        <p:spPr>
          <a:xfrm>
            <a:off x="129859" y="115193"/>
            <a:ext cx="11939588" cy="662761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01A3259A-4F48-4E2E-A4B9-29E425F7D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36" y="728761"/>
            <a:ext cx="4862186" cy="2884835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63DC298E-8CF7-425A-B5DA-0464C0968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36" y="3694125"/>
            <a:ext cx="11062569" cy="29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9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185</Words>
  <Application>Microsoft Office PowerPoint</Application>
  <PresentationFormat>Widescreen</PresentationFormat>
  <Paragraphs>57</Paragraphs>
  <Slides>14</Slides>
  <Notes>13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PowerPoint Presentation</vt:lpstr>
      <vt:lpstr>PowerPoint Presentation</vt:lpstr>
      <vt:lpstr>PowerPoint Presentation</vt:lpstr>
      <vt:lpstr>Emotion Detection(Image)</vt:lpstr>
      <vt:lpstr>PowerPoint Presentation</vt:lpstr>
      <vt:lpstr>Python Packages:</vt:lpstr>
      <vt:lpstr>MFCC(Mel-frequency cepstral coefficient):</vt:lpstr>
      <vt:lpstr>MFCC(Mel-frequency cepstral coefficient):</vt:lpstr>
      <vt:lpstr>Emotion Detection(Speech)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DC</cp:lastModifiedBy>
  <cp:revision>594</cp:revision>
  <dcterms:created xsi:type="dcterms:W3CDTF">2020-11-02T09:37:16Z</dcterms:created>
  <dcterms:modified xsi:type="dcterms:W3CDTF">2020-11-06T05:26:38Z</dcterms:modified>
</cp:coreProperties>
</file>