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01-3B57-4391-98EE-788C659D2CEF}"/>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02-3B57-4391-98EE-788C659D2CEF}"/>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03-3B57-4391-98EE-788C659D2CEF}"/>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04-3B57-4391-98EE-788C659D2CEF}"/>
            </c:ext>
          </c:extLst>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05-3B57-4391-98EE-788C659D2CEF}"/>
            </c:ext>
          </c:extLst>
        </c:ser>
        <c:dLbls>
          <c:showLegendKey val="0"/>
          <c:showVal val="0"/>
          <c:showCatName val="0"/>
          <c:showSerName val="0"/>
          <c:showPercent val="0"/>
          <c:showBubbleSize val="0"/>
        </c:dLbls>
        <c:gapWidth val="219"/>
        <c:overlap val="-27"/>
        <c:axId val="757754959"/>
        <c:axId val="757747279"/>
      </c:barChart>
      <c:catAx>
        <c:axId val="7577549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47279"/>
        <c:crosses val="autoZero"/>
        <c:auto val="1"/>
        <c:lblAlgn val="ctr"/>
        <c:lblOffset val="100"/>
        <c:noMultiLvlLbl val="0"/>
      </c:catAx>
      <c:valAx>
        <c:axId val="75774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5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14-9338-4DE9-93F8-8B378980D632}"/>
            </c:ext>
          </c:extLst>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29-9338-4DE9-93F8-8B378980D632}"/>
            </c:ext>
          </c:extLst>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3E-9338-4DE9-93F8-8B378980D632}"/>
            </c:ext>
          </c:extLst>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53-9338-4DE9-93F8-8B378980D632}"/>
            </c:ext>
          </c:extLst>
        </c:ser>
        <c:ser>
          <c:idx val="4"/>
          <c:order val="4"/>
          <c:tx>
            <c:strRef>
              <c:f>Sheet2!$F$3:$F$4</c:f>
              <c:strCache>
                <c:ptCount val="1"/>
                <c:pt idx="0">
                  <c:v>(blank)</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55-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57-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59-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5B-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5D-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5F-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61-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63-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65-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67-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68-9338-4DE9-93F8-8B378980D63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dirty="0"/>
          </a:p>
        </p:txBody>
      </p:sp>
    </p:spTree>
    <p:extLst>
      <p:ext uri="{BB962C8B-B14F-4D97-AF65-F5344CB8AC3E}">
        <p14:creationId xmlns:p14="http://schemas.microsoft.com/office/powerpoint/2010/main" val="170844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94272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thebluediamondgallery.com/finger01/e/employee.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LEENA V </a:t>
            </a:r>
          </a:p>
          <a:p>
            <a:r>
              <a:rPr lang="en-US" sz="2400" dirty="0"/>
              <a:t>REGISTER NO:312209657/asunm1353312209657</a:t>
            </a:r>
          </a:p>
          <a:p>
            <a:r>
              <a:rPr lang="en-US" sz="2400" dirty="0"/>
              <a:t>DEPARTMENT:BCOM COMMERCE</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Title 12">
            <a:extLst>
              <a:ext uri="{FF2B5EF4-FFF2-40B4-BE49-F238E27FC236}">
                <a16:creationId xmlns:a16="http://schemas.microsoft.com/office/drawing/2014/main" id="{FBF60690-A13C-F864-D432-8EFD2CC6E0FF}"/>
              </a:ext>
            </a:extLst>
          </p:cNvPr>
          <p:cNvSpPr>
            <a:spLocks noGrp="1"/>
          </p:cNvSpPr>
          <p:nvPr>
            <p:ph type="title"/>
          </p:nvPr>
        </p:nvSpPr>
        <p:spPr>
          <a:xfrm>
            <a:off x="755332" y="385444"/>
            <a:ext cx="10681335" cy="1477328"/>
          </a:xfrm>
        </p:spPr>
        <p:txBody>
          <a:bodyPr/>
          <a:lstStyle/>
          <a:p>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br>
              <a:rPr lang="en-IN" sz="4800" dirty="0">
                <a:latin typeface="Trebuchet MS"/>
                <a:cs typeface="Trebuchet MS"/>
              </a:rPr>
            </a:br>
            <a:endParaRPr lang="en-IN" dirty="0"/>
          </a:p>
        </p:txBody>
      </p:sp>
      <p:sp>
        <p:nvSpPr>
          <p:cNvPr id="15" name="Text Placeholder 14">
            <a:extLst>
              <a:ext uri="{FF2B5EF4-FFF2-40B4-BE49-F238E27FC236}">
                <a16:creationId xmlns:a16="http://schemas.microsoft.com/office/drawing/2014/main" id="{7400F030-A823-0052-7CAA-58E26C63664F}"/>
              </a:ext>
            </a:extLst>
          </p:cNvPr>
          <p:cNvSpPr>
            <a:spLocks noGrp="1"/>
          </p:cNvSpPr>
          <p:nvPr>
            <p:ph type="body" idx="1"/>
          </p:nvPr>
        </p:nvSpPr>
        <p:spPr>
          <a:xfrm>
            <a:off x="457200" y="1219200"/>
            <a:ext cx="9525000" cy="6645215"/>
          </a:xfrm>
        </p:spPr>
        <p:txBody>
          <a:bodyPr/>
          <a:lstStyle/>
          <a:p>
            <a:r>
              <a:rPr lang="en-US" sz="3600" dirty="0">
                <a:solidFill>
                  <a:schemeClr val="tx2">
                    <a:lumMod val="60000"/>
                    <a:lumOff val="40000"/>
                  </a:schemeClr>
                </a:solidFill>
              </a:rPr>
              <a:t>Data collection </a:t>
            </a:r>
          </a:p>
          <a:p>
            <a:endParaRPr lang="en-US" dirty="0"/>
          </a:p>
          <a:p>
            <a:pPr marL="285750" indent="-285750">
              <a:buFont typeface="Wingdings" panose="05000000000000000000" pitchFamily="2" charset="2"/>
              <a:buChar char="Ø"/>
            </a:pPr>
            <a:r>
              <a:rPr lang="en-US" sz="2000" dirty="0"/>
              <a:t>The employee performance analysis table are taken from the website called Kaggle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From the data we had some missing figures to identify the missing terms we use conditional techniques to identify the missing terms like exit data etc..</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Then we used filtering and sorting to fill the  missing figure</a:t>
            </a:r>
          </a:p>
          <a:p>
            <a:endParaRPr lang="en-US" dirty="0"/>
          </a:p>
          <a:p>
            <a:r>
              <a:rPr lang="en-US" sz="3600" dirty="0">
                <a:solidFill>
                  <a:schemeClr val="tx2">
                    <a:lumMod val="60000"/>
                    <a:lumOff val="40000"/>
                  </a:schemeClr>
                </a:solidFill>
              </a:rPr>
              <a:t>Features collection </a:t>
            </a:r>
          </a:p>
          <a:p>
            <a:endParaRPr lang="en-US" dirty="0"/>
          </a:p>
          <a:p>
            <a:pPr marL="342900" indent="-342900">
              <a:buFont typeface="Wingdings" panose="05000000000000000000" pitchFamily="2" charset="2"/>
              <a:buChar char="Ø"/>
            </a:pPr>
            <a:r>
              <a:rPr lang="en-US" sz="2000" dirty="0"/>
              <a:t>Pivot table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Charts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Conditional formatting</a:t>
            </a:r>
          </a:p>
          <a:p>
            <a:endParaRPr lang="en-US" dirty="0"/>
          </a:p>
          <a:p>
            <a:endParaRPr lang="en-US" dirty="0"/>
          </a:p>
          <a:p>
            <a:endParaRPr lang="en-US" dirty="0"/>
          </a:p>
          <a:p>
            <a:r>
              <a:rPr lang="en-US" dirty="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FEA3BF-2DD6-18BB-A621-79F828DF389A}"/>
              </a:ext>
            </a:extLst>
          </p:cNvPr>
          <p:cNvSpPr>
            <a:spLocks noGrp="1"/>
          </p:cNvSpPr>
          <p:nvPr>
            <p:ph type="body" idx="1"/>
          </p:nvPr>
        </p:nvSpPr>
        <p:spPr>
          <a:xfrm>
            <a:off x="152400" y="0"/>
            <a:ext cx="9677400" cy="6124754"/>
          </a:xfrm>
        </p:spPr>
        <p:txBody>
          <a:bodyPr/>
          <a:lstStyle/>
          <a:p>
            <a:endParaRPr lang="en-US" sz="2800" dirty="0"/>
          </a:p>
          <a:p>
            <a:endParaRPr lang="en-US" dirty="0"/>
          </a:p>
          <a:p>
            <a:r>
              <a:rPr lang="en-US" sz="2400" dirty="0">
                <a:solidFill>
                  <a:schemeClr val="tx2">
                    <a:lumMod val="60000"/>
                    <a:lumOff val="40000"/>
                  </a:schemeClr>
                </a:solidFill>
              </a:rPr>
              <a:t> </a:t>
            </a:r>
            <a:r>
              <a:rPr lang="en-US" sz="3600" dirty="0">
                <a:solidFill>
                  <a:schemeClr val="tx2">
                    <a:lumMod val="60000"/>
                    <a:lumOff val="40000"/>
                  </a:schemeClr>
                </a:solidFill>
              </a:rPr>
              <a:t>Pivot table </a:t>
            </a:r>
          </a:p>
          <a:p>
            <a:pPr marL="342900" indent="-342900">
              <a:buFont typeface="+mj-lt"/>
              <a:buAutoNum type="arabicPeriod"/>
            </a:pPr>
            <a:r>
              <a:rPr lang="en-US" sz="2000" dirty="0"/>
              <a:t>Click insert </a:t>
            </a:r>
          </a:p>
          <a:p>
            <a:pPr marL="342900" indent="-342900">
              <a:buFont typeface="+mj-lt"/>
              <a:buAutoNum type="arabicPeriod"/>
            </a:pPr>
            <a:r>
              <a:rPr lang="en-US" sz="2000" dirty="0"/>
              <a:t>From the insert bar click pivot table in new excel sheet </a:t>
            </a:r>
          </a:p>
          <a:p>
            <a:pPr marL="342900" indent="-342900">
              <a:buFont typeface="+mj-lt"/>
              <a:buAutoNum type="arabicPeriod"/>
            </a:pPr>
            <a:r>
              <a:rPr lang="en-US" sz="2000" dirty="0"/>
              <a:t>Select business unit and drag it in row </a:t>
            </a:r>
          </a:p>
          <a:p>
            <a:pPr marL="342900" indent="-342900">
              <a:buFont typeface="+mj-lt"/>
              <a:buAutoNum type="arabicPeriod"/>
            </a:pPr>
            <a:r>
              <a:rPr lang="en-US" sz="2000" dirty="0"/>
              <a:t>Then select performance level and drag it in column</a:t>
            </a:r>
          </a:p>
          <a:p>
            <a:r>
              <a:rPr lang="en-US" sz="2000" dirty="0"/>
              <a:t>5 .  Select gender in value</a:t>
            </a:r>
          </a:p>
          <a:p>
            <a:endParaRPr lang="en-US" sz="2000" dirty="0"/>
          </a:p>
          <a:p>
            <a:r>
              <a:rPr lang="en-US" sz="3600" dirty="0">
                <a:solidFill>
                  <a:schemeClr val="tx2">
                    <a:lumMod val="60000"/>
                    <a:lumOff val="40000"/>
                  </a:schemeClr>
                </a:solidFill>
              </a:rPr>
              <a:t>Performance level</a:t>
            </a:r>
          </a:p>
          <a:p>
            <a:pPr marL="342900" indent="-342900">
              <a:buFont typeface="Wingdings" panose="05000000000000000000" pitchFamily="2" charset="2"/>
              <a:buChar char="Ø"/>
            </a:pPr>
            <a:r>
              <a:rPr lang="en-US" sz="2000" dirty="0"/>
              <a:t>From the pivot table we can see the analysis for female male and all and we can access all type of employees by  inserting slicers to see how many are full time ,part time and contract based employees.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Insert graph for better analysis the graph shows the accurate levels and the performance of employees. We can see the various graph by changing the options in the graph options.</a:t>
            </a:r>
          </a:p>
          <a:p>
            <a:pPr marL="342900" indent="-342900">
              <a:buFont typeface="Wingdings" panose="05000000000000000000" pitchFamily="2" charset="2"/>
              <a:buChar char="Ø"/>
            </a:pPr>
            <a:endParaRPr lang="en-US" sz="2000" dirty="0"/>
          </a:p>
          <a:p>
            <a:endParaRPr lang="en-IN" sz="2000" dirty="0"/>
          </a:p>
        </p:txBody>
      </p:sp>
    </p:spTree>
    <p:extLst>
      <p:ext uri="{BB962C8B-B14F-4D97-AF65-F5344CB8AC3E}">
        <p14:creationId xmlns:p14="http://schemas.microsoft.com/office/powerpoint/2010/main" val="321237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graphicFrame>
        <p:nvGraphicFramePr>
          <p:cNvPr id="2" name="Chart 1">
            <a:extLst>
              <a:ext uri="{FF2B5EF4-FFF2-40B4-BE49-F238E27FC236}">
                <a16:creationId xmlns:a16="http://schemas.microsoft.com/office/drawing/2014/main" id="{974EB71B-8F57-103E-CA95-167DE467B381}"/>
              </a:ext>
            </a:extLst>
          </p:cNvPr>
          <p:cNvGraphicFramePr>
            <a:graphicFrameLocks/>
          </p:cNvGraphicFramePr>
          <p:nvPr>
            <p:extLst>
              <p:ext uri="{D42A27DB-BD31-4B8C-83A1-F6EECF244321}">
                <p14:modId xmlns:p14="http://schemas.microsoft.com/office/powerpoint/2010/main" val="3401586510"/>
              </p:ext>
            </p:extLst>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1F39-B511-722A-3438-8C5D2B0C0B29}"/>
              </a:ext>
            </a:extLst>
          </p:cNvPr>
          <p:cNvSpPr>
            <a:spLocks noGrp="1"/>
          </p:cNvSpPr>
          <p:nvPr>
            <p:ph type="title"/>
          </p:nvPr>
        </p:nvSpPr>
        <p:spPr>
          <a:xfrm>
            <a:off x="755332" y="385444"/>
            <a:ext cx="10681335" cy="430887"/>
          </a:xfrm>
        </p:spPr>
        <p:txBody>
          <a:bodyPr/>
          <a:lstStyle/>
          <a:p>
            <a:r>
              <a:rPr lang="en-US" sz="2800" dirty="0"/>
              <a:t>Pie chart for high level performance</a:t>
            </a:r>
            <a:endParaRPr lang="en-IN" sz="2800" dirty="0"/>
          </a:p>
        </p:txBody>
      </p:sp>
      <p:graphicFrame>
        <p:nvGraphicFramePr>
          <p:cNvPr id="3" name="Chart 2">
            <a:extLst>
              <a:ext uri="{FF2B5EF4-FFF2-40B4-BE49-F238E27FC236}">
                <a16:creationId xmlns:a16="http://schemas.microsoft.com/office/drawing/2014/main" id="{132B5D04-0BDD-A27C-04DF-FBBC5A799508}"/>
              </a:ext>
            </a:extLst>
          </p:cNvPr>
          <p:cNvGraphicFramePr>
            <a:graphicFrameLocks/>
          </p:cNvGraphicFramePr>
          <p:nvPr>
            <p:extLst>
              <p:ext uri="{D42A27DB-BD31-4B8C-83A1-F6EECF244321}">
                <p14:modId xmlns:p14="http://schemas.microsoft.com/office/powerpoint/2010/main" val="4247237319"/>
              </p:ext>
            </p:extLst>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216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391F66D-71CA-306D-37F6-B7AE6364E653}"/>
              </a:ext>
            </a:extLst>
          </p:cNvPr>
          <p:cNvSpPr>
            <a:spLocks noGrp="1"/>
          </p:cNvSpPr>
          <p:nvPr>
            <p:ph type="body" idx="1"/>
          </p:nvPr>
        </p:nvSpPr>
        <p:spPr>
          <a:xfrm>
            <a:off x="609600" y="1577340"/>
            <a:ext cx="8991600" cy="3447098"/>
          </a:xfrm>
        </p:spPr>
        <p:txBody>
          <a:bodyPr/>
          <a:lstStyle/>
          <a:p>
            <a:pPr marL="457200" indent="-457200">
              <a:buFont typeface="Wingdings" panose="05000000000000000000" pitchFamily="2" charset="2"/>
              <a:buChar char="q"/>
            </a:pPr>
            <a:r>
              <a:rPr lang="en-US" sz="2800" dirty="0"/>
              <a:t>From the above analysis the low level , medium level to be improved by assigning various tasks and training in their field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 current high and very high level employees are improve their intensity by rewards and appreciations towards their growth to increase their participation and to give more potential towards their project</a:t>
            </a:r>
            <a:r>
              <a:rPr lang="en-IN" dirty="0"/>
              <a:t>.</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lang="en-IN"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04F19C25-209D-6110-A4C0-29F0B4AB5707}"/>
              </a:ext>
            </a:extLst>
          </p:cNvPr>
          <p:cNvSpPr>
            <a:spLocks noGrp="1"/>
          </p:cNvSpPr>
          <p:nvPr>
            <p:ph type="body" idx="1"/>
          </p:nvPr>
        </p:nvSpPr>
        <p:spPr>
          <a:xfrm>
            <a:off x="990600" y="2004632"/>
            <a:ext cx="7848600" cy="2585323"/>
          </a:xfrm>
        </p:spPr>
        <p:txBody>
          <a:bodyPr/>
          <a:lstStyle/>
          <a:p>
            <a:pPr marL="285750" indent="-285750">
              <a:buFont typeface="Arial" panose="020B0604020202020204" pitchFamily="34" charset="0"/>
              <a:buChar char="•"/>
            </a:pPr>
            <a:r>
              <a:rPr lang="en-US" sz="2800" dirty="0"/>
              <a:t>Analyzing employee performance to track their working skills and to motivate the low level employees by various tasks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 track the performance and give rewards to improve the current performance</a:t>
            </a:r>
            <a:r>
              <a:rPr lang="en-US" dirty="0"/>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362200"/>
            <a:ext cx="7924800" cy="347787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 this project we known about the employees how they perform by various graph and pivot table</a:t>
            </a:r>
          </a:p>
          <a:p>
            <a:pPr marL="342900" indent="-34290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tasks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 name="Text Placeholder 9">
            <a:extLst>
              <a:ext uri="{FF2B5EF4-FFF2-40B4-BE49-F238E27FC236}">
                <a16:creationId xmlns:a16="http://schemas.microsoft.com/office/drawing/2014/main" id="{C7EEC3BC-FC3C-7E74-B72B-2980A9D491D1}"/>
              </a:ext>
            </a:extLst>
          </p:cNvPr>
          <p:cNvSpPr>
            <a:spLocks noGrp="1"/>
          </p:cNvSpPr>
          <p:nvPr>
            <p:ph type="body" idx="1"/>
          </p:nvPr>
        </p:nvSpPr>
        <p:spPr>
          <a:xfrm>
            <a:off x="609600" y="1577340"/>
            <a:ext cx="10972800" cy="2708434"/>
          </a:xfrm>
        </p:spPr>
        <p:txBody>
          <a:bodyPr/>
          <a:lstStyle/>
          <a:p>
            <a:pPr marL="285750" indent="-285750">
              <a:buFont typeface="Wingdings" panose="05000000000000000000" pitchFamily="2" charset="2"/>
              <a:buChar char="§"/>
            </a:pPr>
            <a:r>
              <a:rPr lang="en-US" sz="2800" dirty="0"/>
              <a:t>Employees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Organizations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Employers</a:t>
            </a:r>
          </a:p>
          <a:p>
            <a:endParaRPr lang="en-US" dirty="0"/>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2" name="Picture 11">
            <a:extLst>
              <a:ext uri="{FF2B5EF4-FFF2-40B4-BE49-F238E27FC236}">
                <a16:creationId xmlns:a16="http://schemas.microsoft.com/office/drawing/2014/main" id="{73C9C4E9-0D05-3D0F-7CFC-2C09E0EA0CC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562600" y="1501139"/>
            <a:ext cx="4038600" cy="2410657"/>
          </a:xfrm>
          <a:prstGeom prst="rect">
            <a:avLst/>
          </a:prstGeom>
        </p:spPr>
      </p:pic>
      <p:sp>
        <p:nvSpPr>
          <p:cNvPr id="13" name="TextBox 12">
            <a:extLst>
              <a:ext uri="{FF2B5EF4-FFF2-40B4-BE49-F238E27FC236}">
                <a16:creationId xmlns:a16="http://schemas.microsoft.com/office/drawing/2014/main" id="{2C5147DE-8438-5E36-5CF8-7B986A9ADD3E}"/>
              </a:ext>
            </a:extLst>
          </p:cNvPr>
          <p:cNvSpPr txBox="1"/>
          <p:nvPr/>
        </p:nvSpPr>
        <p:spPr>
          <a:xfrm>
            <a:off x="3124200" y="7270553"/>
            <a:ext cx="10287000" cy="230832"/>
          </a:xfrm>
          <a:prstGeom prst="rect">
            <a:avLst/>
          </a:prstGeom>
          <a:noFill/>
        </p:spPr>
        <p:txBody>
          <a:bodyPr wrap="square" rtlCol="0">
            <a:spAutoFit/>
          </a:bodyPr>
          <a:lstStyle/>
          <a:p>
            <a:r>
              <a:rPr lang="en-IN" sz="900">
                <a:hlinkClick r:id="rId4" tooltip="https://thebluediamondgallery.com/finger01/e/employee.html"/>
              </a:rPr>
              <a:t>This Photo</a:t>
            </a:r>
            <a:r>
              <a:rPr lang="en-IN" sz="900"/>
              <a:t> by Unknown Author is licensed under </a:t>
            </a:r>
            <a:r>
              <a:rPr lang="en-IN" sz="900">
                <a:hlinkClick r:id="rId5" tooltip="https://creativecommons.org/licenses/by-sa/3.0/"/>
              </a:rPr>
              <a:t>CC BY-SA</a:t>
            </a:r>
            <a:endParaRPr lang="en-IN"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3491"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71C54DAB-CEED-D47F-A609-AD048BD92EF1}"/>
              </a:ext>
            </a:extLst>
          </p:cNvPr>
          <p:cNvSpPr>
            <a:spLocks noGrp="1"/>
          </p:cNvSpPr>
          <p:nvPr>
            <p:ph type="body" idx="1"/>
          </p:nvPr>
        </p:nvSpPr>
        <p:spPr>
          <a:xfrm>
            <a:off x="3352800" y="2019300"/>
            <a:ext cx="5562600" cy="3323987"/>
          </a:xfrm>
        </p:spPr>
        <p:txBody>
          <a:bodyPr/>
          <a:lstStyle/>
          <a:p>
            <a:pPr marL="342900" indent="-342900">
              <a:buFont typeface="Wingdings" panose="05000000000000000000" pitchFamily="2" charset="2"/>
              <a:buChar char="§"/>
            </a:pPr>
            <a:r>
              <a:rPr lang="en-US" sz="2400" dirty="0"/>
              <a:t>Filtering – remove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Charts    - visualization repots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Pivot table – summary</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Conditional formatting – identify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Formula   - performance level </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1E43C-CD09-A7AC-C92E-8897CA749120}"/>
              </a:ext>
            </a:extLst>
          </p:cNvPr>
          <p:cNvSpPr>
            <a:spLocks noGrp="1"/>
          </p:cNvSpPr>
          <p:nvPr>
            <p:ph type="body" idx="1"/>
          </p:nvPr>
        </p:nvSpPr>
        <p:spPr>
          <a:xfrm>
            <a:off x="228600" y="1371600"/>
            <a:ext cx="10820400" cy="4893647"/>
          </a:xfrm>
        </p:spPr>
        <p:txBody>
          <a:bodyPr/>
          <a:lstStyle/>
          <a:p>
            <a:r>
              <a:rPr lang="en-US" sz="2000" dirty="0"/>
              <a:t>Employee data set  - the employee </a:t>
            </a:r>
            <a:r>
              <a:rPr lang="en-US" sz="2000" dirty="0" err="1"/>
              <a:t>datas</a:t>
            </a:r>
            <a:r>
              <a:rPr lang="en-US" sz="2000" dirty="0"/>
              <a:t> are taken from the Kaggle to analysis employe performance</a:t>
            </a:r>
          </a:p>
          <a:p>
            <a:endParaRPr lang="en-US" sz="2000" dirty="0"/>
          </a:p>
          <a:p>
            <a:r>
              <a:rPr lang="en-US" sz="2000" dirty="0">
                <a:solidFill>
                  <a:srgbClr val="FF0000"/>
                </a:solidFill>
              </a:rPr>
              <a:t>9</a:t>
            </a:r>
            <a:r>
              <a:rPr lang="en-US" sz="2000" dirty="0"/>
              <a:t> features</a:t>
            </a:r>
          </a:p>
          <a:p>
            <a:endParaRPr lang="en-US" sz="2000" dirty="0"/>
          </a:p>
          <a:p>
            <a:r>
              <a:rPr lang="en-US" sz="2000" dirty="0">
                <a:solidFill>
                  <a:srgbClr val="FF0000"/>
                </a:solidFill>
              </a:rPr>
              <a:t>Employee ID</a:t>
            </a:r>
            <a:r>
              <a:rPr lang="en-US" sz="2000" dirty="0"/>
              <a:t>: Unique identifier for each employee in the organization.</a:t>
            </a:r>
          </a:p>
          <a:p>
            <a:endParaRPr lang="en-US" sz="2000" dirty="0"/>
          </a:p>
          <a:p>
            <a:r>
              <a:rPr lang="en-US" sz="2000" dirty="0">
                <a:solidFill>
                  <a:srgbClr val="FF0000"/>
                </a:solidFill>
              </a:rPr>
              <a:t>First Name</a:t>
            </a:r>
            <a:r>
              <a:rPr lang="en-US" sz="2000" dirty="0"/>
              <a:t>: The first name of the employee.</a:t>
            </a:r>
          </a:p>
          <a:p>
            <a:endParaRPr lang="en-US" sz="2000" dirty="0"/>
          </a:p>
          <a:p>
            <a:r>
              <a:rPr lang="en-US" sz="2000" dirty="0">
                <a:solidFill>
                  <a:srgbClr val="FF0000"/>
                </a:solidFill>
              </a:rPr>
              <a:t>Title:</a:t>
            </a:r>
            <a:r>
              <a:rPr lang="en-US" sz="2000" dirty="0"/>
              <a:t> The job title or position of the employee within the organization</a:t>
            </a:r>
          </a:p>
          <a:p>
            <a:r>
              <a:rPr lang="en-US" sz="2000" dirty="0"/>
              <a:t>.</a:t>
            </a:r>
          </a:p>
          <a:p>
            <a:r>
              <a:rPr lang="en-US" sz="2000" dirty="0"/>
              <a:t>.</a:t>
            </a:r>
            <a:r>
              <a:rPr lang="en-US" sz="2000" dirty="0">
                <a:solidFill>
                  <a:srgbClr val="FF0000"/>
                </a:solidFill>
              </a:rPr>
              <a:t>Business Unit</a:t>
            </a:r>
            <a:r>
              <a:rPr lang="en-US" sz="2000" dirty="0"/>
              <a:t>: The specific business unit or department to which the employee belongs.</a:t>
            </a:r>
          </a:p>
          <a:p>
            <a:endParaRPr lang="en-US" sz="2000" dirty="0"/>
          </a:p>
          <a:p>
            <a:r>
              <a:rPr lang="en-US" sz="2000" dirty="0">
                <a:solidFill>
                  <a:srgbClr val="FF0000"/>
                </a:solidFill>
              </a:rPr>
              <a:t>Employee Status</a:t>
            </a:r>
            <a:r>
              <a:rPr lang="en-US" sz="2000" dirty="0"/>
              <a:t>: The current employment status of the employee (e.g., Active, On Leave, Terminated).</a:t>
            </a:r>
          </a:p>
          <a:p>
            <a:endParaRPr lang="en-US" sz="2000" dirty="0"/>
          </a:p>
          <a:p>
            <a:r>
              <a:rPr lang="en-US" sz="2000" dirty="0">
                <a:solidFill>
                  <a:srgbClr val="FF0000"/>
                </a:solidFill>
              </a:rPr>
              <a:t>Employee Type</a:t>
            </a:r>
            <a:r>
              <a:rPr lang="en-US" sz="2000" dirty="0"/>
              <a:t>: The type of employment the employee has (e.g., Full-time, Part-time, Contract).</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98F660A5-D3CC-6AA7-5235-708A79B371AD}"/>
              </a:ext>
            </a:extLst>
          </p:cNvPr>
          <p:cNvSpPr>
            <a:spLocks noGrp="1"/>
          </p:cNvSpPr>
          <p:nvPr>
            <p:ph type="body" idx="1"/>
          </p:nvPr>
        </p:nvSpPr>
        <p:spPr/>
        <p:txBody>
          <a:bodyPr/>
          <a:lstStyle/>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219200" y="2354703"/>
            <a:ext cx="8686800"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280</TotalTime>
  <Words>592</Words>
  <Application>Microsoft Office PowerPoint</Application>
  <PresentationFormat>Widescreen</PresentationFormat>
  <Paragraphs>118</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PowerPoint Presentation</vt:lpstr>
      <vt:lpstr>RESULTS</vt:lpstr>
      <vt:lpstr>Pie chart for high level performance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SAMSHITHA M.S</cp:lastModifiedBy>
  <cp:revision>18</cp:revision>
  <dcterms:created xsi:type="dcterms:W3CDTF">2024-03-29T15:07:22Z</dcterms:created>
  <dcterms:modified xsi:type="dcterms:W3CDTF">2024-08-29T16:49:28Z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