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bce7432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bce7432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bce74320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bce74320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bce74320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bce7432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bce74320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bce74320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bce7432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bce7432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bce74320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bce74320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bce74320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bce74320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bce74320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bce74320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bce74320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bce74320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bce74320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bce74320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bce74320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bce74320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bce74320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bce7432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MEMORY HIERARCHY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idx="1" type="body"/>
          </p:nvPr>
        </p:nvSpPr>
        <p:spPr>
          <a:xfrm>
            <a:off x="311700" y="111250"/>
            <a:ext cx="8520600" cy="4457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MAIN MEMORY:</a:t>
            </a:r>
            <a:endParaRPr/>
          </a:p>
          <a:p>
            <a:pPr indent="0" lvl="0" marL="0" rtl="0" algn="l">
              <a:spcBef>
                <a:spcPts val="1200"/>
              </a:spcBef>
              <a:spcAft>
                <a:spcPts val="0"/>
              </a:spcAft>
              <a:buNone/>
            </a:pPr>
            <a:r>
              <a:rPr lang="en-GB"/>
              <a:t>	RAM - Random Access Memory</a:t>
            </a:r>
            <a:endParaRPr/>
          </a:p>
          <a:p>
            <a:pPr indent="0" lvl="0" marL="0" rtl="0" algn="l">
              <a:spcBef>
                <a:spcPts val="1200"/>
              </a:spcBef>
              <a:spcAft>
                <a:spcPts val="0"/>
              </a:spcAft>
              <a:buNone/>
            </a:pPr>
            <a:r>
              <a:rPr lang="en-GB"/>
              <a:t>	Large storage </a:t>
            </a:r>
            <a:r>
              <a:rPr lang="en-GB"/>
              <a:t>capacity, slower, store data and instruction currently in use</a:t>
            </a:r>
            <a:endParaRPr/>
          </a:p>
          <a:p>
            <a:pPr indent="0" lvl="0" marL="0" rtl="0" algn="l">
              <a:spcBef>
                <a:spcPts val="1200"/>
              </a:spcBef>
              <a:spcAft>
                <a:spcPts val="0"/>
              </a:spcAft>
              <a:buNone/>
            </a:pPr>
            <a:r>
              <a:rPr lang="en-GB"/>
              <a:t>	Used for communication with the CPU if it has one or more control inputs that selects the chip when needed.</a:t>
            </a:r>
            <a:endParaRPr/>
          </a:p>
          <a:p>
            <a:pPr indent="0" lvl="0" marL="0" rtl="0" algn="l">
              <a:spcBef>
                <a:spcPts val="1200"/>
              </a:spcBef>
              <a:spcAft>
                <a:spcPts val="0"/>
              </a:spcAft>
              <a:buNone/>
            </a:pPr>
            <a:r>
              <a:rPr lang="en-GB"/>
              <a:t>	Can read/write in the memory that does not contain any data.</a:t>
            </a:r>
            <a:endParaRPr/>
          </a:p>
          <a:p>
            <a:pPr indent="0" lvl="0" marL="0" rtl="0" algn="l">
              <a:spcBef>
                <a:spcPts val="1200"/>
              </a:spcBef>
              <a:spcAft>
                <a:spcPts val="0"/>
              </a:spcAft>
              <a:buNone/>
            </a:pPr>
            <a:r>
              <a:rPr lang="en-GB"/>
              <a:t>	Volatile - loses data when power is removed.</a:t>
            </a:r>
            <a:endParaRPr/>
          </a:p>
          <a:p>
            <a:pPr indent="0" lvl="0" marL="0" rtl="0" algn="l">
              <a:spcBef>
                <a:spcPts val="1200"/>
              </a:spcBef>
              <a:spcAft>
                <a:spcPts val="0"/>
              </a:spcAft>
              <a:buNone/>
            </a:pPr>
            <a:r>
              <a:rPr lang="en-GB"/>
              <a:t>Types of RAM</a:t>
            </a:r>
            <a:endParaRPr/>
          </a:p>
          <a:p>
            <a:pPr indent="0" lvl="0" marL="0" rtl="0" algn="l">
              <a:spcBef>
                <a:spcPts val="1200"/>
              </a:spcBef>
              <a:spcAft>
                <a:spcPts val="0"/>
              </a:spcAft>
              <a:buNone/>
            </a:pPr>
            <a:r>
              <a:rPr lang="en-GB"/>
              <a:t>	Static RAM: Stores binary info in flipflops and information remains until power is supplied. Has fast access and time.</a:t>
            </a:r>
            <a:endParaRPr/>
          </a:p>
          <a:p>
            <a:pPr indent="0" lvl="0" marL="0" rtl="0" algn="l">
              <a:spcBef>
                <a:spcPts val="1200"/>
              </a:spcBef>
              <a:spcAft>
                <a:spcPts val="0"/>
              </a:spcAft>
              <a:buNone/>
            </a:pPr>
            <a:r>
              <a:rPr lang="en-GB"/>
              <a:t>	Dynamic RAM: Stores binary info as a charge on capacitor. Requires refreshing circuitry to maintain the charge on the capacitor. Has more memory cells per unit area.</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idx="1" type="body"/>
          </p:nvPr>
        </p:nvSpPr>
        <p:spPr>
          <a:xfrm>
            <a:off x="311700" y="238125"/>
            <a:ext cx="8520600" cy="433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ROM : </a:t>
            </a:r>
            <a:endParaRPr/>
          </a:p>
          <a:p>
            <a:pPr indent="0" lvl="0" marL="0" rtl="0" algn="l">
              <a:spcBef>
                <a:spcPts val="1200"/>
              </a:spcBef>
              <a:spcAft>
                <a:spcPts val="0"/>
              </a:spcAft>
              <a:buNone/>
            </a:pPr>
            <a:r>
              <a:rPr lang="en-GB"/>
              <a:t>	</a:t>
            </a:r>
            <a:r>
              <a:rPr lang="en-GB"/>
              <a:t> It is a non-volatile memory that stores information permanently, even when the power is turned off. </a:t>
            </a:r>
            <a:endParaRPr/>
          </a:p>
          <a:p>
            <a:pPr indent="457200" lvl="0" marL="0" rtl="0" algn="l">
              <a:spcBef>
                <a:spcPts val="1200"/>
              </a:spcBef>
              <a:spcAft>
                <a:spcPts val="0"/>
              </a:spcAft>
              <a:buNone/>
            </a:pPr>
            <a:r>
              <a:rPr lang="en-GB"/>
              <a:t>Like RAM, it is also the primary memory of a computer. </a:t>
            </a:r>
            <a:endParaRPr/>
          </a:p>
          <a:p>
            <a:pPr indent="0" lvl="0" marL="457200" rtl="0" algn="l">
              <a:spcBef>
                <a:spcPts val="1200"/>
              </a:spcBef>
              <a:spcAft>
                <a:spcPts val="0"/>
              </a:spcAft>
              <a:buNone/>
            </a:pPr>
            <a:r>
              <a:rPr lang="en-GB"/>
              <a:t>It is called read only memory as the programs and data stored in it can be read but cannot be written on it. </a:t>
            </a:r>
            <a:endParaRPr/>
          </a:p>
          <a:p>
            <a:pPr indent="0" lvl="0" marL="457200" rtl="0" algn="l">
              <a:spcBef>
                <a:spcPts val="1200"/>
              </a:spcBef>
              <a:spcAft>
                <a:spcPts val="0"/>
              </a:spcAft>
              <a:buNone/>
            </a:pPr>
            <a:r>
              <a:rPr lang="en-GB"/>
              <a:t>EX : Needed in bootstrap loader, which is needed to perform POST(Power On Self Test) on computer to load the OS for the computer into memory.</a:t>
            </a:r>
            <a:endParaRPr/>
          </a:p>
          <a:p>
            <a:pPr indent="0" lvl="0" marL="0" rtl="0" algn="l">
              <a:spcBef>
                <a:spcPts val="1200"/>
              </a:spcBef>
              <a:spcAft>
                <a:spcPts val="0"/>
              </a:spcAft>
              <a:buNone/>
            </a:pPr>
            <a:r>
              <a:rPr lang="en-GB"/>
              <a:t>Types: </a:t>
            </a:r>
            <a:endParaRPr/>
          </a:p>
          <a:p>
            <a:pPr indent="-334327" lvl="0" marL="457200" rtl="0" algn="l">
              <a:spcBef>
                <a:spcPts val="1200"/>
              </a:spcBef>
              <a:spcAft>
                <a:spcPts val="0"/>
              </a:spcAft>
              <a:buSzPct val="100000"/>
              <a:buAutoNum type="arabicPeriod"/>
            </a:pPr>
            <a:r>
              <a:rPr lang="en-GB"/>
              <a:t>Masked ROM</a:t>
            </a:r>
            <a:endParaRPr/>
          </a:p>
          <a:p>
            <a:pPr indent="-334327" lvl="0" marL="457200" rtl="0" algn="l">
              <a:spcBef>
                <a:spcPts val="0"/>
              </a:spcBef>
              <a:spcAft>
                <a:spcPts val="0"/>
              </a:spcAft>
              <a:buSzPct val="100000"/>
              <a:buAutoNum type="arabicPeriod"/>
            </a:pPr>
            <a:r>
              <a:rPr lang="en-GB"/>
              <a:t>PROM</a:t>
            </a:r>
            <a:endParaRPr/>
          </a:p>
          <a:p>
            <a:pPr indent="-334327" lvl="0" marL="457200" rtl="0" algn="l">
              <a:spcBef>
                <a:spcPts val="0"/>
              </a:spcBef>
              <a:spcAft>
                <a:spcPts val="0"/>
              </a:spcAft>
              <a:buSzPct val="100000"/>
              <a:buAutoNum type="arabicPeriod"/>
            </a:pPr>
            <a:r>
              <a:rPr lang="en-GB"/>
              <a:t>EPROM</a:t>
            </a:r>
            <a:endParaRPr/>
          </a:p>
          <a:p>
            <a:pPr indent="-334327" lvl="0" marL="457200" rtl="0" algn="l">
              <a:spcBef>
                <a:spcPts val="0"/>
              </a:spcBef>
              <a:spcAft>
                <a:spcPts val="0"/>
              </a:spcAft>
              <a:buSzPct val="100000"/>
              <a:buAutoNum type="arabicPeriod"/>
            </a:pPr>
            <a:r>
              <a:rPr lang="en-GB"/>
              <a:t>EEPROM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idx="1" type="body"/>
          </p:nvPr>
        </p:nvSpPr>
        <p:spPr>
          <a:xfrm>
            <a:off x="311700" y="146025"/>
            <a:ext cx="8520600" cy="44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SECONDARY STORAGE:</a:t>
            </a:r>
            <a:endParaRPr/>
          </a:p>
          <a:p>
            <a:pPr indent="0" lvl="0" marL="0" rtl="0" algn="l">
              <a:spcBef>
                <a:spcPts val="1200"/>
              </a:spcBef>
              <a:spcAft>
                <a:spcPts val="0"/>
              </a:spcAft>
              <a:buNone/>
            </a:pPr>
            <a:r>
              <a:rPr lang="en-GB"/>
              <a:t>	HDD, SSD. Large storage capacity, slow access, cost effective. </a:t>
            </a:r>
            <a:endParaRPr/>
          </a:p>
          <a:p>
            <a:pPr indent="0" lvl="0" marL="0" rtl="0" algn="l">
              <a:spcBef>
                <a:spcPts val="1200"/>
              </a:spcBef>
              <a:spcAft>
                <a:spcPts val="0"/>
              </a:spcAft>
              <a:buNone/>
            </a:pPr>
            <a:r>
              <a:rPr lang="en-GB"/>
              <a:t>	Stores data and instruction that are currently not in use by CPU.</a:t>
            </a:r>
            <a:endParaRPr/>
          </a:p>
          <a:p>
            <a:pPr indent="0" lvl="0" marL="0" rtl="0" algn="l">
              <a:spcBef>
                <a:spcPts val="1200"/>
              </a:spcBef>
              <a:spcAft>
                <a:spcPts val="0"/>
              </a:spcAft>
              <a:buNone/>
            </a:pPr>
            <a:r>
              <a:rPr lang="en-GB"/>
              <a:t>Magnetic disk:</a:t>
            </a:r>
            <a:endParaRPr/>
          </a:p>
          <a:p>
            <a:pPr indent="0" lvl="0" marL="0" rtl="0" algn="l">
              <a:spcBef>
                <a:spcPts val="1200"/>
              </a:spcBef>
              <a:spcAft>
                <a:spcPts val="0"/>
              </a:spcAft>
              <a:buNone/>
            </a:pPr>
            <a:r>
              <a:rPr lang="en-GB"/>
              <a:t>	Circular plate fabricated with metal/plastic/magnetized material</a:t>
            </a:r>
            <a:endParaRPr/>
          </a:p>
          <a:p>
            <a:pPr indent="0" lvl="0" marL="0" rtl="0" algn="l">
              <a:spcBef>
                <a:spcPts val="1200"/>
              </a:spcBef>
              <a:spcAft>
                <a:spcPts val="0"/>
              </a:spcAft>
              <a:buNone/>
            </a:pPr>
            <a:r>
              <a:rPr lang="en-GB"/>
              <a:t>	Works at high speed and frequently used</a:t>
            </a:r>
            <a:endParaRPr/>
          </a:p>
          <a:p>
            <a:pPr indent="0" lvl="0" marL="0" rtl="0" algn="l">
              <a:spcBef>
                <a:spcPts val="1200"/>
              </a:spcBef>
              <a:spcAft>
                <a:spcPts val="0"/>
              </a:spcAft>
              <a:buNone/>
            </a:pPr>
            <a:r>
              <a:rPr lang="en-GB"/>
              <a:t>Magnetic tape:</a:t>
            </a:r>
            <a:endParaRPr/>
          </a:p>
          <a:p>
            <a:pPr indent="0" lvl="0" marL="0" rtl="0" algn="l">
              <a:spcBef>
                <a:spcPts val="1200"/>
              </a:spcBef>
              <a:spcAft>
                <a:spcPts val="0"/>
              </a:spcAft>
              <a:buNone/>
            </a:pPr>
            <a:r>
              <a:rPr lang="en-GB"/>
              <a:t>	Magnetic recording </a:t>
            </a:r>
            <a:r>
              <a:rPr lang="en-GB"/>
              <a:t>device</a:t>
            </a:r>
            <a:r>
              <a:rPr lang="en-GB"/>
              <a:t> covered with plastic film. Used for backup of data</a:t>
            </a:r>
            <a:endParaRPr/>
          </a:p>
          <a:p>
            <a:pPr indent="457200" lvl="0" marL="0" rtl="0" algn="l">
              <a:spcBef>
                <a:spcPts val="1200"/>
              </a:spcBef>
              <a:spcAft>
                <a:spcPts val="1200"/>
              </a:spcAft>
              <a:buNone/>
            </a:pPr>
            <a:r>
              <a:rPr lang="en-GB"/>
              <a:t>Slower time to access, as time requires to access toe strips.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idx="1" type="body"/>
          </p:nvPr>
        </p:nvSpPr>
        <p:spPr>
          <a:xfrm>
            <a:off x="311700" y="161925"/>
            <a:ext cx="8520600" cy="44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Virtual memory:</a:t>
            </a:r>
            <a:endParaRPr/>
          </a:p>
          <a:p>
            <a:pPr indent="457200" lvl="0" marL="0" rtl="0" algn="l">
              <a:spcBef>
                <a:spcPts val="1200"/>
              </a:spcBef>
              <a:spcAft>
                <a:spcPts val="0"/>
              </a:spcAft>
              <a:buNone/>
            </a:pPr>
            <a:r>
              <a:rPr lang="en-GB"/>
              <a:t>Virtual memory uses both the computer's software and hardware to work. It transfers processes between the computer's RAM and hard disk by copying any files from the computer's RAM that aren't currently in use and moving them to the hard disk. </a:t>
            </a:r>
            <a:endParaRPr/>
          </a:p>
          <a:p>
            <a:pPr indent="457200" lvl="0" marL="0" rtl="0" algn="l">
              <a:spcBef>
                <a:spcPts val="1200"/>
              </a:spcBef>
              <a:spcAft>
                <a:spcPts val="0"/>
              </a:spcAft>
              <a:buNone/>
            </a:pPr>
            <a:r>
              <a:rPr lang="en-GB"/>
              <a:t>By moving unused files to the hard disk, a computer frees up space in its RAM to perform current tasks, such as opening a new application. </a:t>
            </a:r>
            <a:endParaRPr/>
          </a:p>
          <a:p>
            <a:pPr indent="457200" lvl="0" marL="0" rtl="0" algn="l">
              <a:spcBef>
                <a:spcPts val="1200"/>
              </a:spcBef>
              <a:spcAft>
                <a:spcPts val="1200"/>
              </a:spcAft>
              <a:buNone/>
            </a:pPr>
            <a:r>
              <a:rPr lang="en-GB"/>
              <a:t>If the computer later needs to use its RAM for a more urgent task, it can again swap files to make the most of the available RAM.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 name="Google Shape;61;p14"/>
          <p:cNvPicPr preferRelativeResize="0"/>
          <p:nvPr/>
        </p:nvPicPr>
        <p:blipFill rotWithShape="1">
          <a:blip r:embed="rId3">
            <a:alphaModFix/>
          </a:blip>
          <a:srcRect b="6664" l="0" r="0" t="19447"/>
          <a:stretch/>
        </p:blipFill>
        <p:spPr>
          <a:xfrm>
            <a:off x="0" y="0"/>
            <a:ext cx="9143997" cy="50673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 y="685800"/>
            <a:ext cx="6050400" cy="3771900"/>
          </a:xfrm>
          <a:prstGeom prst="rect">
            <a:avLst/>
          </a:prstGeom>
          <a:noFill/>
          <a:ln>
            <a:noFill/>
          </a:ln>
        </p:spPr>
      </p:pic>
      <p:sp>
        <p:nvSpPr>
          <p:cNvPr id="67" name="Google Shape;67;p15"/>
          <p:cNvSpPr txBox="1"/>
          <p:nvPr/>
        </p:nvSpPr>
        <p:spPr>
          <a:xfrm>
            <a:off x="6229350" y="1933575"/>
            <a:ext cx="2076300" cy="1724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Small</a:t>
            </a:r>
            <a:endParaRPr sz="1700"/>
          </a:p>
          <a:p>
            <a:pPr indent="-336550" lvl="0" marL="457200" rtl="0" algn="l">
              <a:spcBef>
                <a:spcPts val="0"/>
              </a:spcBef>
              <a:spcAft>
                <a:spcPts val="0"/>
              </a:spcAft>
              <a:buSzPts val="1700"/>
              <a:buChar char="●"/>
            </a:pPr>
            <a:r>
              <a:rPr lang="en-GB" sz="1700"/>
              <a:t>High speed</a:t>
            </a:r>
            <a:endParaRPr sz="1700"/>
          </a:p>
          <a:p>
            <a:pPr indent="-336550" lvl="0" marL="457200" rtl="0" algn="l">
              <a:spcBef>
                <a:spcPts val="0"/>
              </a:spcBef>
              <a:spcAft>
                <a:spcPts val="0"/>
              </a:spcAft>
              <a:buSzPts val="1700"/>
              <a:buChar char="●"/>
            </a:pPr>
            <a:r>
              <a:rPr lang="en-GB" sz="1700"/>
              <a:t>Fast access</a:t>
            </a:r>
            <a:endParaRPr sz="1700"/>
          </a:p>
          <a:p>
            <a:pPr indent="-336550" lvl="0" marL="457200" rtl="0" algn="l">
              <a:spcBef>
                <a:spcPts val="0"/>
              </a:spcBef>
              <a:spcAft>
                <a:spcPts val="0"/>
              </a:spcAft>
              <a:buSzPts val="1700"/>
              <a:buChar char="●"/>
            </a:pPr>
            <a:r>
              <a:rPr lang="en-GB" sz="1700"/>
              <a:t>Small storage</a:t>
            </a:r>
            <a:endParaRPr sz="1700"/>
          </a:p>
          <a:p>
            <a:pPr indent="0" lvl="0" marL="457200" rtl="0" algn="l">
              <a:spcBef>
                <a:spcPts val="0"/>
              </a:spcBef>
              <a:spcAft>
                <a:spcPts val="0"/>
              </a:spcAft>
              <a:buNone/>
            </a:pPr>
            <a:r>
              <a:rPr lang="en-GB" sz="1700"/>
              <a:t>(16 to 64 bits)</a:t>
            </a:r>
            <a:endParaRPr sz="1700"/>
          </a:p>
        </p:txBody>
      </p:sp>
      <p:sp>
        <p:nvSpPr>
          <p:cNvPr id="68" name="Google Shape;68;p15"/>
          <p:cNvSpPr txBox="1"/>
          <p:nvPr/>
        </p:nvSpPr>
        <p:spPr>
          <a:xfrm>
            <a:off x="7781925" y="3971925"/>
            <a:ext cx="13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5334000" y="1609725"/>
            <a:ext cx="2362200" cy="166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Small</a:t>
            </a:r>
            <a:endParaRPr/>
          </a:p>
          <a:p>
            <a:pPr indent="-317500" lvl="0" marL="457200" rtl="0" algn="l">
              <a:spcBef>
                <a:spcPts val="0"/>
              </a:spcBef>
              <a:spcAft>
                <a:spcPts val="0"/>
              </a:spcAft>
              <a:buSzPts val="1400"/>
              <a:buChar char="●"/>
            </a:pPr>
            <a:r>
              <a:rPr lang="en-GB"/>
              <a:t>Fast access(Not as fast as registers)</a:t>
            </a:r>
            <a:endParaRPr/>
          </a:p>
          <a:p>
            <a:pPr indent="-317500" lvl="0" marL="457200" rtl="0" algn="l">
              <a:spcBef>
                <a:spcPts val="0"/>
              </a:spcBef>
              <a:spcAft>
                <a:spcPts val="0"/>
              </a:spcAft>
              <a:buSzPts val="1400"/>
              <a:buChar char="●"/>
            </a:pPr>
            <a:r>
              <a:rPr lang="en-GB"/>
              <a:t>Less capacity</a:t>
            </a:r>
            <a:endParaRPr/>
          </a:p>
          <a:p>
            <a:pPr indent="-317500" lvl="0" marL="457200" rtl="0" algn="l">
              <a:spcBef>
                <a:spcPts val="0"/>
              </a:spcBef>
              <a:spcAft>
                <a:spcPts val="0"/>
              </a:spcAft>
              <a:buSzPts val="1400"/>
              <a:buChar char="●"/>
            </a:pPr>
            <a:r>
              <a:rPr lang="en-GB"/>
              <a:t>Stores frequently used data</a:t>
            </a:r>
            <a:endParaRPr/>
          </a:p>
        </p:txBody>
      </p:sp>
      <p:pic>
        <p:nvPicPr>
          <p:cNvPr id="74" name="Google Shape;74;p16"/>
          <p:cNvPicPr preferRelativeResize="0"/>
          <p:nvPr/>
        </p:nvPicPr>
        <p:blipFill rotWithShape="1">
          <a:blip r:embed="rId3">
            <a:alphaModFix/>
          </a:blip>
          <a:srcRect b="11103" l="0" r="0" t="0"/>
          <a:stretch/>
        </p:blipFill>
        <p:spPr>
          <a:xfrm>
            <a:off x="638175" y="355400"/>
            <a:ext cx="3600450" cy="438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rotWithShape="1">
          <a:blip r:embed="rId3">
            <a:alphaModFix/>
          </a:blip>
          <a:srcRect b="0" l="0" r="0" t="9362"/>
          <a:stretch/>
        </p:blipFill>
        <p:spPr>
          <a:xfrm>
            <a:off x="176550" y="304800"/>
            <a:ext cx="8790925" cy="458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rotWithShape="1">
          <a:blip r:embed="rId3">
            <a:alphaModFix/>
          </a:blip>
          <a:srcRect b="13703" l="0" r="0" t="0"/>
          <a:stretch/>
        </p:blipFill>
        <p:spPr>
          <a:xfrm>
            <a:off x="85725" y="228600"/>
            <a:ext cx="8848723" cy="4600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rotWithShape="1">
          <a:blip r:embed="rId3">
            <a:alphaModFix/>
          </a:blip>
          <a:srcRect b="0" l="6807" r="8418" t="0"/>
          <a:stretch/>
        </p:blipFill>
        <p:spPr>
          <a:xfrm>
            <a:off x="200025" y="157175"/>
            <a:ext cx="8629650" cy="454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714375" y="576282"/>
            <a:ext cx="7543800" cy="417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654138" y="742950"/>
            <a:ext cx="5835725" cy="365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