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F6A1-9A4E-4166-9C37-86DAEFB2C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D30DB-66D3-4753-81CA-ADAB58414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8ECC0B-716A-433C-93B0-E184A6675848}"/>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00972F98-0926-4371-9DD2-AA9EAF3A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4134F-9912-4935-B29E-60A65D2F8751}"/>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349331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E1D-2959-4A44-9A79-2D57A1C821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2288B-6B6D-4DE7-BD5C-8FF9E3F963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20787-A49F-493A-93F8-A3489C7F3846}"/>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5AE078C6-B7BA-47D8-9756-3A1D806B6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6845-8451-425B-8CE1-2FCCA12303BC}"/>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79074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BFB22-5815-4CCB-91D4-65E7ABB27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9B4D1-5336-42AA-89C0-8159BA1108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1F163-EF91-4E8E-8A1D-03FB40B8657D}"/>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31267C40-68B8-4F3F-AF28-F6051B43C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50BF9-64A5-4EAF-B946-CAF2850EB7A6}"/>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95696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D102-BBA1-4B1C-A1AA-FBE3525429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ADE877-2C23-4130-BBE6-46379B95DC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2F52D-2AB7-4E48-AFED-F3CC49144E64}"/>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F2EFE318-F7EE-4B35-B805-2D6EF75B0D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D608B-5C05-49BE-A534-72303EF74D17}"/>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371882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867D-CEA5-4F82-8F3C-B5630BABB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AC9241-0E29-433F-93DB-6145665AF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324465-C785-48E1-8631-99D1B8966D6B}"/>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BC30C6E9-723F-4C58-8A51-02A3BC6DF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89410-94EB-4C8E-888D-FB0082531108}"/>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155442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1328-CC56-4ABA-AC61-DA0B79142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A206C-5DB8-4AB6-B515-DD51910AA5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0CAEA0-1984-4511-B2A1-D24E7555E6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ECBF06-74B9-49AF-AC2A-85D5F791B2BE}"/>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6" name="Footer Placeholder 5">
            <a:extLst>
              <a:ext uri="{FF2B5EF4-FFF2-40B4-BE49-F238E27FC236}">
                <a16:creationId xmlns:a16="http://schemas.microsoft.com/office/drawing/2014/main" id="{AB1499BD-AAAA-4320-BF87-D73A0931C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74F81-971A-49F9-BBEA-D975AF001903}"/>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210693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025F-9BE2-44D8-86D7-5A914A0DCF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E4690D-1323-449E-8139-962464756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5B5B75-C845-4288-B122-45A1FB746F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0EAC97-9783-4AA3-80E4-14E6D1BDF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4AB4D1-4B7A-4EE3-8235-1AEA592598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022D1C-1A35-4CA3-8829-3AB723C28AA2}"/>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8" name="Footer Placeholder 7">
            <a:extLst>
              <a:ext uri="{FF2B5EF4-FFF2-40B4-BE49-F238E27FC236}">
                <a16:creationId xmlns:a16="http://schemas.microsoft.com/office/drawing/2014/main" id="{4D79F65B-8B72-4C70-B1E2-8D27A09A71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EFC924-0D14-4D48-9AA4-A0D6C72D73C8}"/>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71878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5FF7-CC2F-40FB-BA48-D4F1F52FC8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7C99B8-1914-44B1-9D69-449C153C711A}"/>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4" name="Footer Placeholder 3">
            <a:extLst>
              <a:ext uri="{FF2B5EF4-FFF2-40B4-BE49-F238E27FC236}">
                <a16:creationId xmlns:a16="http://schemas.microsoft.com/office/drawing/2014/main" id="{84E868F7-B478-420F-BE5A-FBFC137D4D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ADF48E-2003-4757-8F66-907BD419F27F}"/>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22864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F9B66-D359-4CB7-BA19-55F5A3EF6D63}"/>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3" name="Footer Placeholder 2">
            <a:extLst>
              <a:ext uri="{FF2B5EF4-FFF2-40B4-BE49-F238E27FC236}">
                <a16:creationId xmlns:a16="http://schemas.microsoft.com/office/drawing/2014/main" id="{BBB0D8C4-B9AD-4618-A265-BBFF2BD52F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F51E92-4ACA-4F9A-ABEF-484022213958}"/>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345257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832F-B3ED-4367-867F-5FF7AF0D8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CE6B1-94B7-4B41-8C61-3D40E037C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5BF631-66AF-4AE0-A24E-CA6403A37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F62570-A248-44BF-B7F5-68EA4DAE2E04}"/>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6" name="Footer Placeholder 5">
            <a:extLst>
              <a:ext uri="{FF2B5EF4-FFF2-40B4-BE49-F238E27FC236}">
                <a16:creationId xmlns:a16="http://schemas.microsoft.com/office/drawing/2014/main" id="{C318B65D-10D3-4EFA-BF37-8391A4229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6F2DF-D184-4AD5-87CD-60F1F78EA126}"/>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233107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15D7-B999-46A0-90A8-F608B8F62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833C80-0787-4F7B-973E-96B71D865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B46685-2A73-404D-88CB-2382A18FE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B21825-C776-4062-8603-8B31D34BA470}"/>
              </a:ext>
            </a:extLst>
          </p:cNvPr>
          <p:cNvSpPr>
            <a:spLocks noGrp="1"/>
          </p:cNvSpPr>
          <p:nvPr>
            <p:ph type="dt" sz="half" idx="10"/>
          </p:nvPr>
        </p:nvSpPr>
        <p:spPr/>
        <p:txBody>
          <a:bodyPr/>
          <a:lstStyle/>
          <a:p>
            <a:fld id="{CEAF51DE-2EAE-4309-B581-A7C24CE72D73}" type="datetimeFigureOut">
              <a:rPr lang="en-IN" smtClean="0"/>
              <a:t>05-09-2023</a:t>
            </a:fld>
            <a:endParaRPr lang="en-IN"/>
          </a:p>
        </p:txBody>
      </p:sp>
      <p:sp>
        <p:nvSpPr>
          <p:cNvPr id="6" name="Footer Placeholder 5">
            <a:extLst>
              <a:ext uri="{FF2B5EF4-FFF2-40B4-BE49-F238E27FC236}">
                <a16:creationId xmlns:a16="http://schemas.microsoft.com/office/drawing/2014/main" id="{DD4AE293-F8F5-4822-ABB3-39BE06DF37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CA786-40F8-4EEB-9436-48FC39D4EE60}"/>
              </a:ext>
            </a:extLst>
          </p:cNvPr>
          <p:cNvSpPr>
            <a:spLocks noGrp="1"/>
          </p:cNvSpPr>
          <p:nvPr>
            <p:ph type="sldNum" sz="quarter" idx="12"/>
          </p:nvPr>
        </p:nvSpPr>
        <p:spPr/>
        <p:txBody>
          <a:bodyPr/>
          <a:lstStyle/>
          <a:p>
            <a:fld id="{847BD985-AD14-4E3D-A715-AF1D32C76AF6}" type="slidenum">
              <a:rPr lang="en-IN" smtClean="0"/>
              <a:t>‹#›</a:t>
            </a:fld>
            <a:endParaRPr lang="en-IN"/>
          </a:p>
        </p:txBody>
      </p:sp>
    </p:spTree>
    <p:extLst>
      <p:ext uri="{BB962C8B-B14F-4D97-AF65-F5344CB8AC3E}">
        <p14:creationId xmlns:p14="http://schemas.microsoft.com/office/powerpoint/2010/main" val="31720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EF3CF-BA60-4CA1-8A6C-A8C210AC6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B459C-8697-4B63-84B9-9A28CC21A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156EB-5497-4123-ADEA-07600E73F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51DE-2EAE-4309-B581-A7C24CE72D73}" type="datetimeFigureOut">
              <a:rPr lang="en-IN" smtClean="0"/>
              <a:t>05-09-2023</a:t>
            </a:fld>
            <a:endParaRPr lang="en-IN"/>
          </a:p>
        </p:txBody>
      </p:sp>
      <p:sp>
        <p:nvSpPr>
          <p:cNvPr id="5" name="Footer Placeholder 4">
            <a:extLst>
              <a:ext uri="{FF2B5EF4-FFF2-40B4-BE49-F238E27FC236}">
                <a16:creationId xmlns:a16="http://schemas.microsoft.com/office/drawing/2014/main" id="{9D75DA81-5E6A-4205-888C-A021AB314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156E73-25D4-4621-A805-59526A661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BD985-AD14-4E3D-A715-AF1D32C76AF6}" type="slidenum">
              <a:rPr lang="en-IN" smtClean="0"/>
              <a:t>‹#›</a:t>
            </a:fld>
            <a:endParaRPr lang="en-IN"/>
          </a:p>
        </p:txBody>
      </p:sp>
    </p:spTree>
    <p:extLst>
      <p:ext uri="{BB962C8B-B14F-4D97-AF65-F5344CB8AC3E}">
        <p14:creationId xmlns:p14="http://schemas.microsoft.com/office/powerpoint/2010/main" val="2302209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6657-FCAD-48A3-BC1D-7353CCBAAF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DE5238-CB64-46C4-B427-37FBA0094119}"/>
              </a:ext>
            </a:extLst>
          </p:cNvPr>
          <p:cNvSpPr>
            <a:spLocks noGrp="1"/>
          </p:cNvSpPr>
          <p:nvPr>
            <p:ph idx="1"/>
          </p:nvPr>
        </p:nvSpPr>
        <p:spPr>
          <a:xfrm>
            <a:off x="600075" y="1587500"/>
            <a:ext cx="11191875"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An image may be defined as a two dimensional function f(</a:t>
            </a:r>
            <a:r>
              <a:rPr lang="en-US" sz="3200" dirty="0" err="1">
                <a:latin typeface="Times New Roman" panose="02020603050405020304" pitchFamily="18" charset="0"/>
                <a:cs typeface="Times New Roman" panose="02020603050405020304" pitchFamily="18" charset="0"/>
              </a:rPr>
              <a:t>x,y</a:t>
            </a:r>
            <a:r>
              <a:rPr lang="en-US" sz="3200" dirty="0">
                <a:latin typeface="Times New Roman" panose="02020603050405020304" pitchFamily="18" charset="0"/>
                <a:cs typeface="Times New Roman" panose="02020603050405020304" pitchFamily="18" charset="0"/>
              </a:rPr>
              <a:t>), where x and y are spatial co-ordinates and the amplitude at any pair of co-ordinates and the amplitude at any pair of co-ordinates at is called the intensity or grey level of the image.</a:t>
            </a:r>
          </a:p>
          <a:p>
            <a:pPr marL="0" indent="0">
              <a:buNone/>
            </a:pPr>
            <a:r>
              <a:rPr lang="en-US" sz="3200" dirty="0">
                <a:latin typeface="Times New Roman" panose="02020603050405020304" pitchFamily="18" charset="0"/>
                <a:cs typeface="Times New Roman" panose="02020603050405020304" pitchFamily="18" charset="0"/>
              </a:rPr>
              <a:t>Image is collection of pixel</a:t>
            </a:r>
          </a:p>
          <a:p>
            <a:pPr marL="0" indent="0">
              <a:buNone/>
            </a:pPr>
            <a:r>
              <a:rPr lang="en-US" sz="3200" dirty="0">
                <a:latin typeface="Times New Roman" panose="02020603050405020304" pitchFamily="18" charset="0"/>
                <a:cs typeface="Times New Roman" panose="02020603050405020304" pitchFamily="18" charset="0"/>
              </a:rPr>
              <a:t>Pixel is </a:t>
            </a:r>
            <a:r>
              <a:rPr lang="en-IN" sz="3200" dirty="0">
                <a:latin typeface="Times New Roman" panose="02020603050405020304" pitchFamily="18" charset="0"/>
                <a:cs typeface="Times New Roman" panose="02020603050405020304" pitchFamily="18" charset="0"/>
              </a:rPr>
              <a:t>the smallest item of information in an image</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5AC6C-8A7B-47D7-B30A-67AF15EA0ACE}"/>
              </a:ext>
            </a:extLst>
          </p:cNvPr>
          <p:cNvSpPr>
            <a:spLocks noGrp="1"/>
          </p:cNvSpPr>
          <p:nvPr>
            <p:ph idx="1"/>
          </p:nvPr>
        </p:nvSpPr>
        <p:spPr>
          <a:xfrm>
            <a:off x="438150" y="806449"/>
            <a:ext cx="10515600" cy="5699125"/>
          </a:xfrm>
        </p:spPr>
        <p:txBody>
          <a:bodyPr/>
          <a:lstStyle/>
          <a:p>
            <a:pPr marL="0" indent="0">
              <a:buNone/>
            </a:pPr>
            <a:r>
              <a:rPr lang="en-US" dirty="0"/>
              <a:t>Negative transformation,</a:t>
            </a:r>
          </a:p>
          <a:p>
            <a:pPr marL="0" indent="0">
              <a:buNone/>
            </a:pPr>
            <a:r>
              <a:rPr lang="en-IN" dirty="0"/>
              <a:t>                    s = (L – 1) – r</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CE28AFBF-6049-4B48-865B-DD79CA4990D7}"/>
              </a:ext>
            </a:extLst>
          </p:cNvPr>
          <p:cNvPicPr>
            <a:picLocks noChangeAspect="1"/>
          </p:cNvPicPr>
          <p:nvPr/>
        </p:nvPicPr>
        <p:blipFill>
          <a:blip r:embed="rId2"/>
          <a:stretch>
            <a:fillRect/>
          </a:stretch>
        </p:blipFill>
        <p:spPr>
          <a:xfrm>
            <a:off x="647700" y="2387546"/>
            <a:ext cx="3689540" cy="2082907"/>
          </a:xfrm>
          <a:prstGeom prst="rect">
            <a:avLst/>
          </a:prstGeom>
        </p:spPr>
      </p:pic>
      <p:pic>
        <p:nvPicPr>
          <p:cNvPr id="5" name="Picture 4">
            <a:extLst>
              <a:ext uri="{FF2B5EF4-FFF2-40B4-BE49-F238E27FC236}">
                <a16:creationId xmlns:a16="http://schemas.microsoft.com/office/drawing/2014/main" id="{6BF424E7-BDD4-49EC-B7C2-CC7251A04740}"/>
              </a:ext>
            </a:extLst>
          </p:cNvPr>
          <p:cNvPicPr>
            <a:picLocks noChangeAspect="1"/>
          </p:cNvPicPr>
          <p:nvPr/>
        </p:nvPicPr>
        <p:blipFill>
          <a:blip r:embed="rId3"/>
          <a:stretch>
            <a:fillRect/>
          </a:stretch>
        </p:blipFill>
        <p:spPr>
          <a:xfrm>
            <a:off x="6096000" y="2387546"/>
            <a:ext cx="3086259" cy="2063856"/>
          </a:xfrm>
          <a:prstGeom prst="rect">
            <a:avLst/>
          </a:prstGeom>
        </p:spPr>
      </p:pic>
      <p:sp>
        <p:nvSpPr>
          <p:cNvPr id="7" name="TextBox 6">
            <a:extLst>
              <a:ext uri="{FF2B5EF4-FFF2-40B4-BE49-F238E27FC236}">
                <a16:creationId xmlns:a16="http://schemas.microsoft.com/office/drawing/2014/main" id="{99AF5C65-E05D-47B9-92A1-47AA9876B058}"/>
              </a:ext>
            </a:extLst>
          </p:cNvPr>
          <p:cNvSpPr txBox="1"/>
          <p:nvPr/>
        </p:nvSpPr>
        <p:spPr>
          <a:xfrm>
            <a:off x="1238250" y="4972050"/>
            <a:ext cx="2466975" cy="646331"/>
          </a:xfrm>
          <a:prstGeom prst="rect">
            <a:avLst/>
          </a:prstGeom>
          <a:noFill/>
        </p:spPr>
        <p:txBody>
          <a:bodyPr wrap="square" rtlCol="0">
            <a:spAutoFit/>
          </a:bodyPr>
          <a:lstStyle/>
          <a:p>
            <a:r>
              <a:rPr lang="en-US" dirty="0"/>
              <a:t>Identity transformation</a:t>
            </a:r>
          </a:p>
          <a:p>
            <a:endParaRPr lang="en-IN" dirty="0"/>
          </a:p>
        </p:txBody>
      </p:sp>
      <p:sp>
        <p:nvSpPr>
          <p:cNvPr id="8" name="TextBox 7">
            <a:extLst>
              <a:ext uri="{FF2B5EF4-FFF2-40B4-BE49-F238E27FC236}">
                <a16:creationId xmlns:a16="http://schemas.microsoft.com/office/drawing/2014/main" id="{5DCAD221-6C73-45FD-91E8-F0C822045186}"/>
              </a:ext>
            </a:extLst>
          </p:cNvPr>
          <p:cNvSpPr txBox="1"/>
          <p:nvPr/>
        </p:nvSpPr>
        <p:spPr>
          <a:xfrm>
            <a:off x="6848475" y="4886325"/>
            <a:ext cx="2466975" cy="646331"/>
          </a:xfrm>
          <a:prstGeom prst="rect">
            <a:avLst/>
          </a:prstGeom>
          <a:noFill/>
        </p:spPr>
        <p:txBody>
          <a:bodyPr wrap="square" rtlCol="0">
            <a:spAutoFit/>
          </a:bodyPr>
          <a:lstStyle/>
          <a:p>
            <a:r>
              <a:rPr lang="en-US" dirty="0"/>
              <a:t>Negative transformation</a:t>
            </a:r>
          </a:p>
          <a:p>
            <a:endParaRPr lang="en-IN" dirty="0"/>
          </a:p>
        </p:txBody>
      </p:sp>
    </p:spTree>
    <p:extLst>
      <p:ext uri="{BB962C8B-B14F-4D97-AF65-F5344CB8AC3E}">
        <p14:creationId xmlns:p14="http://schemas.microsoft.com/office/powerpoint/2010/main" val="9956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4DC4-A6C1-40C4-8CD9-B41469965D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Logarithmic transformation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3035-C5BC-44DC-A6C3-F75C2293E323}"/>
              </a:ext>
            </a:extLst>
          </p:cNvPr>
          <p:cNvSpPr>
            <a:spLocks noGrp="1"/>
          </p:cNvSpPr>
          <p:nvPr>
            <p:ph idx="1"/>
          </p:nvPr>
        </p:nvSpPr>
        <p:spPr/>
        <p:txBody>
          <a:bodyPr/>
          <a:lstStyle/>
          <a:p>
            <a:r>
              <a:rPr lang="pt-BR" dirty="0">
                <a:latin typeface="Times New Roman" panose="02020603050405020304" pitchFamily="18" charset="0"/>
                <a:cs typeface="Times New Roman" panose="02020603050405020304" pitchFamily="18" charset="0"/>
              </a:rPr>
              <a:t>s = c log(r + 1).</a:t>
            </a:r>
          </a:p>
          <a:p>
            <a:r>
              <a:rPr lang="en-US" dirty="0">
                <a:latin typeface="Times New Roman" panose="02020603050405020304" pitchFamily="18" charset="0"/>
                <a:cs typeface="Times New Roman" panose="02020603050405020304" pitchFamily="18" charset="0"/>
              </a:rPr>
              <a:t>During log transformation, the dark pixels in an image are expanded as compare to the higher pixel values. The higher pixel values are kind of compressed in log transformation. This result in following image enhancement.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67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6E4C-2D03-4312-955C-8F42190CB3B7}"/>
              </a:ext>
            </a:extLst>
          </p:cNvPr>
          <p:cNvSpPr>
            <a:spLocks noGrp="1"/>
          </p:cNvSpPr>
          <p:nvPr>
            <p:ph type="title"/>
          </p:nvPr>
        </p:nvSpPr>
        <p:spPr>
          <a:xfrm>
            <a:off x="742950" y="841375"/>
            <a:ext cx="10515600" cy="1325563"/>
          </a:xfrm>
        </p:spPr>
        <p:txBody>
          <a:bodyPr/>
          <a:lstStyle/>
          <a:p>
            <a:r>
              <a:rPr lang="en-IN" dirty="0">
                <a:latin typeface="Times New Roman" panose="02020603050405020304" pitchFamily="18" charset="0"/>
                <a:cs typeface="Times New Roman" panose="02020603050405020304" pitchFamily="18" charset="0"/>
              </a:rPr>
              <a:t>Power – Law transformations</a:t>
            </a:r>
            <a:br>
              <a:rPr lang="en-IN" dirty="0"/>
            </a:br>
            <a:endParaRPr lang="en-IN" dirty="0"/>
          </a:p>
        </p:txBody>
      </p:sp>
      <p:sp>
        <p:nvSpPr>
          <p:cNvPr id="3" name="Content Placeholder 2">
            <a:extLst>
              <a:ext uri="{FF2B5EF4-FFF2-40B4-BE49-F238E27FC236}">
                <a16:creationId xmlns:a16="http://schemas.microsoft.com/office/drawing/2014/main" id="{BB31A1DE-15A8-4D00-9C15-6E79D697577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a:t>
            </a:r>
            <a:r>
              <a:rPr lang="en-IN" dirty="0" err="1">
                <a:latin typeface="Times New Roman" panose="02020603050405020304" pitchFamily="18" charset="0"/>
                <a:cs typeface="Times New Roman" panose="02020603050405020304" pitchFamily="18" charset="0"/>
              </a:rPr>
              <a:t>cr</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γ</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Variation in the value of γ varies the enhancement of the images. Different display devices / monitors have their own gamma correction, that’s why they display their image at different intensity.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5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D80E65-2C04-49E6-BB58-6DA63176B60D}"/>
              </a:ext>
            </a:extLst>
          </p:cNvPr>
          <p:cNvPicPr>
            <a:picLocks noGrp="1" noChangeAspect="1"/>
          </p:cNvPicPr>
          <p:nvPr>
            <p:ph idx="1"/>
          </p:nvPr>
        </p:nvPicPr>
        <p:blipFill>
          <a:blip r:embed="rId2"/>
          <a:stretch>
            <a:fillRect/>
          </a:stretch>
        </p:blipFill>
        <p:spPr>
          <a:xfrm>
            <a:off x="2247900" y="1114425"/>
            <a:ext cx="6705599" cy="4417297"/>
          </a:xfrm>
          <a:prstGeom prst="rect">
            <a:avLst/>
          </a:prstGeom>
        </p:spPr>
      </p:pic>
    </p:spTree>
    <p:extLst>
      <p:ext uri="{BB962C8B-B14F-4D97-AF65-F5344CB8AC3E}">
        <p14:creationId xmlns:p14="http://schemas.microsoft.com/office/powerpoint/2010/main" val="88319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Digital Image? | TheAILearner">
            <a:extLst>
              <a:ext uri="{FF2B5EF4-FFF2-40B4-BE49-F238E27FC236}">
                <a16:creationId xmlns:a16="http://schemas.microsoft.com/office/drawing/2014/main" id="{0F644202-1372-483A-9707-0BA2C0E875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575" y="1504950"/>
            <a:ext cx="7658099" cy="398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0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3C50-D8C9-4A4E-940D-7F468BE5AD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resolution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C3245-3026-4569-948F-C8BFD48AC6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Resolution of an image is equivalent to the number of pixels in an image</a:t>
            </a:r>
          </a:p>
          <a:p>
            <a:r>
              <a:rPr lang="en-US" dirty="0">
                <a:latin typeface="Times New Roman" panose="02020603050405020304" pitchFamily="18" charset="0"/>
                <a:cs typeface="Times New Roman" panose="02020603050405020304" pitchFamily="18" charset="0"/>
              </a:rPr>
              <a:t>Higher  pixel number – higher the quality of image</a:t>
            </a:r>
          </a:p>
          <a:p>
            <a:r>
              <a:rPr lang="en-US" dirty="0">
                <a:latin typeface="Times New Roman" panose="02020603050405020304" pitchFamily="18" charset="0"/>
                <a:cs typeface="Times New Roman" panose="02020603050405020304" pitchFamily="18" charset="0"/>
              </a:rPr>
              <a:t>Lower pixel number – lower the quality of image </a:t>
            </a:r>
          </a:p>
          <a:p>
            <a:endParaRPr lang="en-IN" dirty="0"/>
          </a:p>
        </p:txBody>
      </p:sp>
      <p:pic>
        <p:nvPicPr>
          <p:cNvPr id="4" name="Picture 3">
            <a:extLst>
              <a:ext uri="{FF2B5EF4-FFF2-40B4-BE49-F238E27FC236}">
                <a16:creationId xmlns:a16="http://schemas.microsoft.com/office/drawing/2014/main" id="{FA00AC69-85DF-47FB-88EC-F50CA3BC7CF8}"/>
              </a:ext>
            </a:extLst>
          </p:cNvPr>
          <p:cNvPicPr>
            <a:picLocks noChangeAspect="1"/>
          </p:cNvPicPr>
          <p:nvPr/>
        </p:nvPicPr>
        <p:blipFill>
          <a:blip r:embed="rId2"/>
          <a:stretch>
            <a:fillRect/>
          </a:stretch>
        </p:blipFill>
        <p:spPr>
          <a:xfrm>
            <a:off x="1492048" y="4184618"/>
            <a:ext cx="8642552" cy="1873282"/>
          </a:xfrm>
          <a:prstGeom prst="rect">
            <a:avLst/>
          </a:prstGeom>
        </p:spPr>
      </p:pic>
    </p:spTree>
    <p:extLst>
      <p:ext uri="{BB962C8B-B14F-4D97-AF65-F5344CB8AC3E}">
        <p14:creationId xmlns:p14="http://schemas.microsoft.com/office/powerpoint/2010/main" val="333841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52B-D8D5-4827-A64E-50ADABB5D535}"/>
              </a:ext>
            </a:extLst>
          </p:cNvPr>
          <p:cNvSpPr>
            <a:spLocks noGrp="1"/>
          </p:cNvSpPr>
          <p:nvPr>
            <p:ph type="title"/>
          </p:nvPr>
        </p:nvSpPr>
        <p:spPr>
          <a:xfrm>
            <a:off x="838200" y="346075"/>
            <a:ext cx="10515600" cy="1325563"/>
          </a:xfrm>
        </p:spPr>
        <p:txBody>
          <a:bodyPr/>
          <a:lstStyle/>
          <a:p>
            <a:r>
              <a:rPr lang="en-US" dirty="0">
                <a:latin typeface="Times New Roman" panose="02020603050405020304" pitchFamily="18" charset="0"/>
                <a:cs typeface="Times New Roman" panose="02020603050405020304" pitchFamily="18" charset="0"/>
              </a:rPr>
              <a:t>Spatial resolution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89B3CD-5CDD-49AF-8D02-4614E116B370}"/>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Spatial resolution refers to the dimension of the pixel size representing the area covered on the ground</a:t>
            </a:r>
            <a:r>
              <a:rPr lang="en-IN" dirty="0">
                <a:latin typeface="Times New Roman" panose="02020603050405020304" pitchFamily="18" charset="0"/>
                <a:cs typeface="Times New Roman" panose="02020603050405020304" pitchFamily="18" charset="0"/>
              </a:rPr>
              <a:t>. For example, if the area covered by a pixel is 5 x 5 meters, the resolution is 5 meters. </a:t>
            </a:r>
          </a:p>
          <a:p>
            <a:r>
              <a:rPr lang="en-IN" dirty="0">
                <a:latin typeface="Times New Roman" panose="02020603050405020304" pitchFamily="18" charset="0"/>
                <a:cs typeface="Times New Roman" panose="02020603050405020304" pitchFamily="18" charset="0"/>
              </a:rPr>
              <a:t>The higher the resolution of an image, the smaller the pixel size and the greater the detail. </a:t>
            </a:r>
          </a:p>
          <a:p>
            <a:r>
              <a:rPr lang="en-US" dirty="0">
                <a:latin typeface="Times New Roman" panose="02020603050405020304" pitchFamily="18" charset="0"/>
                <a:cs typeface="Times New Roman" panose="02020603050405020304" pitchFamily="18" charset="0"/>
              </a:rPr>
              <a:t>For practical purposes the clarity of the image is decided by its spatial resolution, not the number of pixels in an image</a:t>
            </a:r>
            <a:r>
              <a:rPr lang="en-US" dirty="0"/>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54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E55A7-3F2F-4B73-AB62-E368B361571D}"/>
              </a:ext>
            </a:extLst>
          </p:cNvPr>
          <p:cNvSpPr>
            <a:spLocks noGrp="1"/>
          </p:cNvSpPr>
          <p:nvPr>
            <p:ph idx="1"/>
          </p:nvPr>
        </p:nvSpPr>
        <p:spPr>
          <a:xfrm>
            <a:off x="838200" y="609600"/>
            <a:ext cx="10515600" cy="5567363"/>
          </a:xfrm>
        </p:spPr>
        <p:txBody>
          <a:bodyPr/>
          <a:lstStyle/>
          <a:p>
            <a:pPr marL="0" indent="0">
              <a:buNone/>
            </a:pPr>
            <a:r>
              <a:rPr lang="en-US" dirty="0">
                <a:latin typeface="Times New Roman" panose="02020603050405020304" pitchFamily="18" charset="0"/>
                <a:cs typeface="Times New Roman" panose="02020603050405020304" pitchFamily="18" charset="0"/>
              </a:rPr>
              <a:t>Brightness :</a:t>
            </a:r>
          </a:p>
          <a:p>
            <a:r>
              <a:rPr lang="en-US" dirty="0">
                <a:latin typeface="Times New Roman" panose="02020603050405020304" pitchFamily="18" charset="0"/>
                <a:cs typeface="Times New Roman" panose="02020603050405020304" pitchFamily="18" charset="0"/>
              </a:rPr>
              <a:t>How far the eye is able to sense the luminance is called brightness.</a:t>
            </a:r>
          </a:p>
          <a:p>
            <a:r>
              <a:rPr lang="en-US" dirty="0">
                <a:latin typeface="Times New Roman" panose="02020603050405020304" pitchFamily="18" charset="0"/>
                <a:cs typeface="Times New Roman" panose="02020603050405020304" pitchFamily="18" charset="0"/>
              </a:rPr>
              <a:t>It is not a physical unit </a:t>
            </a:r>
          </a:p>
          <a:p>
            <a:r>
              <a:rPr lang="en-US" dirty="0">
                <a:latin typeface="Times New Roman" panose="02020603050405020304" pitchFamily="18" charset="0"/>
                <a:cs typeface="Times New Roman" panose="02020603050405020304" pitchFamily="18" charset="0"/>
              </a:rPr>
              <a:t>It can be adjusted by add or subtract the brightness factor</a:t>
            </a:r>
          </a:p>
          <a:p>
            <a:pPr marL="0" indent="0">
              <a:buNone/>
            </a:pPr>
            <a:r>
              <a:rPr lang="en-US" dirty="0">
                <a:latin typeface="Times New Roman" panose="02020603050405020304" pitchFamily="18" charset="0"/>
                <a:cs typeface="Times New Roman" panose="02020603050405020304" pitchFamily="18" charset="0"/>
              </a:rPr>
              <a:t>Luminance:</a:t>
            </a:r>
          </a:p>
          <a:p>
            <a:r>
              <a:rPr lang="en-US" dirty="0">
                <a:latin typeface="Times New Roman" panose="02020603050405020304" pitchFamily="18" charset="0"/>
                <a:cs typeface="Times New Roman" panose="02020603050405020304" pitchFamily="18" charset="0"/>
              </a:rPr>
              <a:t>It is a measure of anything that projects light </a:t>
            </a:r>
            <a:r>
              <a:rPr lang="en-US" dirty="0"/>
              <a:t>.</a:t>
            </a:r>
          </a:p>
          <a:p>
            <a:endParaRPr lang="en-IN" dirty="0"/>
          </a:p>
        </p:txBody>
      </p:sp>
      <p:pic>
        <p:nvPicPr>
          <p:cNvPr id="4" name="Picture 3">
            <a:extLst>
              <a:ext uri="{FF2B5EF4-FFF2-40B4-BE49-F238E27FC236}">
                <a16:creationId xmlns:a16="http://schemas.microsoft.com/office/drawing/2014/main" id="{55157E40-0790-4EFC-B9F1-DDD63D8B9ABD}"/>
              </a:ext>
            </a:extLst>
          </p:cNvPr>
          <p:cNvPicPr>
            <a:picLocks noChangeAspect="1"/>
          </p:cNvPicPr>
          <p:nvPr/>
        </p:nvPicPr>
        <p:blipFill>
          <a:blip r:embed="rId2"/>
          <a:stretch>
            <a:fillRect/>
          </a:stretch>
        </p:blipFill>
        <p:spPr>
          <a:xfrm>
            <a:off x="3828959" y="4098888"/>
            <a:ext cx="3524431" cy="1422473"/>
          </a:xfrm>
          <a:prstGeom prst="rect">
            <a:avLst/>
          </a:prstGeom>
        </p:spPr>
      </p:pic>
      <p:sp>
        <p:nvSpPr>
          <p:cNvPr id="5" name="TextBox 4">
            <a:extLst>
              <a:ext uri="{FF2B5EF4-FFF2-40B4-BE49-F238E27FC236}">
                <a16:creationId xmlns:a16="http://schemas.microsoft.com/office/drawing/2014/main" id="{EF5F4585-49F7-4A38-BE15-87F882994688}"/>
              </a:ext>
            </a:extLst>
          </p:cNvPr>
          <p:cNvSpPr txBox="1"/>
          <p:nvPr/>
        </p:nvSpPr>
        <p:spPr>
          <a:xfrm>
            <a:off x="3752850" y="5336695"/>
            <a:ext cx="1343025" cy="369332"/>
          </a:xfrm>
          <a:prstGeom prst="rect">
            <a:avLst/>
          </a:prstGeom>
          <a:noFill/>
        </p:spPr>
        <p:txBody>
          <a:bodyPr wrap="square" rtlCol="0">
            <a:spAutoFit/>
          </a:bodyPr>
          <a:lstStyle/>
          <a:p>
            <a:r>
              <a:rPr lang="en-US" dirty="0"/>
              <a:t>luminance</a:t>
            </a:r>
            <a:endParaRPr lang="en-IN" dirty="0"/>
          </a:p>
        </p:txBody>
      </p:sp>
      <p:sp>
        <p:nvSpPr>
          <p:cNvPr id="6" name="TextBox 5">
            <a:extLst>
              <a:ext uri="{FF2B5EF4-FFF2-40B4-BE49-F238E27FC236}">
                <a16:creationId xmlns:a16="http://schemas.microsoft.com/office/drawing/2014/main" id="{A66098F1-AB1F-4835-91F6-C9B916A5E3A9}"/>
              </a:ext>
            </a:extLst>
          </p:cNvPr>
          <p:cNvSpPr txBox="1"/>
          <p:nvPr/>
        </p:nvSpPr>
        <p:spPr>
          <a:xfrm>
            <a:off x="6515100" y="5152029"/>
            <a:ext cx="2047875" cy="369332"/>
          </a:xfrm>
          <a:prstGeom prst="rect">
            <a:avLst/>
          </a:prstGeom>
          <a:noFill/>
        </p:spPr>
        <p:txBody>
          <a:bodyPr wrap="square" rtlCol="0">
            <a:spAutoFit/>
          </a:bodyPr>
          <a:lstStyle/>
          <a:p>
            <a:r>
              <a:rPr lang="en-US" dirty="0"/>
              <a:t>brightness</a:t>
            </a:r>
            <a:endParaRPr lang="en-IN" dirty="0"/>
          </a:p>
        </p:txBody>
      </p:sp>
      <p:sp>
        <p:nvSpPr>
          <p:cNvPr id="7" name="TextBox 6">
            <a:extLst>
              <a:ext uri="{FF2B5EF4-FFF2-40B4-BE49-F238E27FC236}">
                <a16:creationId xmlns:a16="http://schemas.microsoft.com/office/drawing/2014/main" id="{B0933F34-BA5E-404C-8222-1F2413BDF59E}"/>
              </a:ext>
            </a:extLst>
          </p:cNvPr>
          <p:cNvSpPr txBox="1"/>
          <p:nvPr/>
        </p:nvSpPr>
        <p:spPr>
          <a:xfrm>
            <a:off x="6515100" y="3914222"/>
            <a:ext cx="1276350" cy="369332"/>
          </a:xfrm>
          <a:prstGeom prst="rect">
            <a:avLst/>
          </a:prstGeom>
          <a:noFill/>
        </p:spPr>
        <p:txBody>
          <a:bodyPr wrap="square" rtlCol="0">
            <a:spAutoFit/>
          </a:bodyPr>
          <a:lstStyle/>
          <a:p>
            <a:r>
              <a:rPr lang="en-US" dirty="0"/>
              <a:t>eye</a:t>
            </a:r>
            <a:endParaRPr lang="en-IN" dirty="0"/>
          </a:p>
        </p:txBody>
      </p:sp>
    </p:spTree>
    <p:extLst>
      <p:ext uri="{BB962C8B-B14F-4D97-AF65-F5344CB8AC3E}">
        <p14:creationId xmlns:p14="http://schemas.microsoft.com/office/powerpoint/2010/main" val="250354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CCB7-6C90-4868-AE5F-D79FDACFA7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Intensity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B6F94-E0B4-4D0A-A166-EDED813DECE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Power per unit area </a:t>
            </a:r>
          </a:p>
          <a:p>
            <a:r>
              <a:rPr lang="en-US" dirty="0">
                <a:latin typeface="Times New Roman" panose="02020603050405020304" pitchFamily="18" charset="0"/>
                <a:cs typeface="Times New Roman" panose="02020603050405020304" pitchFamily="18" charset="0"/>
              </a:rPr>
              <a:t>It is a physical quantity</a:t>
            </a:r>
          </a:p>
          <a:p>
            <a:r>
              <a:rPr lang="en-IN" dirty="0">
                <a:latin typeface="Times New Roman" panose="02020603050405020304" pitchFamily="18" charset="0"/>
                <a:cs typeface="Times New Roman" panose="02020603050405020304" pitchFamily="18" charset="0"/>
              </a:rPr>
              <a:t>An image is defined as a two-dimensional function f(x, y) </a:t>
            </a:r>
            <a:r>
              <a:rPr lang="en-IN" b="1" dirty="0">
                <a:latin typeface="Times New Roman" panose="02020603050405020304" pitchFamily="18" charset="0"/>
                <a:cs typeface="Times New Roman" panose="02020603050405020304" pitchFamily="18" charset="0"/>
              </a:rPr>
              <a:t>the amplitude of f at any pair of coordinates (x, y)</a:t>
            </a:r>
            <a:r>
              <a:rPr lang="en-IN" dirty="0">
                <a:latin typeface="Times New Roman" panose="02020603050405020304" pitchFamily="18" charset="0"/>
                <a:cs typeface="Times New Roman" panose="02020603050405020304" pitchFamily="18" charset="0"/>
              </a:rPr>
              <a:t> is called the intensity or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of the image at that point.</a:t>
            </a:r>
          </a:p>
        </p:txBody>
      </p:sp>
    </p:spTree>
    <p:extLst>
      <p:ext uri="{BB962C8B-B14F-4D97-AF65-F5344CB8AC3E}">
        <p14:creationId xmlns:p14="http://schemas.microsoft.com/office/powerpoint/2010/main" val="28648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F78A-D3C3-417E-AF71-324076336321}"/>
              </a:ext>
            </a:extLst>
          </p:cNvPr>
          <p:cNvSpPr>
            <a:spLocks noGrp="1"/>
          </p:cNvSpPr>
          <p:nvPr>
            <p:ph type="title"/>
          </p:nvPr>
        </p:nvSpPr>
        <p:spPr/>
        <p:txBody>
          <a:bodyPr/>
          <a:lstStyle/>
          <a:p>
            <a:r>
              <a:rPr lang="en-US" dirty="0"/>
              <a:t>Contrast </a:t>
            </a:r>
            <a:endParaRPr lang="en-IN" dirty="0"/>
          </a:p>
        </p:txBody>
      </p:sp>
      <p:sp>
        <p:nvSpPr>
          <p:cNvPr id="3" name="Content Placeholder 2">
            <a:extLst>
              <a:ext uri="{FF2B5EF4-FFF2-40B4-BE49-F238E27FC236}">
                <a16:creationId xmlns:a16="http://schemas.microsoft.com/office/drawing/2014/main" id="{C0ECBC70-03D0-4101-930E-F2485B3E44C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Contrast refers to </a:t>
            </a:r>
            <a:r>
              <a:rPr lang="en-IN" b="1" dirty="0">
                <a:latin typeface="Times New Roman" panose="02020603050405020304" pitchFamily="18" charset="0"/>
                <a:cs typeface="Times New Roman" panose="02020603050405020304" pitchFamily="18" charset="0"/>
              </a:rPr>
              <a:t>the amount of </a:t>
            </a:r>
            <a:r>
              <a:rPr lang="en-IN" b="1" dirty="0" err="1">
                <a:latin typeface="Times New Roman" panose="02020603050405020304" pitchFamily="18" charset="0"/>
                <a:cs typeface="Times New Roman" panose="02020603050405020304" pitchFamily="18" charset="0"/>
              </a:rPr>
              <a:t>color</a:t>
            </a:r>
            <a:r>
              <a:rPr lang="en-IN" b="1" dirty="0">
                <a:latin typeface="Times New Roman" panose="02020603050405020304" pitchFamily="18" charset="0"/>
                <a:cs typeface="Times New Roman" panose="02020603050405020304" pitchFamily="18" charset="0"/>
              </a:rPr>
              <a:t> or grayscale differentiation that exists between various image features in digital images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Images having a higher contrast level generally display a greater degree of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or grayscale variation than those of lower contrast.</a:t>
            </a:r>
          </a:p>
          <a:p>
            <a:r>
              <a:rPr lang="en-US" dirty="0"/>
              <a:t>Contrast is the difference between the maximum and minimum pixel intensity of an image.</a:t>
            </a:r>
          </a:p>
          <a:p>
            <a:r>
              <a:rPr lang="de-DE" dirty="0"/>
              <a:t>Contrast = maximum pixel intensity - minimum pixel intensity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5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E4992-FDF2-44FD-A6F7-75B1BC3A3F58}"/>
              </a:ext>
            </a:extLst>
          </p:cNvPr>
          <p:cNvSpPr>
            <a:spLocks noGrp="1"/>
          </p:cNvSpPr>
          <p:nvPr>
            <p:ph idx="1"/>
          </p:nvPr>
        </p:nvSpPr>
        <p:spPr>
          <a:xfrm>
            <a:off x="838200" y="396875"/>
            <a:ext cx="10515600" cy="4351338"/>
          </a:xfrm>
        </p:spPr>
        <p:txBody>
          <a:bodyPr/>
          <a:lstStyle/>
          <a:p>
            <a:r>
              <a:rPr lang="en-US" dirty="0">
                <a:latin typeface="Times New Roman" panose="02020603050405020304" pitchFamily="18" charset="0"/>
                <a:cs typeface="Times New Roman" panose="02020603050405020304" pitchFamily="18" charset="0"/>
              </a:rPr>
              <a:t>Deficiencies in digital image contrast can often be corrected by utilizing an </a:t>
            </a:r>
            <a:r>
              <a:rPr lang="en-US" b="1" dirty="0">
                <a:latin typeface="Times New Roman" panose="02020603050405020304" pitchFamily="18" charset="0"/>
                <a:cs typeface="Times New Roman" panose="02020603050405020304" pitchFamily="18" charset="0"/>
              </a:rPr>
              <a:t>intensity transformation</a:t>
            </a:r>
            <a:r>
              <a:rPr lang="en-US" dirty="0">
                <a:latin typeface="Times New Roman" panose="02020603050405020304" pitchFamily="18" charset="0"/>
                <a:cs typeface="Times New Roman" panose="02020603050405020304" pitchFamily="18" charset="0"/>
              </a:rPr>
              <a:t> operation, which is an algorithm designed to transform each input brightness value to a corresponding output brightness value via a </a:t>
            </a:r>
            <a:r>
              <a:rPr lang="en-US" b="1" dirty="0">
                <a:latin typeface="Times New Roman" panose="02020603050405020304" pitchFamily="18" charset="0"/>
                <a:cs typeface="Times New Roman" panose="02020603050405020304" pitchFamily="18" charset="0"/>
              </a:rPr>
              <a:t>transfer function</a:t>
            </a:r>
          </a:p>
          <a:p>
            <a:r>
              <a:rPr lang="en-US" dirty="0">
                <a:latin typeface="Times New Roman" panose="02020603050405020304" pitchFamily="18" charset="0"/>
                <a:cs typeface="Times New Roman" panose="02020603050405020304" pitchFamily="18" charset="0"/>
              </a:rPr>
              <a:t>Linear transformation</a:t>
            </a:r>
          </a:p>
          <a:p>
            <a:r>
              <a:rPr lang="en-US" dirty="0">
                <a:latin typeface="Times New Roman" panose="02020603050405020304" pitchFamily="18" charset="0"/>
                <a:cs typeface="Times New Roman" panose="02020603050405020304" pitchFamily="18" charset="0"/>
              </a:rPr>
              <a:t>Logarithmic transformation</a:t>
            </a:r>
          </a:p>
          <a:p>
            <a:r>
              <a:rPr lang="en-US" dirty="0">
                <a:latin typeface="Times New Roman" panose="02020603050405020304" pitchFamily="18" charset="0"/>
                <a:cs typeface="Times New Roman" panose="02020603050405020304" pitchFamily="18" charset="0"/>
              </a:rPr>
              <a:t>Power law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8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229A-98D6-411E-AE9B-ECABE93E2DB1}"/>
              </a:ext>
            </a:extLst>
          </p:cNvPr>
          <p:cNvSpPr>
            <a:spLocks noGrp="1"/>
          </p:cNvSpPr>
          <p:nvPr>
            <p:ph type="title"/>
          </p:nvPr>
        </p:nvSpPr>
        <p:spPr/>
        <p:txBody>
          <a:bodyPr/>
          <a:lstStyle/>
          <a:p>
            <a:r>
              <a:rPr lang="en-US" dirty="0"/>
              <a:t>Linear transformation </a:t>
            </a:r>
            <a:endParaRPr lang="en-IN" dirty="0"/>
          </a:p>
        </p:txBody>
      </p:sp>
      <p:sp>
        <p:nvSpPr>
          <p:cNvPr id="3" name="Content Placeholder 2">
            <a:extLst>
              <a:ext uri="{FF2B5EF4-FFF2-40B4-BE49-F238E27FC236}">
                <a16:creationId xmlns:a16="http://schemas.microsoft.com/office/drawing/2014/main" id="{8C494485-548F-4BF9-A320-5BDF419BAF89}"/>
              </a:ext>
            </a:extLst>
          </p:cNvPr>
          <p:cNvSpPr>
            <a:spLocks noGrp="1"/>
          </p:cNvSpPr>
          <p:nvPr>
            <p:ph idx="1"/>
          </p:nvPr>
        </p:nvSpPr>
        <p:spPr/>
        <p:txBody>
          <a:bodyPr>
            <a:normAutofit/>
          </a:bodyPr>
          <a:lstStyle/>
          <a:p>
            <a:r>
              <a:rPr lang="en-US" dirty="0"/>
              <a:t>Linear transformation includes simple identity and negative transformation. </a:t>
            </a:r>
          </a:p>
          <a:p>
            <a:r>
              <a:rPr lang="en-US" dirty="0"/>
              <a:t>Identity transformation</a:t>
            </a:r>
          </a:p>
          <a:p>
            <a:pPr marL="0" indent="0">
              <a:buNone/>
            </a:pPr>
            <a:r>
              <a:rPr lang="en-US" dirty="0"/>
              <a:t>    Input image is directly mapped to the output image value </a:t>
            </a:r>
          </a:p>
          <a:p>
            <a:pPr marL="0" indent="0">
              <a:buNone/>
            </a:pPr>
            <a:r>
              <a:rPr lang="en-US" dirty="0"/>
              <a:t>    The resultant image is same as the input image</a:t>
            </a:r>
          </a:p>
          <a:p>
            <a:r>
              <a:rPr lang="en-US" dirty="0"/>
              <a:t>Negative transformation</a:t>
            </a:r>
          </a:p>
          <a:p>
            <a:pPr marL="0" indent="0">
              <a:buNone/>
            </a:pPr>
            <a:r>
              <a:rPr lang="en-US" dirty="0"/>
              <a:t>   It is invert of identity transformation.</a:t>
            </a:r>
          </a:p>
          <a:p>
            <a:pPr marL="0" indent="0">
              <a:buNone/>
            </a:pPr>
            <a:r>
              <a:rPr lang="en-US" dirty="0"/>
              <a:t>   Each value of the input image is subtracted from the L-1 and mapped onto the output image.</a:t>
            </a:r>
            <a:endParaRPr lang="en-IN" dirty="0"/>
          </a:p>
        </p:txBody>
      </p:sp>
    </p:spTree>
    <p:extLst>
      <p:ext uri="{BB962C8B-B14F-4D97-AF65-F5344CB8AC3E}">
        <p14:creationId xmlns:p14="http://schemas.microsoft.com/office/powerpoint/2010/main" val="2847558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581</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Image </vt:lpstr>
      <vt:lpstr>PowerPoint Presentation</vt:lpstr>
      <vt:lpstr>Image resolution</vt:lpstr>
      <vt:lpstr>Spatial resolution</vt:lpstr>
      <vt:lpstr>PowerPoint Presentation</vt:lpstr>
      <vt:lpstr>Intensity</vt:lpstr>
      <vt:lpstr>Contrast </vt:lpstr>
      <vt:lpstr>PowerPoint Presentation</vt:lpstr>
      <vt:lpstr>Linear transformation </vt:lpstr>
      <vt:lpstr>PowerPoint Presentation</vt:lpstr>
      <vt:lpstr>Logarithmic transformation</vt:lpstr>
      <vt:lpstr>Power – Law transformations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2023-09-05T17:57:54Z</dcterms:created>
  <dcterms:modified xsi:type="dcterms:W3CDTF">2023-09-06T10:18:30Z</dcterms:modified>
</cp:coreProperties>
</file>