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1" r:id="rId5"/>
    <p:sldId id="259" r:id="rId6"/>
    <p:sldId id="265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12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100000">
              <a:schemeClr val="bg1">
                <a:lumMod val="95000"/>
              </a:schemeClr>
            </a:gs>
            <a:gs pos="0">
              <a:srgbClr val="7030A0"/>
            </a:gs>
            <a:gs pos="73000">
              <a:srgbClr val="999999">
                <a:alpha val="100000"/>
              </a:srgbClr>
            </a:gs>
            <a:gs pos="58000">
              <a:srgbClr val="737373">
                <a:alpha val="100000"/>
              </a:srgbClr>
            </a:gs>
            <a:gs pos="100000">
              <a:schemeClr val="bg1">
                <a:lumMod val="75000"/>
              </a:schemeClr>
            </a:gs>
            <a:gs pos="0">
              <a:schemeClr val="tx1">
                <a:lumMod val="95000"/>
                <a:lumOff val="5000"/>
              </a:schemeClr>
            </a:gs>
            <a:gs pos="99000">
              <a:schemeClr val="bg1">
                <a:lumMod val="65000"/>
              </a:schemeClr>
            </a:gs>
          </a:gsLst>
          <a:lin ang="516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60000"/>
                    <a:lumOff val="40000"/>
                  </a:schemeClr>
                </a:solidFill>
              </a14:hiddenFill>
            </a:ext>
          </a:extLst>
        </p:spPr>
        <p:txBody>
          <a:bodyPr/>
          <a:p>
            <a:r>
              <a:rPr lang="en-US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rPr>
              <a:t>IMAGE SENSORS</a:t>
            </a:r>
            <a:endParaRPr lang="en-US">
              <a:solidFill>
                <a:schemeClr val="bg1"/>
              </a:solidFill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365"/>
          </a:xfrm>
          <a:solidFill>
            <a:schemeClr val="tx1"/>
          </a:solidFill>
        </p:spPr>
        <p:txBody>
          <a:bodyPr/>
          <a:p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0285" y="1750060"/>
            <a:ext cx="5523865" cy="41738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 Box 7"/>
          <p:cNvSpPr txBox="1"/>
          <p:nvPr/>
        </p:nvSpPr>
        <p:spPr>
          <a:xfrm>
            <a:off x="4270375" y="527685"/>
            <a:ext cx="4064000" cy="7150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3200" b="1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rPr>
              <a:t>CCD IMAGE SENSOR</a:t>
            </a:r>
            <a:endParaRPr lang="en-US" sz="3200" b="1">
              <a:solidFill>
                <a:schemeClr val="bg1"/>
              </a:solidFill>
              <a:latin typeface="Cambria" panose="02040503050406030204" charset="0"/>
              <a:cs typeface="Cambria" panose="02040503050406030204" charset="0"/>
            </a:endParaRPr>
          </a:p>
        </p:txBody>
      </p:sp>
      <p:pic>
        <p:nvPicPr>
          <p:cNvPr id="10" name="Picture 9" descr="ss-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" y="1750060"/>
            <a:ext cx="5201285" cy="41738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635"/>
            <a:ext cx="12192000" cy="6858635"/>
          </a:xfrm>
          <a:solidFill>
            <a:schemeClr val="tx1"/>
          </a:solidFill>
        </p:spPr>
        <p:txBody>
          <a:bodyPr/>
          <a:p>
            <a:endParaRPr lang="en-US"/>
          </a:p>
        </p:txBody>
      </p:sp>
      <p:pic>
        <p:nvPicPr>
          <p:cNvPr id="9" name="Picture 8" descr="ss-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9480" y="1703070"/>
            <a:ext cx="10486390" cy="443357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3817620" y="472440"/>
            <a:ext cx="5377180" cy="6248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3200" b="1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rPr>
              <a:t>TYPES OF CCD SENSOR</a:t>
            </a:r>
            <a:endParaRPr lang="en-US" sz="3200" b="1">
              <a:solidFill>
                <a:schemeClr val="bg1"/>
              </a:solidFill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635"/>
          </a:xfrm>
          <a:solidFill>
            <a:schemeClr val="tx1"/>
          </a:solidFill>
        </p:spPr>
        <p:txBody>
          <a:bodyPr/>
          <a:p>
            <a:endParaRPr lang="en-US"/>
          </a:p>
        </p:txBody>
      </p:sp>
      <p:pic>
        <p:nvPicPr>
          <p:cNvPr id="4" name="Content Placeholder 3" descr="ss-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23620" y="1462405"/>
            <a:ext cx="5697855" cy="452628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787775" y="464185"/>
            <a:ext cx="45167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rPr>
              <a:t>CMOS IMAGE SENSOR</a:t>
            </a:r>
            <a:endParaRPr lang="en-US" sz="3200" b="1">
              <a:solidFill>
                <a:schemeClr val="bg1"/>
              </a:solidFill>
              <a:latin typeface="Cambria" panose="02040503050406030204" charset="0"/>
              <a:cs typeface="Cambria" panose="0204050305040603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1535" y="1463040"/>
            <a:ext cx="4499610" cy="45250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35"/>
            <a:ext cx="12192000" cy="6856730"/>
          </a:xfrm>
          <a:solidFill>
            <a:schemeClr val="tx1"/>
          </a:solidFill>
        </p:spPr>
        <p:txBody>
          <a:bodyPr/>
          <a:p>
            <a:endParaRPr lang="en-US"/>
          </a:p>
        </p:txBody>
      </p:sp>
      <p:pic>
        <p:nvPicPr>
          <p:cNvPr id="12" name="Content Placeholder 11" descr="Comparison-of-rolling-shutter-and-global-shutter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574165"/>
            <a:ext cx="10972165" cy="4653915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2176145" y="464820"/>
            <a:ext cx="75342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rPr>
              <a:t>ROLLING SHUTTER VS GLOBAL SHUTTER</a:t>
            </a:r>
            <a:endParaRPr lang="en-US" sz="3200">
              <a:solidFill>
                <a:schemeClr val="bg1"/>
              </a:solidFill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839788" y="721043"/>
            <a:ext cx="5157787" cy="823912"/>
          </a:xfrm>
        </p:spPr>
        <p:txBody>
          <a:bodyPr/>
          <a:p>
            <a:r>
              <a:rPr lang="en-US" sz="320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rPr>
              <a:t>CCD </a:t>
            </a:r>
            <a:r>
              <a:rPr lang="en-US" sz="3200">
                <a:ln>
                  <a:noFill/>
                </a:ln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rPr>
              <a:t>SENSOR</a:t>
            </a:r>
            <a:endParaRPr lang="en-US" sz="3200">
              <a:ln>
                <a:noFill/>
              </a:ln>
              <a:solidFill>
                <a:schemeClr val="bg1"/>
              </a:solidFill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9788" y="1865630"/>
            <a:ext cx="5157787" cy="3684588"/>
          </a:xfrm>
        </p:spPr>
        <p:txBody>
          <a:bodyPr/>
          <a:p>
            <a:r>
              <a:rPr lang="en-US" sz="200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rPr>
              <a:t>It is used to transmit electrically charged signals.</a:t>
            </a:r>
            <a:endParaRPr lang="en-US" sz="2000">
              <a:solidFill>
                <a:schemeClr val="bg1"/>
              </a:solidFill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200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rPr>
              <a:t>Low power consumption.</a:t>
            </a:r>
            <a:endParaRPr lang="en-US" sz="2000">
              <a:solidFill>
                <a:schemeClr val="bg1"/>
              </a:solidFill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200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rPr>
              <a:t>Low complexity.</a:t>
            </a:r>
            <a:endParaRPr lang="en-US" sz="2000">
              <a:solidFill>
                <a:schemeClr val="bg1"/>
              </a:solidFill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200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rPr>
              <a:t>Moderate to the high noise level.</a:t>
            </a:r>
            <a:endParaRPr lang="en-US" sz="2000">
              <a:solidFill>
                <a:schemeClr val="bg1"/>
              </a:solidFill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200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rPr>
              <a:t>More expensive.</a:t>
            </a:r>
            <a:endParaRPr lang="en-US" sz="2000">
              <a:solidFill>
                <a:schemeClr val="bg1"/>
              </a:solidFill>
              <a:latin typeface="Cambria" panose="02040503050406030204" charset="0"/>
              <a:cs typeface="Cambria" panose="02040503050406030204" charset="0"/>
            </a:endParaRPr>
          </a:p>
          <a:p>
            <a:endParaRPr lang="en-US" sz="2000">
              <a:solidFill>
                <a:schemeClr val="bg1"/>
              </a:solidFill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>
          <a:xfrm>
            <a:off x="6172200" y="721043"/>
            <a:ext cx="5183188" cy="823912"/>
          </a:xfrm>
        </p:spPr>
        <p:txBody>
          <a:bodyPr/>
          <a:p>
            <a:r>
              <a:rPr lang="en-US" sz="320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rPr>
              <a:t>CMOS SENSOR</a:t>
            </a:r>
            <a:endParaRPr lang="en-US" sz="3200">
              <a:solidFill>
                <a:schemeClr val="bg1"/>
              </a:solidFill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5997575" y="1865630"/>
            <a:ext cx="5183188" cy="3684588"/>
          </a:xfrm>
        </p:spPr>
        <p:txBody>
          <a:bodyPr/>
          <a:p>
            <a:r>
              <a:rPr lang="en-US" sz="200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rPr>
              <a:t>It is use dto change light into an electrical signals.</a:t>
            </a:r>
            <a:endParaRPr lang="en-US" sz="2000">
              <a:solidFill>
                <a:schemeClr val="bg1"/>
              </a:solidFill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200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rPr>
              <a:t>Moderate to high power consumption.</a:t>
            </a:r>
            <a:endParaRPr lang="en-US" sz="2000">
              <a:solidFill>
                <a:schemeClr val="bg1"/>
              </a:solidFill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200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rPr>
              <a:t>Moderate complexity.</a:t>
            </a:r>
            <a:endParaRPr lang="en-US" sz="2000">
              <a:solidFill>
                <a:schemeClr val="bg1"/>
              </a:solidFill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200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rPr>
              <a:t>Low noise level.</a:t>
            </a:r>
            <a:endParaRPr lang="en-US" sz="2000">
              <a:solidFill>
                <a:schemeClr val="bg1"/>
              </a:solidFill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200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rPr>
              <a:t>Less expensive.</a:t>
            </a:r>
            <a:endParaRPr lang="en-US" sz="2000">
              <a:solidFill>
                <a:schemeClr val="bg1"/>
              </a:solidFill>
              <a:latin typeface="Cambria" panose="02040503050406030204" charset="0"/>
              <a:cs typeface="Cambria" panose="02040503050406030204" charset="0"/>
            </a:endParaRPr>
          </a:p>
          <a:p>
            <a:endParaRPr lang="en-US" sz="2000">
              <a:latin typeface="Cambria" panose="02040503050406030204" charset="0"/>
              <a:cs typeface="Cambria" panose="02040503050406030204" charset="0"/>
            </a:endParaRPr>
          </a:p>
          <a:p>
            <a:endParaRPr lang="en-US" sz="2000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396</Words>
  <Application>WPS Presentation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Cambria</vt:lpstr>
      <vt:lpstr>Microsoft YaHei</vt:lpstr>
      <vt:lpstr>Arial Unicode MS</vt:lpstr>
      <vt:lpstr>Calibri</vt:lpstr>
      <vt:lpstr>Default Design</vt:lpstr>
      <vt:lpstr>IMAGE SENSORS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Muthulakshmi</dc:creator>
  <cp:lastModifiedBy>Muthulakshmi</cp:lastModifiedBy>
  <cp:revision>10</cp:revision>
  <dcterms:created xsi:type="dcterms:W3CDTF">2023-09-07T17:34:00Z</dcterms:created>
  <dcterms:modified xsi:type="dcterms:W3CDTF">2023-09-07T19:57:40Z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F91FEFF0CFF74F6EB821A630B8418073_13</vt:lpwstr>
  </property>
  <property fmtid="{D5CDD505-2E9C-101B-9397-08002B2CF9AE}" pid="3" name="KSOProductBuildVer">
    <vt:lpwstr>1033-12.2.0.13190</vt:lpwstr>
  </property>
</Properties>
</file>