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2" d="100"/>
          <a:sy n="72" d="100"/>
        </p:scale>
        <p:origin x="3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94BE-5334-5448-00CB-2A82E5D577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A9013D-4050-83E7-76A2-EFFADBE190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FA623A-4020-EFAC-327B-3134EE620DAA}"/>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5" name="Footer Placeholder 4">
            <a:extLst>
              <a:ext uri="{FF2B5EF4-FFF2-40B4-BE49-F238E27FC236}">
                <a16:creationId xmlns:a16="http://schemas.microsoft.com/office/drawing/2014/main" id="{9C45BA73-E4BB-7ACC-82EE-51CAE4FC5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E913A-FBE4-D230-4DDE-0B4ECA10ACAB}"/>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279591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3556-679E-CA52-FC0E-97140F5C9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5DEB33-4C1C-9644-FC9A-49803A886A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0D01E-68F0-BE00-1C27-7C0DA679A0EC}"/>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5" name="Footer Placeholder 4">
            <a:extLst>
              <a:ext uri="{FF2B5EF4-FFF2-40B4-BE49-F238E27FC236}">
                <a16:creationId xmlns:a16="http://schemas.microsoft.com/office/drawing/2014/main" id="{109A2F3D-A10A-F56A-31E0-18A9A6FF8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96940-0D45-ABA2-0982-A2F9B68A868F}"/>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26249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6399CB-4C5E-F49C-31BC-9A49C506EB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0A4B75-7656-A74D-421B-6EC46D7608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79550-D4D8-8B52-214C-1884D9C7BC0F}"/>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5" name="Footer Placeholder 4">
            <a:extLst>
              <a:ext uri="{FF2B5EF4-FFF2-40B4-BE49-F238E27FC236}">
                <a16:creationId xmlns:a16="http://schemas.microsoft.com/office/drawing/2014/main" id="{EADBDB25-DE19-A167-40A6-DABEF07D2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18A74-C6BB-F992-9A0B-380EFCE5E4F0}"/>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60603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ADB0-61C6-9781-6286-B625C6EF6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6A923-AD3F-11A7-E57B-6687BBBAC2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472F6-AB10-6C8D-63AB-A8060A33E9B3}"/>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5" name="Footer Placeholder 4">
            <a:extLst>
              <a:ext uri="{FF2B5EF4-FFF2-40B4-BE49-F238E27FC236}">
                <a16:creationId xmlns:a16="http://schemas.microsoft.com/office/drawing/2014/main" id="{FF3690C5-E350-CCCE-3A90-8F34BCE68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A2E18-417A-7A13-16F7-0E08A98D5B1E}"/>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388813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5A4B-64B0-AD87-D5D2-D558B5E99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D1CD0-616D-BE9F-3546-3EC607CDD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7AE97-8E7C-DA39-0AA3-F83C790AE9F8}"/>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5" name="Footer Placeholder 4">
            <a:extLst>
              <a:ext uri="{FF2B5EF4-FFF2-40B4-BE49-F238E27FC236}">
                <a16:creationId xmlns:a16="http://schemas.microsoft.com/office/drawing/2014/main" id="{2EEF446D-C339-17EC-F6E5-D17452FFF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D7A67-1235-967B-CC77-A861729D1078}"/>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240427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BF1C-B32E-BED9-644A-436794052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7A282-6117-2872-35DB-2AC0F3A65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63115E-45AD-73F4-548C-4AF32201F2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F2C540-F795-17A9-90C0-5F87A217A343}"/>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6" name="Footer Placeholder 5">
            <a:extLst>
              <a:ext uri="{FF2B5EF4-FFF2-40B4-BE49-F238E27FC236}">
                <a16:creationId xmlns:a16="http://schemas.microsoft.com/office/drawing/2014/main" id="{2F8E7C0A-6244-2BCC-1D65-BDABB5251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80629-E404-8F01-A400-11EDBAA9EC37}"/>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34175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D170-06A8-E1CA-D15D-2B96D6738F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98A30C-2953-D934-D2EA-A918AC4A64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C960D-CA73-D6F1-2EB6-B10CF9BDA3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C32B7B-65E9-0759-F3AE-ADB00FDD9A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3073CA-4441-B1A3-10FB-F4301D17B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7C499-462D-65D6-F61D-19154D4DA093}"/>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8" name="Footer Placeholder 7">
            <a:extLst>
              <a:ext uri="{FF2B5EF4-FFF2-40B4-BE49-F238E27FC236}">
                <a16:creationId xmlns:a16="http://schemas.microsoft.com/office/drawing/2014/main" id="{7FB4D049-3E1D-1E4A-34CA-36B5B98833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EB8F4-0D04-65C8-3382-78AA4A38A9CA}"/>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204026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A29B-D655-D418-6ECB-95CCBCA6D2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D790B-70C7-DEC3-22E5-A69008610F79}"/>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4" name="Footer Placeholder 3">
            <a:extLst>
              <a:ext uri="{FF2B5EF4-FFF2-40B4-BE49-F238E27FC236}">
                <a16:creationId xmlns:a16="http://schemas.microsoft.com/office/drawing/2014/main" id="{29B469FF-9933-8F44-6E74-ADF095845F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EE3A7B-71AB-B518-8B7F-B45DE105F184}"/>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51969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29485-B8C0-0126-8ECE-A7E61E0BC348}"/>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3" name="Footer Placeholder 2">
            <a:extLst>
              <a:ext uri="{FF2B5EF4-FFF2-40B4-BE49-F238E27FC236}">
                <a16:creationId xmlns:a16="http://schemas.microsoft.com/office/drawing/2014/main" id="{0880C2AD-84BE-31D5-13F6-6BC06CF864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C7F1E4-28FF-F00F-3DDF-2011382471F6}"/>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149427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3EDA-C8C1-70A9-9E64-B0E119E97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A16AAE-C44E-88AE-F6E6-D1A3A1E544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7232F5-1210-782D-880E-82CC4DD5C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572A57-9A7A-A541-F21D-32EE55290AB3}"/>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6" name="Footer Placeholder 5">
            <a:extLst>
              <a:ext uri="{FF2B5EF4-FFF2-40B4-BE49-F238E27FC236}">
                <a16:creationId xmlns:a16="http://schemas.microsoft.com/office/drawing/2014/main" id="{A636AEF7-5800-A112-B375-E333116A27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DC7F6-7905-97D5-5A33-6D8B2E01C55A}"/>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243820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4478-C883-F910-8D67-AC9D2A02A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E29D4F-2283-C07B-134D-3883D37DF9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8B9F57-4434-B020-EC01-C37240FF6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112BF-3CE5-548E-234D-4596F728D4D6}"/>
              </a:ext>
            </a:extLst>
          </p:cNvPr>
          <p:cNvSpPr>
            <a:spLocks noGrp="1"/>
          </p:cNvSpPr>
          <p:nvPr>
            <p:ph type="dt" sz="half" idx="10"/>
          </p:nvPr>
        </p:nvSpPr>
        <p:spPr/>
        <p:txBody>
          <a:bodyPr/>
          <a:lstStyle/>
          <a:p>
            <a:fld id="{35DC4813-B803-4638-8F4D-166AE3B1A514}" type="datetimeFigureOut">
              <a:rPr lang="en-US" smtClean="0"/>
              <a:t>1/29/2024</a:t>
            </a:fld>
            <a:endParaRPr lang="en-US"/>
          </a:p>
        </p:txBody>
      </p:sp>
      <p:sp>
        <p:nvSpPr>
          <p:cNvPr id="6" name="Footer Placeholder 5">
            <a:extLst>
              <a:ext uri="{FF2B5EF4-FFF2-40B4-BE49-F238E27FC236}">
                <a16:creationId xmlns:a16="http://schemas.microsoft.com/office/drawing/2014/main" id="{8B867F27-5B02-82AA-182D-9E8771C105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5B541-2C3C-7623-29D8-E39FFFE37B07}"/>
              </a:ext>
            </a:extLst>
          </p:cNvPr>
          <p:cNvSpPr>
            <a:spLocks noGrp="1"/>
          </p:cNvSpPr>
          <p:nvPr>
            <p:ph type="sldNum" sz="quarter" idx="12"/>
          </p:nvPr>
        </p:nvSpPr>
        <p:spPr/>
        <p:txBody>
          <a:bodyPr/>
          <a:lstStyle/>
          <a:p>
            <a:fld id="{771C981B-19CD-4777-A299-21DC7AC6C4F5}" type="slidenum">
              <a:rPr lang="en-US" smtClean="0"/>
              <a:t>‹#›</a:t>
            </a:fld>
            <a:endParaRPr lang="en-US"/>
          </a:p>
        </p:txBody>
      </p:sp>
    </p:spTree>
    <p:extLst>
      <p:ext uri="{BB962C8B-B14F-4D97-AF65-F5344CB8AC3E}">
        <p14:creationId xmlns:p14="http://schemas.microsoft.com/office/powerpoint/2010/main" val="111193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07BE2-FE32-9946-E23C-48BDB196A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B9047A-0E4C-B287-2CD7-9D778E104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B605C-F411-7C82-6037-C3C872A71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C4813-B803-4638-8F4D-166AE3B1A514}" type="datetimeFigureOut">
              <a:rPr lang="en-US" smtClean="0"/>
              <a:t>1/29/2024</a:t>
            </a:fld>
            <a:endParaRPr lang="en-US"/>
          </a:p>
        </p:txBody>
      </p:sp>
      <p:sp>
        <p:nvSpPr>
          <p:cNvPr id="5" name="Footer Placeholder 4">
            <a:extLst>
              <a:ext uri="{FF2B5EF4-FFF2-40B4-BE49-F238E27FC236}">
                <a16:creationId xmlns:a16="http://schemas.microsoft.com/office/drawing/2014/main" id="{12559170-56FF-54FA-75AF-8CAA54C4E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0C843-52AC-3D83-5CCF-150259B5C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C981B-19CD-4777-A299-21DC7AC6C4F5}" type="slidenum">
              <a:rPr lang="en-US" smtClean="0"/>
              <a:t>‹#›</a:t>
            </a:fld>
            <a:endParaRPr lang="en-US"/>
          </a:p>
        </p:txBody>
      </p:sp>
    </p:spTree>
    <p:extLst>
      <p:ext uri="{BB962C8B-B14F-4D97-AF65-F5344CB8AC3E}">
        <p14:creationId xmlns:p14="http://schemas.microsoft.com/office/powerpoint/2010/main" val="2825507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F893-4946-2252-9C06-1EA0ECA569D3}"/>
              </a:ext>
            </a:extLst>
          </p:cNvPr>
          <p:cNvSpPr>
            <a:spLocks noGrp="1"/>
          </p:cNvSpPr>
          <p:nvPr>
            <p:ph type="ctrTitle"/>
          </p:nvPr>
        </p:nvSpPr>
        <p:spPr/>
        <p:txBody>
          <a:bodyPr/>
          <a:lstStyle/>
          <a:p>
            <a:r>
              <a:rPr lang="en-US" dirty="0"/>
              <a:t>CSS selectors </a:t>
            </a:r>
            <a:br>
              <a:rPr lang="en-US" dirty="0"/>
            </a:br>
            <a:r>
              <a:rPr lang="en-US" dirty="0"/>
              <a:t>Class vs. Id</a:t>
            </a:r>
          </a:p>
        </p:txBody>
      </p:sp>
      <p:sp>
        <p:nvSpPr>
          <p:cNvPr id="3" name="Subtitle 2">
            <a:extLst>
              <a:ext uri="{FF2B5EF4-FFF2-40B4-BE49-F238E27FC236}">
                <a16:creationId xmlns:a16="http://schemas.microsoft.com/office/drawing/2014/main" id="{A0A604F1-D999-EFB7-3561-8828C350C9BE}"/>
              </a:ext>
            </a:extLst>
          </p:cNvPr>
          <p:cNvSpPr>
            <a:spLocks noGrp="1"/>
          </p:cNvSpPr>
          <p:nvPr>
            <p:ph type="subTitle" idx="1"/>
          </p:nvPr>
        </p:nvSpPr>
        <p:spPr/>
        <p:txBody>
          <a:bodyPr/>
          <a:lstStyle/>
          <a:p>
            <a:r>
              <a:rPr lang="en-US" dirty="0"/>
              <a:t>When to use each one</a:t>
            </a:r>
          </a:p>
        </p:txBody>
      </p:sp>
    </p:spTree>
    <p:extLst>
      <p:ext uri="{BB962C8B-B14F-4D97-AF65-F5344CB8AC3E}">
        <p14:creationId xmlns:p14="http://schemas.microsoft.com/office/powerpoint/2010/main" val="313800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AC28-759C-6FA7-5C1C-680CBED5432B}"/>
              </a:ext>
            </a:extLst>
          </p:cNvPr>
          <p:cNvSpPr>
            <a:spLocks noGrp="1"/>
          </p:cNvSpPr>
          <p:nvPr>
            <p:ph type="title"/>
          </p:nvPr>
        </p:nvSpPr>
        <p:spPr/>
        <p:txBody>
          <a:bodyPr/>
          <a:lstStyle/>
          <a:p>
            <a:pPr algn="ctr"/>
            <a:r>
              <a:rPr lang="en-US" dirty="0"/>
              <a:t>CSS id</a:t>
            </a:r>
          </a:p>
        </p:txBody>
      </p:sp>
      <p:pic>
        <p:nvPicPr>
          <p:cNvPr id="5" name="Content Placeholder 4">
            <a:extLst>
              <a:ext uri="{FF2B5EF4-FFF2-40B4-BE49-F238E27FC236}">
                <a16:creationId xmlns:a16="http://schemas.microsoft.com/office/drawing/2014/main" id="{9361021D-FEE5-190A-0859-4B5066E8F470}"/>
              </a:ext>
            </a:extLst>
          </p:cNvPr>
          <p:cNvPicPr>
            <a:picLocks noGrp="1" noChangeAspect="1"/>
          </p:cNvPicPr>
          <p:nvPr>
            <p:ph idx="1"/>
          </p:nvPr>
        </p:nvPicPr>
        <p:blipFill>
          <a:blip r:embed="rId2"/>
          <a:stretch>
            <a:fillRect/>
          </a:stretch>
        </p:blipFill>
        <p:spPr>
          <a:xfrm>
            <a:off x="2141482" y="1825625"/>
            <a:ext cx="7909036" cy="4351338"/>
          </a:xfrm>
        </p:spPr>
      </p:pic>
    </p:spTree>
    <p:extLst>
      <p:ext uri="{BB962C8B-B14F-4D97-AF65-F5344CB8AC3E}">
        <p14:creationId xmlns:p14="http://schemas.microsoft.com/office/powerpoint/2010/main" val="382965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668B-5298-57E5-9FED-F8664EB27F7A}"/>
              </a:ext>
            </a:extLst>
          </p:cNvPr>
          <p:cNvSpPr>
            <a:spLocks noGrp="1"/>
          </p:cNvSpPr>
          <p:nvPr>
            <p:ph type="title"/>
          </p:nvPr>
        </p:nvSpPr>
        <p:spPr/>
        <p:txBody>
          <a:bodyPr/>
          <a:lstStyle/>
          <a:p>
            <a:pPr algn="ctr"/>
            <a:r>
              <a:rPr lang="en-US" dirty="0"/>
              <a:t>CSS class</a:t>
            </a:r>
          </a:p>
        </p:txBody>
      </p:sp>
      <p:pic>
        <p:nvPicPr>
          <p:cNvPr id="5" name="Content Placeholder 4">
            <a:extLst>
              <a:ext uri="{FF2B5EF4-FFF2-40B4-BE49-F238E27FC236}">
                <a16:creationId xmlns:a16="http://schemas.microsoft.com/office/drawing/2014/main" id="{FAED7A89-C41B-A0ED-C141-DD87ABD4904B}"/>
              </a:ext>
            </a:extLst>
          </p:cNvPr>
          <p:cNvPicPr>
            <a:picLocks noGrp="1" noChangeAspect="1"/>
          </p:cNvPicPr>
          <p:nvPr>
            <p:ph idx="1"/>
          </p:nvPr>
        </p:nvPicPr>
        <p:blipFill>
          <a:blip r:embed="rId2"/>
          <a:stretch>
            <a:fillRect/>
          </a:stretch>
        </p:blipFill>
        <p:spPr>
          <a:xfrm>
            <a:off x="3021966" y="1825625"/>
            <a:ext cx="6148067" cy="4351338"/>
          </a:xfrm>
        </p:spPr>
      </p:pic>
    </p:spTree>
    <p:extLst>
      <p:ext uri="{BB962C8B-B14F-4D97-AF65-F5344CB8AC3E}">
        <p14:creationId xmlns:p14="http://schemas.microsoft.com/office/powerpoint/2010/main" val="383110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4CF61-C14D-F1D0-7AC2-641256EBD88D}"/>
              </a:ext>
            </a:extLst>
          </p:cNvPr>
          <p:cNvSpPr>
            <a:spLocks noGrp="1"/>
          </p:cNvSpPr>
          <p:nvPr>
            <p:ph type="title"/>
          </p:nvPr>
        </p:nvSpPr>
        <p:spPr/>
        <p:txBody>
          <a:bodyPr/>
          <a:lstStyle/>
          <a:p>
            <a:r>
              <a:rPr lang="en-US" dirty="0"/>
              <a:t>So what is the difference?</a:t>
            </a:r>
          </a:p>
        </p:txBody>
      </p:sp>
      <p:sp>
        <p:nvSpPr>
          <p:cNvPr id="3" name="Content Placeholder 2">
            <a:extLst>
              <a:ext uri="{FF2B5EF4-FFF2-40B4-BE49-F238E27FC236}">
                <a16:creationId xmlns:a16="http://schemas.microsoft.com/office/drawing/2014/main" id="{BD187A3B-578C-E58E-608B-AD858B622B60}"/>
              </a:ext>
            </a:extLst>
          </p:cNvPr>
          <p:cNvSpPr>
            <a:spLocks noGrp="1"/>
          </p:cNvSpPr>
          <p:nvPr>
            <p:ph idx="1"/>
          </p:nvPr>
        </p:nvSpPr>
        <p:spPr/>
        <p:txBody>
          <a:bodyPr>
            <a:normAutofit fontScale="62500" lnSpcReduction="20000"/>
          </a:bodyPr>
          <a:lstStyle/>
          <a:p>
            <a:pPr algn="l" fontAlgn="base">
              <a:buFont typeface="Arial" panose="020B0604020202020204" pitchFamily="34" charset="0"/>
              <a:buChar char="•"/>
            </a:pPr>
            <a:r>
              <a:rPr lang="en-US" b="0" i="0" dirty="0">
                <a:solidFill>
                  <a:srgbClr val="0C0D0E"/>
                </a:solidFill>
                <a:effectLst/>
                <a:latin typeface="inherit"/>
              </a:rPr>
              <a:t>Use a </a:t>
            </a:r>
            <a:r>
              <a:rPr lang="en-US" b="1" i="0" dirty="0">
                <a:solidFill>
                  <a:srgbClr val="0C0D0E"/>
                </a:solidFill>
                <a:effectLst/>
                <a:latin typeface="inherit"/>
              </a:rPr>
              <a:t>class</a:t>
            </a:r>
            <a:r>
              <a:rPr lang="en-US" b="0" i="0" dirty="0">
                <a:solidFill>
                  <a:srgbClr val="0C0D0E"/>
                </a:solidFill>
                <a:effectLst/>
                <a:latin typeface="inherit"/>
              </a:rPr>
              <a:t> when you want to </a:t>
            </a:r>
            <a:r>
              <a:rPr lang="en-US" b="1" i="0" dirty="0">
                <a:solidFill>
                  <a:srgbClr val="0C0D0E"/>
                </a:solidFill>
                <a:effectLst/>
                <a:latin typeface="inherit"/>
              </a:rPr>
              <a:t>consistently style multiple elements</a:t>
            </a:r>
            <a:r>
              <a:rPr lang="en-US" b="0" i="0" dirty="0">
                <a:solidFill>
                  <a:srgbClr val="0C0D0E"/>
                </a:solidFill>
                <a:effectLst/>
                <a:latin typeface="inherit"/>
              </a:rPr>
              <a:t> throughout the page/site. Classes are useful when you have, or possibly will have in the future, more than one element that shares the same style. An example may be a div of "comments" or a certain list style to use for related links.</a:t>
            </a:r>
          </a:p>
          <a:p>
            <a:pPr algn="l" fontAlgn="base">
              <a:buFont typeface="Arial" panose="020B0604020202020204" pitchFamily="34" charset="0"/>
              <a:buChar char="•"/>
            </a:pPr>
            <a:r>
              <a:rPr lang="en-US" b="0" i="0" dirty="0">
                <a:solidFill>
                  <a:srgbClr val="0C0D0E"/>
                </a:solidFill>
                <a:effectLst/>
                <a:latin typeface="inherit"/>
              </a:rPr>
              <a:t>Additionally, a given element can have more than one class associated with it, while an element can only have one id. For example, you can give a div two classes whose styles will both take effect.</a:t>
            </a:r>
          </a:p>
          <a:p>
            <a:pPr algn="l" fontAlgn="base">
              <a:buFont typeface="Arial" panose="020B0604020202020204" pitchFamily="34" charset="0"/>
              <a:buChar char="•"/>
            </a:pPr>
            <a:r>
              <a:rPr lang="en-US" b="0" i="0" dirty="0">
                <a:solidFill>
                  <a:srgbClr val="0C0D0E"/>
                </a:solidFill>
                <a:effectLst/>
                <a:latin typeface="inherit"/>
              </a:rPr>
              <a:t>Furthermore, note that classes are often used to define behavioral styles in addition to visual ones. For example, the jQuery form validator plugin heavily uses classes to define the validation behavior of elements (e.g. required or not, or defining the type of input format)</a:t>
            </a:r>
          </a:p>
          <a:p>
            <a:pPr algn="l" fontAlgn="base">
              <a:buFont typeface="Arial" panose="020B0604020202020204" pitchFamily="34" charset="0"/>
              <a:buChar char="•"/>
            </a:pPr>
            <a:r>
              <a:rPr lang="en-US" b="0" i="0" dirty="0">
                <a:solidFill>
                  <a:srgbClr val="0C0D0E"/>
                </a:solidFill>
                <a:effectLst/>
                <a:latin typeface="inherit"/>
              </a:rPr>
              <a:t>Examples of class names are: tag, comment, toolbar-button, warning-message, or email.</a:t>
            </a:r>
          </a:p>
          <a:p>
            <a:pPr algn="l" fontAlgn="base">
              <a:buFont typeface="Arial" panose="020B0604020202020204" pitchFamily="34" charset="0"/>
              <a:buChar char="•"/>
            </a:pPr>
            <a:r>
              <a:rPr lang="en-US" b="0" i="0" dirty="0">
                <a:solidFill>
                  <a:srgbClr val="0C0D0E"/>
                </a:solidFill>
                <a:effectLst/>
                <a:latin typeface="inherit"/>
              </a:rPr>
              <a:t>Use the </a:t>
            </a:r>
            <a:r>
              <a:rPr lang="en-US" b="1" i="0" dirty="0">
                <a:solidFill>
                  <a:srgbClr val="0C0D0E"/>
                </a:solidFill>
                <a:effectLst/>
                <a:latin typeface="inherit"/>
              </a:rPr>
              <a:t>ID</a:t>
            </a:r>
            <a:r>
              <a:rPr lang="en-US" b="0" i="0" dirty="0">
                <a:solidFill>
                  <a:srgbClr val="0C0D0E"/>
                </a:solidFill>
                <a:effectLst/>
                <a:latin typeface="inherit"/>
              </a:rPr>
              <a:t> when you have a </a:t>
            </a:r>
            <a:r>
              <a:rPr lang="en-US" b="1" i="0" dirty="0">
                <a:solidFill>
                  <a:srgbClr val="0C0D0E"/>
                </a:solidFill>
                <a:effectLst/>
                <a:latin typeface="inherit"/>
              </a:rPr>
              <a:t>single element</a:t>
            </a:r>
            <a:r>
              <a:rPr lang="en-US" b="0" i="0" dirty="0">
                <a:solidFill>
                  <a:srgbClr val="0C0D0E"/>
                </a:solidFill>
                <a:effectLst/>
                <a:latin typeface="inherit"/>
              </a:rPr>
              <a:t> on the page that will take the style. Remember that IDs must be unique. In your case this may be the correct option, as there presumably will only be one "main" div on the page.</a:t>
            </a:r>
          </a:p>
          <a:p>
            <a:pPr algn="l" fontAlgn="base">
              <a:buFont typeface="Arial" panose="020B0604020202020204" pitchFamily="34" charset="0"/>
              <a:buChar char="•"/>
            </a:pPr>
            <a:r>
              <a:rPr lang="en-US" b="0" i="0" dirty="0">
                <a:solidFill>
                  <a:srgbClr val="0C0D0E"/>
                </a:solidFill>
                <a:effectLst/>
                <a:latin typeface="inherit"/>
              </a:rPr>
              <a:t>Examples of ids are: main-content, header, footer, or left-sidebar.</a:t>
            </a:r>
          </a:p>
          <a:p>
            <a:pPr algn="l" fontAlgn="base"/>
            <a:r>
              <a:rPr lang="en-US" b="0" i="0" dirty="0">
                <a:solidFill>
                  <a:srgbClr val="0C0D0E"/>
                </a:solidFill>
                <a:effectLst/>
                <a:latin typeface="-apple-system"/>
              </a:rPr>
              <a:t>A good way to remember this is a </a:t>
            </a:r>
            <a:r>
              <a:rPr lang="en-US" b="1" i="0" dirty="0">
                <a:solidFill>
                  <a:srgbClr val="0C0D0E"/>
                </a:solidFill>
                <a:effectLst/>
                <a:latin typeface="inherit"/>
              </a:rPr>
              <a:t>class is a type of item</a:t>
            </a:r>
            <a:r>
              <a:rPr lang="en-US" b="0" i="0" dirty="0">
                <a:solidFill>
                  <a:srgbClr val="0C0D0E"/>
                </a:solidFill>
                <a:effectLst/>
                <a:latin typeface="-apple-system"/>
              </a:rPr>
              <a:t> and the </a:t>
            </a:r>
            <a:r>
              <a:rPr lang="en-US" b="1" i="0" dirty="0">
                <a:solidFill>
                  <a:srgbClr val="0C0D0E"/>
                </a:solidFill>
                <a:effectLst/>
                <a:latin typeface="inherit"/>
              </a:rPr>
              <a:t>id is the unique name of an item</a:t>
            </a:r>
            <a:r>
              <a:rPr lang="en-US" b="0" i="0" dirty="0">
                <a:solidFill>
                  <a:srgbClr val="0C0D0E"/>
                </a:solidFill>
                <a:effectLst/>
                <a:latin typeface="-apple-system"/>
              </a:rPr>
              <a:t> on the page.</a:t>
            </a:r>
          </a:p>
          <a:p>
            <a:endParaRPr lang="en-US" dirty="0"/>
          </a:p>
        </p:txBody>
      </p:sp>
    </p:spTree>
    <p:extLst>
      <p:ext uri="{BB962C8B-B14F-4D97-AF65-F5344CB8AC3E}">
        <p14:creationId xmlns:p14="http://schemas.microsoft.com/office/powerpoint/2010/main" val="249070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802B-BBA6-1A2B-EFBC-BB6472F16050}"/>
              </a:ext>
            </a:extLst>
          </p:cNvPr>
          <p:cNvSpPr>
            <a:spLocks noGrp="1"/>
          </p:cNvSpPr>
          <p:nvPr>
            <p:ph type="title"/>
          </p:nvPr>
        </p:nvSpPr>
        <p:spPr/>
        <p:txBody>
          <a:bodyPr/>
          <a:lstStyle/>
          <a:p>
            <a:r>
              <a:rPr lang="en-US" dirty="0"/>
              <a:t>So what’s the biggest difference?</a:t>
            </a:r>
          </a:p>
        </p:txBody>
      </p:sp>
      <p:sp>
        <p:nvSpPr>
          <p:cNvPr id="3" name="Content Placeholder 2">
            <a:extLst>
              <a:ext uri="{FF2B5EF4-FFF2-40B4-BE49-F238E27FC236}">
                <a16:creationId xmlns:a16="http://schemas.microsoft.com/office/drawing/2014/main" id="{7295A928-941F-1C50-1FB9-B8A4A08848FE}"/>
              </a:ext>
            </a:extLst>
          </p:cNvPr>
          <p:cNvSpPr>
            <a:spLocks noGrp="1"/>
          </p:cNvSpPr>
          <p:nvPr>
            <p:ph idx="1"/>
          </p:nvPr>
        </p:nvSpPr>
        <p:spPr/>
        <p:txBody>
          <a:bodyPr>
            <a:normAutofit/>
          </a:bodyPr>
          <a:lstStyle/>
          <a:p>
            <a:r>
              <a:rPr lang="en-US" sz="5400" dirty="0"/>
              <a:t>Id can only be used once</a:t>
            </a:r>
          </a:p>
          <a:p>
            <a:r>
              <a:rPr lang="en-US" sz="5400" dirty="0"/>
              <a:t>Class can be used over and over again</a:t>
            </a:r>
          </a:p>
        </p:txBody>
      </p:sp>
    </p:spTree>
    <p:extLst>
      <p:ext uri="{BB962C8B-B14F-4D97-AF65-F5344CB8AC3E}">
        <p14:creationId xmlns:p14="http://schemas.microsoft.com/office/powerpoint/2010/main" val="213935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DF41-550A-2B63-E0F2-E5D83EE74A1D}"/>
              </a:ext>
            </a:extLst>
          </p:cNvPr>
          <p:cNvSpPr>
            <a:spLocks noGrp="1"/>
          </p:cNvSpPr>
          <p:nvPr>
            <p:ph type="title"/>
          </p:nvPr>
        </p:nvSpPr>
        <p:spPr/>
        <p:txBody>
          <a:bodyPr/>
          <a:lstStyle/>
          <a:p>
            <a:r>
              <a:rPr lang="en-US" dirty="0"/>
              <a:t>Understanding the differences</a:t>
            </a:r>
          </a:p>
        </p:txBody>
      </p:sp>
      <p:pic>
        <p:nvPicPr>
          <p:cNvPr id="7" name="Content Placeholder 4">
            <a:extLst>
              <a:ext uri="{FF2B5EF4-FFF2-40B4-BE49-F238E27FC236}">
                <a16:creationId xmlns:a16="http://schemas.microsoft.com/office/drawing/2014/main" id="{FD9FDECC-92A9-E961-4D21-561358EC8928}"/>
              </a:ext>
            </a:extLst>
          </p:cNvPr>
          <p:cNvPicPr>
            <a:picLocks noGrp="1" noChangeAspect="1"/>
          </p:cNvPicPr>
          <p:nvPr>
            <p:ph sz="half" idx="1"/>
          </p:nvPr>
        </p:nvPicPr>
        <p:blipFill>
          <a:blip r:embed="rId2"/>
          <a:stretch>
            <a:fillRect/>
          </a:stretch>
        </p:blipFill>
        <p:spPr>
          <a:xfrm>
            <a:off x="1260316" y="1825625"/>
            <a:ext cx="4337368" cy="4351338"/>
          </a:xfrm>
        </p:spPr>
      </p:pic>
      <p:pic>
        <p:nvPicPr>
          <p:cNvPr id="11" name="Content Placeholder 10">
            <a:extLst>
              <a:ext uri="{FF2B5EF4-FFF2-40B4-BE49-F238E27FC236}">
                <a16:creationId xmlns:a16="http://schemas.microsoft.com/office/drawing/2014/main" id="{9B6002A3-3776-4859-3A9D-3D76359D8C96}"/>
              </a:ext>
            </a:extLst>
          </p:cNvPr>
          <p:cNvPicPr>
            <a:picLocks noGrp="1" noChangeAspect="1"/>
          </p:cNvPicPr>
          <p:nvPr>
            <p:ph sz="half" idx="2"/>
          </p:nvPr>
        </p:nvPicPr>
        <p:blipFill>
          <a:blip r:embed="rId3"/>
          <a:stretch>
            <a:fillRect/>
          </a:stretch>
        </p:blipFill>
        <p:spPr>
          <a:xfrm>
            <a:off x="6949942" y="1825625"/>
            <a:ext cx="3626115" cy="4351338"/>
          </a:xfrm>
        </p:spPr>
      </p:pic>
    </p:spTree>
    <p:extLst>
      <p:ext uri="{BB962C8B-B14F-4D97-AF65-F5344CB8AC3E}">
        <p14:creationId xmlns:p14="http://schemas.microsoft.com/office/powerpoint/2010/main" val="860565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2A90-0FE1-0EC0-0D0A-F98EEB226660}"/>
              </a:ext>
            </a:extLst>
          </p:cNvPr>
          <p:cNvSpPr>
            <a:spLocks noGrp="1"/>
          </p:cNvSpPr>
          <p:nvPr>
            <p:ph type="title"/>
          </p:nvPr>
        </p:nvSpPr>
        <p:spPr/>
        <p:txBody>
          <a:bodyPr/>
          <a:lstStyle/>
          <a:p>
            <a:r>
              <a:rPr lang="en-US" dirty="0"/>
              <a:t>Differences continued</a:t>
            </a:r>
          </a:p>
        </p:txBody>
      </p:sp>
      <p:pic>
        <p:nvPicPr>
          <p:cNvPr id="6" name="Content Placeholder 5">
            <a:extLst>
              <a:ext uri="{FF2B5EF4-FFF2-40B4-BE49-F238E27FC236}">
                <a16:creationId xmlns:a16="http://schemas.microsoft.com/office/drawing/2014/main" id="{D2DF510F-B8DF-835C-26F7-40849BAD7C8E}"/>
              </a:ext>
            </a:extLst>
          </p:cNvPr>
          <p:cNvPicPr>
            <a:picLocks noGrp="1" noChangeAspect="1"/>
          </p:cNvPicPr>
          <p:nvPr>
            <p:ph sz="half" idx="1"/>
          </p:nvPr>
        </p:nvPicPr>
        <p:blipFill>
          <a:blip r:embed="rId2"/>
          <a:stretch>
            <a:fillRect/>
          </a:stretch>
        </p:blipFill>
        <p:spPr>
          <a:xfrm>
            <a:off x="1625079" y="1825625"/>
            <a:ext cx="3607842" cy="4351338"/>
          </a:xfrm>
        </p:spPr>
      </p:pic>
      <p:pic>
        <p:nvPicPr>
          <p:cNvPr id="8" name="Content Placeholder 7">
            <a:extLst>
              <a:ext uri="{FF2B5EF4-FFF2-40B4-BE49-F238E27FC236}">
                <a16:creationId xmlns:a16="http://schemas.microsoft.com/office/drawing/2014/main" id="{760C7882-00C6-B308-9858-A8F9AC884317}"/>
              </a:ext>
            </a:extLst>
          </p:cNvPr>
          <p:cNvPicPr>
            <a:picLocks noGrp="1" noChangeAspect="1"/>
          </p:cNvPicPr>
          <p:nvPr>
            <p:ph sz="half" idx="2"/>
          </p:nvPr>
        </p:nvPicPr>
        <p:blipFill>
          <a:blip r:embed="rId3"/>
          <a:stretch>
            <a:fillRect/>
          </a:stretch>
        </p:blipFill>
        <p:spPr>
          <a:xfrm>
            <a:off x="6976087" y="1825625"/>
            <a:ext cx="3573826" cy="4351338"/>
          </a:xfrm>
        </p:spPr>
      </p:pic>
    </p:spTree>
    <p:extLst>
      <p:ext uri="{BB962C8B-B14F-4D97-AF65-F5344CB8AC3E}">
        <p14:creationId xmlns:p14="http://schemas.microsoft.com/office/powerpoint/2010/main" val="37053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E2FD-4887-ACBB-5D98-64AA75C8CB8B}"/>
              </a:ext>
            </a:extLst>
          </p:cNvPr>
          <p:cNvSpPr>
            <a:spLocks noGrp="1"/>
          </p:cNvSpPr>
          <p:nvPr>
            <p:ph type="title"/>
          </p:nvPr>
        </p:nvSpPr>
        <p:spPr/>
        <p:txBody>
          <a:bodyPr/>
          <a:lstStyle/>
          <a:p>
            <a:r>
              <a:rPr lang="en-US" dirty="0"/>
              <a:t>Can you use both?</a:t>
            </a:r>
          </a:p>
        </p:txBody>
      </p:sp>
      <p:sp>
        <p:nvSpPr>
          <p:cNvPr id="3" name="Content Placeholder 2">
            <a:extLst>
              <a:ext uri="{FF2B5EF4-FFF2-40B4-BE49-F238E27FC236}">
                <a16:creationId xmlns:a16="http://schemas.microsoft.com/office/drawing/2014/main" id="{3009893A-4EB3-45FF-C894-9764B0E47471}"/>
              </a:ext>
            </a:extLst>
          </p:cNvPr>
          <p:cNvSpPr>
            <a:spLocks noGrp="1"/>
          </p:cNvSpPr>
          <p:nvPr>
            <p:ph idx="1"/>
          </p:nvPr>
        </p:nvSpPr>
        <p:spPr/>
        <p:txBody>
          <a:bodyPr/>
          <a:lstStyle/>
          <a:p>
            <a:r>
              <a:rPr lang="en-US" dirty="0"/>
              <a:t>You can use both, but remember you should only use an id if you have one element you want to style, Otherwise use Class.</a:t>
            </a:r>
          </a:p>
        </p:txBody>
      </p:sp>
    </p:spTree>
    <p:extLst>
      <p:ext uri="{BB962C8B-B14F-4D97-AF65-F5344CB8AC3E}">
        <p14:creationId xmlns:p14="http://schemas.microsoft.com/office/powerpoint/2010/main" val="622591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345</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Calibri Light</vt:lpstr>
      <vt:lpstr>inherit</vt:lpstr>
      <vt:lpstr>Office Theme</vt:lpstr>
      <vt:lpstr>CSS selectors  Class vs. Id</vt:lpstr>
      <vt:lpstr>CSS id</vt:lpstr>
      <vt:lpstr>CSS class</vt:lpstr>
      <vt:lpstr>So what is the difference?</vt:lpstr>
      <vt:lpstr>So what’s the biggest difference?</vt:lpstr>
      <vt:lpstr>Understanding the differences</vt:lpstr>
      <vt:lpstr>Differences continued</vt:lpstr>
      <vt:lpstr>Can you use both?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selectors  Class vs. Id</dc:title>
  <dc:creator>Matthew Leeper</dc:creator>
  <cp:lastModifiedBy>Matthew Leeper</cp:lastModifiedBy>
  <cp:revision>3</cp:revision>
  <dcterms:created xsi:type="dcterms:W3CDTF">2024-01-29T21:03:30Z</dcterms:created>
  <dcterms:modified xsi:type="dcterms:W3CDTF">2024-01-29T21:10:16Z</dcterms:modified>
</cp:coreProperties>
</file>