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326" r:id="rId6"/>
    <p:sldId id="327" r:id="rId7"/>
    <p:sldId id="340" r:id="rId8"/>
    <p:sldId id="341" r:id="rId9"/>
    <p:sldId id="342" r:id="rId10"/>
    <p:sldId id="330" r:id="rId11"/>
    <p:sldId id="343" r:id="rId12"/>
    <p:sldId id="338" r:id="rId13"/>
    <p:sldId id="3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205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146C8795-117E-1CC3-A35B-4CC483846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/>
          <a:lstStyle/>
          <a:p>
            <a:pPr>
              <a:spcAft>
                <a:spcPts val="600"/>
              </a:spcAft>
            </a:pPr>
            <a:fld id="{75DF2D63-3FF5-D547-96B9-BE9CCD1ABA5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8" name="Picture Placeholder 7" descr="CPU with binary numbers and blueprint">
            <a:extLst>
              <a:ext uri="{FF2B5EF4-FFF2-40B4-BE49-F238E27FC236}">
                <a16:creationId xmlns:a16="http://schemas.microsoft.com/office/drawing/2014/main" id="{81179212-19FC-8468-8C68-11D4BAC2DE8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6393" b="6393"/>
          <a:stretch/>
        </p:blipFill>
        <p:spPr>
          <a:xfrm>
            <a:off x="4869834" y="1582477"/>
            <a:ext cx="6821424" cy="3346447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582477"/>
            <a:ext cx="5157216" cy="2670048"/>
          </a:xfrm>
        </p:spPr>
        <p:txBody>
          <a:bodyPr anchor="b">
            <a:normAutofit/>
          </a:bodyPr>
          <a:lstStyle/>
          <a:p>
            <a:r>
              <a:rPr lang="en-US" b="1" u="sng" dirty="0"/>
              <a:t>Dynamic arrays</a:t>
            </a:r>
            <a:br>
              <a:rPr lang="en-US" b="1" u="sng" dirty="0"/>
            </a:br>
            <a:r>
              <a:rPr lang="en-US" b="1" u="sng" dirty="0"/>
              <a:t>v/s</a:t>
            </a:r>
            <a:br>
              <a:rPr lang="en-US" b="1" u="sng" dirty="0"/>
            </a:br>
            <a:r>
              <a:rPr lang="en-US" b="1" u="sng" dirty="0"/>
              <a:t>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6" y="1708484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Thank you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A8427A-7107-86C0-BD04-EFFB2FDE4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9" r="2" b="8709"/>
          <a:stretch/>
        </p:blipFill>
        <p:spPr>
          <a:xfrm>
            <a:off x="5230684" y="993775"/>
            <a:ext cx="6124703" cy="4873625"/>
          </a:xfrm>
          <a:prstGeom prst="rect">
            <a:avLst/>
          </a:prstGeom>
          <a:noFill/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6" y="3429000"/>
            <a:ext cx="3932237" cy="5365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cap="all" spc="0" dirty="0"/>
              <a:t>LEEPI DEWANAND KHOBRAGADE</a:t>
            </a:r>
            <a:br>
              <a:rPr lang="en-US" cap="all" spc="0" dirty="0"/>
            </a:br>
            <a:r>
              <a:rPr lang="en-US" cap="all" spc="0" dirty="0"/>
              <a:t>ROLL NO: 2301010062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B6B4686E-BC64-96C6-1F25-647B40E1A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/>
          <a:lstStyle/>
          <a:p>
            <a:pPr>
              <a:spcAft>
                <a:spcPts val="600"/>
              </a:spcAft>
            </a:pPr>
            <a:fld id="{75DF2D63-3FF5-D547-96B9-BE9CCD1AB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246721"/>
            <a:ext cx="3886200" cy="548640"/>
          </a:xfrm>
        </p:spPr>
        <p:txBody>
          <a:bodyPr/>
          <a:lstStyle/>
          <a:p>
            <a:r>
              <a:rPr lang="en-US" dirty="0"/>
              <a:t>Contents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0744" y="1107294"/>
            <a:ext cx="9633857" cy="33649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43355-A351-A131-062F-07A45F778FF7}"/>
              </a:ext>
            </a:extLst>
          </p:cNvPr>
          <p:cNvSpPr txBox="1"/>
          <p:nvPr/>
        </p:nvSpPr>
        <p:spPr>
          <a:xfrm>
            <a:off x="905037" y="795361"/>
            <a:ext cx="1012371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endParaRPr lang="en-IN" sz="2400" dirty="0"/>
          </a:p>
          <a:p>
            <a:pPr marL="514350" indent="-514350">
              <a:buFont typeface="+mj-lt"/>
              <a:buAutoNum type="romanUcPeriod"/>
            </a:pPr>
            <a:endParaRPr lang="en-IN" sz="2400" dirty="0"/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TIME COMPLEXITIES OF DIFFERENT FUNCTIONS OF DYNAMIC ARRAY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/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SPACE COMPLEXITIES OF DIFFERENT FUNCTIONSOF DYNAMIC ARRAY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/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TIME COMPLEXITIES OF DIFFERENT FUNCTIONS OF SINGLY LINKED LIST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/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SPACE COMPLEXITIES OF SINGLY LINKED LIST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/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ADVANTAGES AND DISADVANTAGES OF BOTH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/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CONCLUSION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/>
          </a:p>
          <a:p>
            <a:pPr marL="514350" indent="-514350">
              <a:buFont typeface="+mj-lt"/>
              <a:buAutoNum type="romanUcPeriod"/>
            </a:pPr>
            <a:endParaRPr lang="en-IN" sz="2400" dirty="0"/>
          </a:p>
          <a:p>
            <a:pPr marL="342900" indent="-342900">
              <a:buFontTx/>
              <a:buAutoNum type="romanUcPeriod"/>
            </a:pPr>
            <a:endParaRPr lang="en-IN" sz="2400" dirty="0"/>
          </a:p>
          <a:p>
            <a:pPr marL="342900" indent="-342900">
              <a:buAutoNum type="romanUcPeriod"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17D21-18BB-DB0F-5448-9A07B88182E0}"/>
              </a:ext>
            </a:extLst>
          </p:cNvPr>
          <p:cNvSpPr txBox="1"/>
          <p:nvPr/>
        </p:nvSpPr>
        <p:spPr>
          <a:xfrm>
            <a:off x="1034141" y="1948543"/>
            <a:ext cx="11321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935" y="359047"/>
            <a:ext cx="9846129" cy="413838"/>
          </a:xfrm>
        </p:spPr>
        <p:txBody>
          <a:bodyPr/>
          <a:lstStyle/>
          <a:p>
            <a:r>
              <a:rPr lang="en-IN" sz="1600" dirty="0"/>
              <a:t>TIME COMPLEXITIES FOR DIFFERENT FUNCTIONS OF DYNAMIC ARRAY</a:t>
            </a:r>
            <a:br>
              <a:rPr lang="en-IN" sz="1600" dirty="0"/>
            </a:br>
            <a:endParaRPr lang="en-US" sz="16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698F945-0A69-ECCC-A718-C05444D82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397228"/>
              </p:ext>
            </p:extLst>
          </p:nvPr>
        </p:nvGraphicFramePr>
        <p:xfrm>
          <a:off x="1364909" y="899161"/>
          <a:ext cx="946218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529">
                  <a:extLst>
                    <a:ext uri="{9D8B030D-6E8A-4147-A177-3AD203B41FA5}">
                      <a16:colId xmlns:a16="http://schemas.microsoft.com/office/drawing/2014/main" val="4083826552"/>
                    </a:ext>
                  </a:extLst>
                </a:gridCol>
                <a:gridCol w="2505733">
                  <a:extLst>
                    <a:ext uri="{9D8B030D-6E8A-4147-A177-3AD203B41FA5}">
                      <a16:colId xmlns:a16="http://schemas.microsoft.com/office/drawing/2014/main" val="4163541300"/>
                    </a:ext>
                  </a:extLst>
                </a:gridCol>
                <a:gridCol w="5318918">
                  <a:extLst>
                    <a:ext uri="{9D8B030D-6E8A-4147-A177-3AD203B41FA5}">
                      <a16:colId xmlns:a16="http://schemas.microsoft.com/office/drawing/2014/main" val="561406489"/>
                    </a:ext>
                  </a:extLst>
                </a:gridCol>
              </a:tblGrid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TIME 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92491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_resize_</a:t>
                      </a:r>
                      <a:endParaRPr lang="en-IN" dirty="0"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Aharoni" panose="02010803020104030203" pitchFamily="2" charset="-79"/>
                        </a:rPr>
                        <a:t>Iterating over all elements.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75203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_Insert_</a:t>
                      </a:r>
                      <a:endParaRPr lang="en-IN" dirty="0"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shifting all elements to the right.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38791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requires shifting all elements to the left.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36935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get_size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Aharoni" panose="02010803020104030203" pitchFamily="2" charset="-79"/>
                        </a:rPr>
                        <a:t>O(1)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Californian FB" panose="0207040306080B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89865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is_empty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Aharoni" panose="02010803020104030203" pitchFamily="2" charset="-79"/>
                        </a:rPr>
                        <a:t>O(1)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constant-time operation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69414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rotate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requires concatenating slices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17975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reverse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requires swapping elements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5924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append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Aharoni" panose="02010803020104030203" pitchFamily="2" charset="-79"/>
                        </a:rPr>
                        <a:t>O(1) OR O(1)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resizing the array when it's full takes linear time.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6351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prepend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requires shifting all elements to the right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61176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merge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 + m)</a:t>
                      </a: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iterating over both arrays and appending elements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10186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interleave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 + m)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Interleaving requires iterating over both arrays and appending elements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746950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index_of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O(n)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iterating over the array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4812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split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creating a new array and copying elements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325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C0BD2-6138-0BE2-418A-BDD6755D3BE3}"/>
              </a:ext>
            </a:extLst>
          </p:cNvPr>
          <p:cNvSpPr txBox="1"/>
          <p:nvPr/>
        </p:nvSpPr>
        <p:spPr>
          <a:xfrm>
            <a:off x="5508172" y="2372304"/>
            <a:ext cx="47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fornian FB" panose="0207040306080B030204" pitchFamily="18" charset="0"/>
              </a:rPr>
              <a:t>Requires constant time</a:t>
            </a: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935" y="359047"/>
            <a:ext cx="9846129" cy="413838"/>
          </a:xfrm>
        </p:spPr>
        <p:txBody>
          <a:bodyPr/>
          <a:lstStyle/>
          <a:p>
            <a:r>
              <a:rPr lang="en-IN" sz="1600" dirty="0"/>
              <a:t>space COMPLEXITIES FOR DIFFERENT FUNCTIONS OF dynamic array</a:t>
            </a:r>
            <a:br>
              <a:rPr lang="en-IN" sz="1600" dirty="0"/>
            </a:br>
            <a:endParaRPr lang="en-US" sz="16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698F945-0A69-ECCC-A718-C05444D82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093217"/>
              </p:ext>
            </p:extLst>
          </p:nvPr>
        </p:nvGraphicFramePr>
        <p:xfrm>
          <a:off x="653143" y="899161"/>
          <a:ext cx="11266715" cy="557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23">
                  <a:extLst>
                    <a:ext uri="{9D8B030D-6E8A-4147-A177-3AD203B41FA5}">
                      <a16:colId xmlns:a16="http://schemas.microsoft.com/office/drawing/2014/main" val="4083826552"/>
                    </a:ext>
                  </a:extLst>
                </a:gridCol>
                <a:gridCol w="2983602">
                  <a:extLst>
                    <a:ext uri="{9D8B030D-6E8A-4147-A177-3AD203B41FA5}">
                      <a16:colId xmlns:a16="http://schemas.microsoft.com/office/drawing/2014/main" val="4163541300"/>
                    </a:ext>
                  </a:extLst>
                </a:gridCol>
                <a:gridCol w="6333290">
                  <a:extLst>
                    <a:ext uri="{9D8B030D-6E8A-4147-A177-3AD203B41FA5}">
                      <a16:colId xmlns:a16="http://schemas.microsoft.com/office/drawing/2014/main" val="561406489"/>
                    </a:ext>
                  </a:extLst>
                </a:gridCol>
              </a:tblGrid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SPACE 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92491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_resize_</a:t>
                      </a:r>
                      <a:endParaRPr lang="en-IN" dirty="0"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A new array of the new capacity is created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75203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_Insert_</a:t>
                      </a:r>
                      <a:endParaRPr lang="en-IN" dirty="0"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No additional space is required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38791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No additional space is required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36935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get_size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Aharoni" panose="02010803020104030203" pitchFamily="2" charset="-79"/>
                        </a:rPr>
                        <a:t>O(1)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Californian FB" panose="0207040306080B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89865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is_empty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Aharoni" panose="02010803020104030203" pitchFamily="2" charset="-79"/>
                        </a:rPr>
                        <a:t>O(1)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This function only returns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 value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69414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rotate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requires creating a new array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17975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reverse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Reversing the array is done in place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5924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append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Aharoni" panose="02010803020104030203" pitchFamily="2" charset="-79"/>
                        </a:rPr>
                        <a:t>O(1)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No additional space is required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6351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prepend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No additional space is required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61176"/>
                  </a:ext>
                </a:extLst>
              </a:tr>
              <a:tr h="657496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merge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 + m)</a:t>
                      </a: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Californian FB" panose="0207040306080B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10186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interleave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 + m)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746950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index_of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O(1)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does not require additional space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4812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split</a:t>
                      </a:r>
                      <a:r>
                        <a:rPr lang="en-IN" dirty="0">
                          <a:latin typeface="Californian FB" panose="0207040306080B0302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fornian FB" panose="0207040306080B030204" pitchFamily="18" charset="0"/>
                          <a:cs typeface="Aharoni" panose="02010803020104030203" pitchFamily="2" charset="-79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The new array created by splitting requires additional space</a:t>
                      </a:r>
                      <a:endParaRPr lang="en-IN" dirty="0">
                        <a:latin typeface="Californian FB" panose="0207040306080B030204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325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C0BD2-6138-0BE2-418A-BDD6755D3BE3}"/>
              </a:ext>
            </a:extLst>
          </p:cNvPr>
          <p:cNvSpPr txBox="1"/>
          <p:nvPr/>
        </p:nvSpPr>
        <p:spPr>
          <a:xfrm>
            <a:off x="5627914" y="2351485"/>
            <a:ext cx="47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fornian FB" panose="0207040306080B030204" pitchFamily="18" charset="0"/>
              </a:rPr>
              <a:t>Returns an integer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E8967-59F1-C747-CF08-17F84C47DDF4}"/>
              </a:ext>
            </a:extLst>
          </p:cNvPr>
          <p:cNvSpPr txBox="1"/>
          <p:nvPr/>
        </p:nvSpPr>
        <p:spPr>
          <a:xfrm>
            <a:off x="5627914" y="4542473"/>
            <a:ext cx="603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requires additional space proportional to the combined sizes of the two arrays.</a:t>
            </a:r>
          </a:p>
          <a:p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requires additional space proportional to the combined sizes of the two arrays.</a:t>
            </a:r>
          </a:p>
        </p:txBody>
      </p:sp>
    </p:spTree>
    <p:extLst>
      <p:ext uri="{BB962C8B-B14F-4D97-AF65-F5344CB8AC3E}">
        <p14:creationId xmlns:p14="http://schemas.microsoft.com/office/powerpoint/2010/main" val="290608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935" y="359047"/>
            <a:ext cx="9846129" cy="413838"/>
          </a:xfrm>
        </p:spPr>
        <p:txBody>
          <a:bodyPr/>
          <a:lstStyle/>
          <a:p>
            <a:r>
              <a:rPr lang="en-IN" sz="1600" dirty="0"/>
              <a:t>TIME COMPLEXITIES FOR DIFFERENT FUNCTIONS OF singly linked list</a:t>
            </a:r>
            <a:br>
              <a:rPr lang="en-IN" sz="1600" dirty="0"/>
            </a:br>
            <a:endParaRPr lang="en-US" sz="16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698F945-0A69-ECCC-A718-C05444D82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238906"/>
              </p:ext>
            </p:extLst>
          </p:nvPr>
        </p:nvGraphicFramePr>
        <p:xfrm>
          <a:off x="1364909" y="899161"/>
          <a:ext cx="946218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529">
                  <a:extLst>
                    <a:ext uri="{9D8B030D-6E8A-4147-A177-3AD203B41FA5}">
                      <a16:colId xmlns:a16="http://schemas.microsoft.com/office/drawing/2014/main" val="4083826552"/>
                    </a:ext>
                  </a:extLst>
                </a:gridCol>
                <a:gridCol w="2505733">
                  <a:extLst>
                    <a:ext uri="{9D8B030D-6E8A-4147-A177-3AD203B41FA5}">
                      <a16:colId xmlns:a16="http://schemas.microsoft.com/office/drawing/2014/main" val="4163541300"/>
                    </a:ext>
                  </a:extLst>
                </a:gridCol>
                <a:gridCol w="5318918">
                  <a:extLst>
                    <a:ext uri="{9D8B030D-6E8A-4147-A177-3AD203B41FA5}">
                      <a16:colId xmlns:a16="http://schemas.microsoft.com/office/drawing/2014/main" val="561406489"/>
                    </a:ext>
                  </a:extLst>
                </a:gridCol>
              </a:tblGrid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haroni" panose="02010803020104030203" pitchFamily="2" charset="-79"/>
                        </a:rPr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  <a:cs typeface="Aharoni" panose="02010803020104030203" pitchFamily="2" charset="-79"/>
                        </a:rPr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32575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Need to traverse the list to reach the insertion point.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782252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Need to traverse the list to reach the deletion point.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687977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Need to traverse the entire list to count the nodes.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896995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is_empty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Checking if the head is None is a constant-time operation.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58053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rotate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Need to determine the size and rearrange pointers.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72972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reverse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Need to traverse the list and rearrange pointers in place.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816626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append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Need to traverse the list to find the last node.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704964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prepend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Only modifies the head pointer, a constant-time operation.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21258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O(n +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Need to traverse both lists to merge them.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160281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interleave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O(n +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Need to traverse both lists to interleave them.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827064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Using slow and fast pointers requires traversing the list once.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681936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index_of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Need to traverse the list to find the index of the value.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206713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Need to traverse the list to the split point.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4738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3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935" y="359047"/>
            <a:ext cx="9846129" cy="413838"/>
          </a:xfrm>
        </p:spPr>
        <p:txBody>
          <a:bodyPr/>
          <a:lstStyle/>
          <a:p>
            <a:r>
              <a:rPr lang="en-IN" sz="1600" dirty="0"/>
              <a:t>space COMPLEXITIES FOR DIFFERENT FUNCTIONS OF singly linked list</a:t>
            </a:r>
            <a:br>
              <a:rPr lang="en-IN" sz="1600" dirty="0"/>
            </a:br>
            <a:endParaRPr lang="en-US" sz="16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698F945-0A69-ECCC-A718-C05444D82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473925"/>
              </p:ext>
            </p:extLst>
          </p:nvPr>
        </p:nvGraphicFramePr>
        <p:xfrm>
          <a:off x="504661" y="808991"/>
          <a:ext cx="1126671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23">
                  <a:extLst>
                    <a:ext uri="{9D8B030D-6E8A-4147-A177-3AD203B41FA5}">
                      <a16:colId xmlns:a16="http://schemas.microsoft.com/office/drawing/2014/main" val="4083826552"/>
                    </a:ext>
                  </a:extLst>
                </a:gridCol>
                <a:gridCol w="2983602">
                  <a:extLst>
                    <a:ext uri="{9D8B030D-6E8A-4147-A177-3AD203B41FA5}">
                      <a16:colId xmlns:a16="http://schemas.microsoft.com/office/drawing/2014/main" val="4163541300"/>
                    </a:ext>
                  </a:extLst>
                </a:gridCol>
                <a:gridCol w="6333290">
                  <a:extLst>
                    <a:ext uri="{9D8B030D-6E8A-4147-A177-3AD203B41FA5}">
                      <a16:colId xmlns:a16="http://schemas.microsoft.com/office/drawing/2014/main" val="561406489"/>
                    </a:ext>
                  </a:extLst>
                </a:gridCol>
              </a:tblGrid>
              <a:tr h="3605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SPACE 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92491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Inserting a node requires constant additional space for the new node.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021639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Deleting a node doesn't require additional space, only pointer adjustments.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413518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Uses only a counter variable regardless of the size of the list.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347002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is_empty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Only checks the head pointer, no additional space used.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751571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rotate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Rearranges pointers without using additional space.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719051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reverse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Uses constant space for a few pointers during traversal.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56513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append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Adding a node requires constant additional space for the new node.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076112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prepend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Adding a node requires constant additional space for the new node.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052542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Combines two lists by rearranging pointers, no additional space used.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666601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interleave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Combines two lists by rearranging pointers, no additional space used.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18340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Uses two pointers regardless of list size.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458772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index_of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Uses a single pointer to traverse the list.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091968"/>
                  </a:ext>
                </a:extLst>
              </a:tr>
              <a:tr h="36052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Creates new list by rearranging pointers, no additional space used.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4116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3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ADVANTAGES OF DYNAMIC ARRAY AND SINGLY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B2BAFFB-4A88-5AD3-4C95-2E608915C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748116"/>
              </p:ext>
            </p:extLst>
          </p:nvPr>
        </p:nvGraphicFramePr>
        <p:xfrm>
          <a:off x="1188720" y="2170792"/>
          <a:ext cx="98298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900">
                  <a:extLst>
                    <a:ext uri="{9D8B030D-6E8A-4147-A177-3AD203B41FA5}">
                      <a16:colId xmlns:a16="http://schemas.microsoft.com/office/drawing/2014/main" val="1992884204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59410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DYNAMIC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SINGLY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7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Operations that require accessing or modifying elements based on their index (like sorting) are more efficient with dynamic arrays.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Singly linked lists use memory efficiently by only allocating space for elements that are actually used. This is particularly beneficial when the list size changes frequently.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6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Compared to linked lists, dynamic arrays typically have lower memory overhead as they do not require extra space for storing pointers.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Singly linked lists can easily grow or shrink in size by adding or removing nodes, making them highly flexible for varying data sizes.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5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DISADVANTAGES OF DYNAMIC ARRAY AND SINGLY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B2BAFFB-4A88-5AD3-4C95-2E608915C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437172"/>
              </p:ext>
            </p:extLst>
          </p:nvPr>
        </p:nvGraphicFramePr>
        <p:xfrm>
          <a:off x="1188720" y="2170792"/>
          <a:ext cx="9829800" cy="302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900">
                  <a:extLst>
                    <a:ext uri="{9D8B030D-6E8A-4147-A177-3AD203B41FA5}">
                      <a16:colId xmlns:a16="http://schemas.microsoft.com/office/drawing/2014/main" val="1992884204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59410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DYNAMIC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SINGLY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7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Insertions and deletions, especially in the middle or beginning of a dynamic array, are costly. These operations have a time complexity of 𝑂(𝑛)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because elements need to be shifted.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singly linked lists do not support random access to elements. Accessing an element by index requires traversing the list from the beginning, resulting in a time complexity of 𝑂(𝑛)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68003"/>
                  </a:ext>
                </a:extLst>
              </a:tr>
              <a:tr h="1462134">
                <a:tc>
                  <a:txBody>
                    <a:bodyPr/>
                    <a:lstStyle/>
                    <a:p>
                      <a:pPr lv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node in a singly linked list requires additional memory to store a pointer to the next node. This overhead can be significant, especially for large lists.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586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B626C1-FA5C-24CC-B4B9-65DCA1575D63}"/>
              </a:ext>
            </a:extLst>
          </p:cNvPr>
          <p:cNvSpPr txBox="1"/>
          <p:nvPr/>
        </p:nvSpPr>
        <p:spPr>
          <a:xfrm>
            <a:off x="1188720" y="3857535"/>
            <a:ext cx="4528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To minimize the frequency of resizing, dynamic arrays often allocate more memory than necessary. This can lead to wasted space, especially if the array is not fully utilized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9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909" y="654048"/>
            <a:ext cx="4603133" cy="530352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02654" y="1807029"/>
            <a:ext cx="7586691" cy="471351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Dynamic arrays</a:t>
            </a:r>
            <a:r>
              <a:rPr lang="en-US" b="0" i="0" dirty="0">
                <a:effectLst/>
                <a:latin typeface="Söhne"/>
              </a:rPr>
              <a:t> are generally preferred for applications where </a:t>
            </a:r>
            <a:r>
              <a:rPr lang="en-US" b="1" i="0" dirty="0">
                <a:effectLst/>
                <a:latin typeface="Söhne"/>
              </a:rPr>
              <a:t>fast access</a:t>
            </a:r>
            <a:r>
              <a:rPr lang="en-US" b="0" i="0" dirty="0">
                <a:effectLst/>
                <a:latin typeface="Söhne"/>
              </a:rPr>
              <a:t> to elements and </a:t>
            </a:r>
            <a:r>
              <a:rPr lang="en-US" b="1" i="0" dirty="0">
                <a:effectLst/>
                <a:latin typeface="Söhne"/>
              </a:rPr>
              <a:t>efficient memory use</a:t>
            </a:r>
            <a:r>
              <a:rPr lang="en-US" b="0" i="0" dirty="0">
                <a:effectLst/>
                <a:latin typeface="Söhne"/>
              </a:rPr>
              <a:t> are critical, such as in scenarios where the data structure is frequently accessed but rarely modified. </a:t>
            </a:r>
            <a:r>
              <a:rPr lang="en-US" b="1" i="0" dirty="0">
                <a:effectLst/>
                <a:latin typeface="Söhne"/>
              </a:rPr>
              <a:t>Singly linked lists</a:t>
            </a:r>
            <a:r>
              <a:rPr lang="en-US" b="0" i="0" dirty="0">
                <a:effectLst/>
                <a:latin typeface="Söhne"/>
              </a:rPr>
              <a:t> are more suitable for applications where </a:t>
            </a:r>
            <a:r>
              <a:rPr lang="en-US" b="1" i="0" dirty="0">
                <a:effectLst/>
                <a:latin typeface="Söhne"/>
              </a:rPr>
              <a:t>insertions and deletions</a:t>
            </a:r>
            <a:r>
              <a:rPr lang="en-US" b="0" i="0" dirty="0">
                <a:effectLst/>
                <a:latin typeface="Söhne"/>
              </a:rPr>
              <a:t> are common, and the </a:t>
            </a:r>
            <a:r>
              <a:rPr lang="en-US" b="1" i="0" dirty="0">
                <a:effectLst/>
                <a:latin typeface="Söhne"/>
              </a:rPr>
              <a:t>order of elements</a:t>
            </a:r>
            <a:r>
              <a:rPr lang="en-US" b="0" i="0" dirty="0">
                <a:effectLst/>
                <a:latin typeface="Söhne"/>
              </a:rPr>
              <a:t> is frequently changed, such as in </a:t>
            </a:r>
            <a:r>
              <a:rPr lang="en-US" b="1" i="0" dirty="0">
                <a:effectLst/>
                <a:latin typeface="Söhne"/>
              </a:rPr>
              <a:t>queues</a:t>
            </a:r>
            <a:r>
              <a:rPr lang="en-US" b="0" i="0" dirty="0">
                <a:effectLst/>
                <a:latin typeface="Söhne"/>
              </a:rPr>
              <a:t> and </a:t>
            </a:r>
            <a:r>
              <a:rPr lang="en-US" b="1" i="0" dirty="0">
                <a:effectLst/>
                <a:latin typeface="Söhne"/>
              </a:rPr>
              <a:t>real-time systems</a:t>
            </a:r>
            <a:r>
              <a:rPr lang="en-US" b="0" i="0" dirty="0">
                <a:effectLst/>
                <a:latin typeface="Söhne"/>
              </a:rPr>
              <a:t> where the flexibility of dynamic sizing outweighs the need for fast access.</a:t>
            </a:r>
          </a:p>
          <a:p>
            <a:endParaRPr lang="en-US" sz="2000" spc="0" dirty="0">
              <a:latin typeface="Söhne"/>
              <a:ea typeface="+mn-lt"/>
              <a:cs typeface="+mn-lt"/>
            </a:endParaRPr>
          </a:p>
          <a:p>
            <a:r>
              <a:rPr lang="en-US" b="0" i="0" dirty="0">
                <a:effectLst/>
                <a:latin typeface="Söhne"/>
              </a:rPr>
              <a:t>Ultimately, the "better" data structure is the one that aligns most closely with your specific use case and performance requirements.</a:t>
            </a:r>
            <a:endParaRPr lang="en-US" sz="2000" spc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{CFF0EBB8-B567-44A4-B4F5-7DDEE0BA96D1}tf67061901_win32</Template>
  <TotalTime>70</TotalTime>
  <Words>1284</Words>
  <Application>Microsoft Office PowerPoint</Application>
  <PresentationFormat>Widescreen</PresentationFormat>
  <Paragraphs>220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Californian FB</vt:lpstr>
      <vt:lpstr>Daytona Condensed Light</vt:lpstr>
      <vt:lpstr>Posterama</vt:lpstr>
      <vt:lpstr>Söhne</vt:lpstr>
      <vt:lpstr>Office Theme</vt:lpstr>
      <vt:lpstr>Dynamic arrays v/s singly linked list</vt:lpstr>
      <vt:lpstr>Contents  </vt:lpstr>
      <vt:lpstr>TIME COMPLEXITIES FOR DIFFERENT FUNCTIONS OF DYNAMIC ARRAY </vt:lpstr>
      <vt:lpstr>space COMPLEXITIES FOR DIFFERENT FUNCTIONS OF dynamic array </vt:lpstr>
      <vt:lpstr>TIME COMPLEXITIES FOR DIFFERENT FUNCTIONS OF singly linked list </vt:lpstr>
      <vt:lpstr>space COMPLEXITIES FOR DIFFERENT FUNCTIONS OF singly linked list </vt:lpstr>
      <vt:lpstr>ADVANTAGES OF DYNAMIC ARRAY AND SINGLY LINKED LIST</vt:lpstr>
      <vt:lpstr>DISADVANTAGES OF DYNAMIC ARRAY AND SINGLY LINKED LIST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arrays v/s singly linked list</dc:title>
  <dc:creator>Leepi khobragade</dc:creator>
  <cp:lastModifiedBy>Leepi khobragade</cp:lastModifiedBy>
  <cp:revision>3</cp:revision>
  <dcterms:created xsi:type="dcterms:W3CDTF">2024-05-19T15:42:21Z</dcterms:created>
  <dcterms:modified xsi:type="dcterms:W3CDTF">2024-05-25T04:07:46Z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