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SUS\Downloads\sneka1026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SUS\Downloads\sneka1026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[sneka1026.xlsx]Sheet2!PivotTable1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90.0</c:v>
                </c:pt>
                <c:pt idx="1">
                  <c:v>6.0</c:v>
                </c:pt>
                <c:pt idx="2">
                  <c:v>9.0</c:v>
                </c:pt>
                <c:pt idx="3">
                  <c:v>13.0</c:v>
                </c:pt>
                <c:pt idx="4">
                  <c:v>32.0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94.0</c:v>
                </c:pt>
                <c:pt idx="1">
                  <c:v>12.0</c:v>
                </c:pt>
                <c:pt idx="2">
                  <c:v>4.0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97.0</c:v>
                </c:pt>
                <c:pt idx="1">
                  <c:v>5.0</c:v>
                </c:pt>
                <c:pt idx="2">
                  <c:v>15.0</c:v>
                </c:pt>
                <c:pt idx="3">
                  <c:v>4.0</c:v>
                </c:pt>
                <c:pt idx="4">
                  <c:v>33.0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5"/>
                <c:pt idx="0">
                  <c:v>100.0</c:v>
                </c:pt>
                <c:pt idx="1">
                  <c:v>4.0</c:v>
                </c:pt>
                <c:pt idx="2">
                  <c:v>10.0</c:v>
                </c:pt>
                <c:pt idx="3">
                  <c:v>11.0</c:v>
                </c:pt>
                <c:pt idx="4">
                  <c:v>32.0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5"/>
                <c:pt idx="0">
                  <c:v>96.0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38.0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Sheet2!$G$5:$G$10</c:f>
              <c:numCache>
                <c:formatCode>General</c:formatCode>
                <c:ptCount val="5"/>
                <c:pt idx="0">
                  <c:v>88.0</c:v>
                </c:pt>
                <c:pt idx="1">
                  <c:v>9.0</c:v>
                </c:pt>
                <c:pt idx="2">
                  <c:v>9.0</c:v>
                </c:pt>
                <c:pt idx="3">
                  <c:v>9.0</c:v>
                </c:pt>
                <c:pt idx="4">
                  <c:v>28.0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Sheet2!$H$5:$H$10</c:f>
              <c:numCache>
                <c:formatCode>General</c:formatCode>
                <c:ptCount val="5"/>
                <c:pt idx="0">
                  <c:v>108.0</c:v>
                </c:pt>
                <c:pt idx="1">
                  <c:v>7.0</c:v>
                </c:pt>
                <c:pt idx="2">
                  <c:v>7.0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Sheet2!$I$5:$I$10</c:f>
              <c:numCache>
                <c:formatCode>General</c:formatCode>
                <c:ptCount val="5"/>
                <c:pt idx="0">
                  <c:v>109.0</c:v>
                </c:pt>
                <c:pt idx="1">
                  <c:v>11.0</c:v>
                </c:pt>
                <c:pt idx="2">
                  <c:v>12.0</c:v>
                </c:pt>
                <c:pt idx="3">
                  <c:v>2.0</c:v>
                </c:pt>
                <c:pt idx="4">
                  <c:v>33.0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Sheet2!$J$5:$J$10</c:f>
              <c:numCache>
                <c:formatCode>General</c:formatCode>
                <c:ptCount val="5"/>
                <c:pt idx="0">
                  <c:v>95.0</c:v>
                </c:pt>
                <c:pt idx="1">
                  <c:v>3.0</c:v>
                </c:pt>
                <c:pt idx="2">
                  <c:v>11.0</c:v>
                </c:pt>
                <c:pt idx="3">
                  <c:v>4.0</c:v>
                </c:pt>
                <c:pt idx="4">
                  <c:v>37.0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Sheet2!$K$5:$K$10</c:f>
              <c:numCache>
                <c:formatCode>General</c:formatCode>
                <c:ptCount val="5"/>
                <c:pt idx="0">
                  <c:v>114.0</c:v>
                </c:pt>
                <c:pt idx="1">
                  <c:v>6.0</c:v>
                </c:pt>
                <c:pt idx="2">
                  <c:v>2.0</c:v>
                </c:pt>
                <c:pt idx="3">
                  <c:v>4.0</c:v>
                </c:pt>
                <c:pt idx="4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073544"/>
        <c:axId val="179073152"/>
      </c:barChart>
      <c:catAx>
        <c:axId val="179073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073152"/>
        <c:crosses val="autoZero"/>
        <c:auto val="1"/>
        <c:lblAlgn val="ctr"/>
        <c:lblOffset val="100"/>
        <c:noMultiLvlLbl val="0"/>
      </c:catAx>
      <c:valAx>
        <c:axId val="17907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07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[sneka1026.xlsx]Sheet2!PivotTable1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BPC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Sheet2!$B$5:$B$10</c:f>
              <c:numCache>
                <c:formatCode>General</c:formatCode>
                <c:ptCount val="5"/>
                <c:pt idx="0">
                  <c:v>90.0</c:v>
                </c:pt>
                <c:pt idx="1">
                  <c:v>6.0</c:v>
                </c:pt>
                <c:pt idx="2">
                  <c:v>9.0</c:v>
                </c:pt>
                <c:pt idx="3">
                  <c:v>13.0</c:v>
                </c:pt>
                <c:pt idx="4">
                  <c:v>32.0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CCDR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Sheet2!$C$5:$C$10</c:f>
              <c:numCache>
                <c:formatCode>General</c:formatCode>
                <c:ptCount val="5"/>
                <c:pt idx="0">
                  <c:v>94.0</c:v>
                </c:pt>
                <c:pt idx="1">
                  <c:v>12.0</c:v>
                </c:pt>
                <c:pt idx="2">
                  <c:v>4.0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EW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Sheet2!$D$5:$D$10</c:f>
              <c:numCache>
                <c:formatCode>General</c:formatCode>
                <c:ptCount val="5"/>
                <c:pt idx="0">
                  <c:v>97.0</c:v>
                </c:pt>
                <c:pt idx="1">
                  <c:v>5.0</c:v>
                </c:pt>
                <c:pt idx="2">
                  <c:v>15.0</c:v>
                </c:pt>
                <c:pt idx="3">
                  <c:v>4.0</c:v>
                </c:pt>
                <c:pt idx="4">
                  <c:v>33.0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MSC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Sheet2!$E$5:$E$10</c:f>
              <c:numCache>
                <c:formatCode>General</c:formatCode>
                <c:ptCount val="5"/>
                <c:pt idx="0">
                  <c:v>100.0</c:v>
                </c:pt>
                <c:pt idx="1">
                  <c:v>4.0</c:v>
                </c:pt>
                <c:pt idx="2">
                  <c:v>10.0</c:v>
                </c:pt>
                <c:pt idx="3">
                  <c:v>11.0</c:v>
                </c:pt>
                <c:pt idx="4">
                  <c:v>32.0</c:v>
                </c:pt>
              </c:numCache>
            </c:numRef>
          </c:val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NEL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Sheet2!$F$5:$F$10</c:f>
              <c:numCache>
                <c:formatCode>General</c:formatCode>
                <c:ptCount val="5"/>
                <c:pt idx="0">
                  <c:v>96.0</c:v>
                </c:pt>
                <c:pt idx="1">
                  <c:v>6.0</c:v>
                </c:pt>
                <c:pt idx="2">
                  <c:v>7.0</c:v>
                </c:pt>
                <c:pt idx="3">
                  <c:v>7.0</c:v>
                </c:pt>
                <c:pt idx="4">
                  <c:v>38.0</c:v>
                </c:pt>
              </c:numCache>
            </c:numRef>
          </c:val>
        </c:ser>
        <c:ser>
          <c:idx val="5"/>
          <c:order val="5"/>
          <c:tx>
            <c:strRef>
              <c:f>Sheet2!$G$3:$G$4</c:f>
              <c:strCache>
                <c:ptCount val="1"/>
                <c:pt idx="0">
                  <c:v>PL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Sheet2!$G$5:$G$10</c:f>
              <c:numCache>
                <c:formatCode>General</c:formatCode>
                <c:ptCount val="5"/>
                <c:pt idx="0">
                  <c:v>88.0</c:v>
                </c:pt>
                <c:pt idx="1">
                  <c:v>9.0</c:v>
                </c:pt>
                <c:pt idx="2">
                  <c:v>9.0</c:v>
                </c:pt>
                <c:pt idx="3">
                  <c:v>9.0</c:v>
                </c:pt>
                <c:pt idx="4">
                  <c:v>28.0</c:v>
                </c:pt>
              </c:numCache>
            </c:numRef>
          </c:val>
        </c:ser>
        <c:ser>
          <c:idx val="6"/>
          <c:order val="6"/>
          <c:tx>
            <c:strRef>
              <c:f>Sheet2!$H$3:$H$4</c:f>
              <c:strCache>
                <c:ptCount val="1"/>
                <c:pt idx="0">
                  <c:v>PYZ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Sheet2!$H$5:$H$10</c:f>
              <c:numCache>
                <c:formatCode>General</c:formatCode>
                <c:ptCount val="5"/>
                <c:pt idx="0">
                  <c:v>108.0</c:v>
                </c:pt>
                <c:pt idx="1">
                  <c:v>7.0</c:v>
                </c:pt>
                <c:pt idx="2">
                  <c:v>7.0</c:v>
                </c:pt>
                <c:pt idx="3">
                  <c:v>6.0</c:v>
                </c:pt>
                <c:pt idx="4">
                  <c:v>29.0</c:v>
                </c:pt>
              </c:numCache>
            </c:numRef>
          </c:val>
        </c:ser>
        <c:ser>
          <c:idx val="7"/>
          <c:order val="7"/>
          <c:tx>
            <c:strRef>
              <c:f>Sheet2!$I$3:$I$4</c:f>
              <c:strCache>
                <c:ptCount val="1"/>
                <c:pt idx="0">
                  <c:v>SVG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Sheet2!$I$5:$I$10</c:f>
              <c:numCache>
                <c:formatCode>General</c:formatCode>
                <c:ptCount val="5"/>
                <c:pt idx="0">
                  <c:v>109.0</c:v>
                </c:pt>
                <c:pt idx="1">
                  <c:v>11.0</c:v>
                </c:pt>
                <c:pt idx="2">
                  <c:v>12.0</c:v>
                </c:pt>
                <c:pt idx="3">
                  <c:v>2.0</c:v>
                </c:pt>
                <c:pt idx="4">
                  <c:v>33.0</c:v>
                </c:pt>
              </c:numCache>
            </c:numRef>
          </c:val>
        </c:ser>
        <c:ser>
          <c:idx val="8"/>
          <c:order val="8"/>
          <c:tx>
            <c:strRef>
              <c:f>Sheet2!$J$3:$J$4</c:f>
              <c:strCache>
                <c:ptCount val="1"/>
                <c:pt idx="0">
                  <c:v>TNS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Sheet2!$J$5:$J$10</c:f>
              <c:numCache>
                <c:formatCode>General</c:formatCode>
                <c:ptCount val="5"/>
                <c:pt idx="0">
                  <c:v>95.0</c:v>
                </c:pt>
                <c:pt idx="1">
                  <c:v>3.0</c:v>
                </c:pt>
                <c:pt idx="2">
                  <c:v>11.0</c:v>
                </c:pt>
                <c:pt idx="3">
                  <c:v>4.0</c:v>
                </c:pt>
                <c:pt idx="4">
                  <c:v>37.0</c:v>
                </c:pt>
              </c:numCache>
            </c:numRef>
          </c:val>
        </c:ser>
        <c:ser>
          <c:idx val="9"/>
          <c:order val="9"/>
          <c:tx>
            <c:strRef>
              <c:f>Sheet2!$K$3:$K$4</c:f>
              <c:strCache>
                <c:ptCount val="1"/>
                <c:pt idx="0">
                  <c:v>WBL</c:v>
                </c:pt>
              </c:strCache>
            </c:strRef>
          </c:tx>
          <c:spPr/>
          <c:explosion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elete val="1"/>
          </c:dLbls>
          <c:cat>
            <c:strRef>
              <c:f>Sheet2!$A$5:$A$10</c:f>
              <c:strCache>
                <c:ptCount val="5"/>
                <c:pt idx="0">
                  <c:v>Active</c:v>
                </c:pt>
                <c:pt idx="1">
                  <c:v>Future Start</c:v>
                </c:pt>
                <c:pt idx="2">
                  <c:v>Leave of Absence</c:v>
                </c:pt>
                <c:pt idx="3">
                  <c:v>Terminated for Cause</c:v>
                </c:pt>
                <c:pt idx="4">
                  <c:v>Voluntarily Terminated</c:v>
                </c:pt>
              </c:strCache>
            </c:strRef>
          </c:cat>
          <c:val>
            <c:numRef>
              <c:f>Sheet2!$K$5:$K$10</c:f>
              <c:numCache>
                <c:formatCode>General</c:formatCode>
                <c:ptCount val="5"/>
                <c:pt idx="0">
                  <c:v>114.0</c:v>
                </c:pt>
                <c:pt idx="1">
                  <c:v>6.0</c:v>
                </c:pt>
                <c:pt idx="2">
                  <c:v>2.0</c:v>
                </c:pt>
                <c:pt idx="3">
                  <c:v>4.0</c:v>
                </c:pt>
                <c:pt idx="4">
                  <c:v>30.0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3004185"/>
            <a:ext cx="8610600" cy="25806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P</a:t>
            </a:r>
            <a:r>
              <a:rPr sz="2400" lang="en-US"/>
              <a:t>I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 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endParaRPr altLang="en-US" lang="zh-CN"/>
          </a:p>
          <a:p>
            <a:r>
              <a:rPr altLang="en-US" dirty="0" sz="2400" lang="en-US"/>
              <a:t> 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M</a:t>
            </a:r>
            <a:r>
              <a:rPr altLang="en-US" dirty="0" sz="2400" lang="en-US"/>
              <a:t> </a:t>
            </a:r>
            <a:r>
              <a:rPr altLang="en-US" dirty="0" sz="2400" lang="en-US"/>
              <a:t>(</a:t>
            </a:r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RPORATE</a:t>
            </a:r>
            <a:r>
              <a:rPr altLang="en-US" dirty="0" sz="2400" lang="en-US"/>
              <a:t> </a:t>
            </a:r>
            <a:r>
              <a:rPr altLang="en-US" dirty="0" sz="2400" lang="en-US"/>
              <a:t>S</a:t>
            </a:r>
            <a:r>
              <a:rPr altLang="en-US" dirty="0" sz="2400" lang="en-US"/>
              <a:t>E</a:t>
            </a:r>
            <a:r>
              <a:rPr altLang="en-US" dirty="0" sz="2400" lang="en-US"/>
              <a:t>C</a:t>
            </a:r>
            <a:r>
              <a:rPr altLang="en-US" dirty="0" sz="2400" lang="en-US"/>
              <a:t>R</a:t>
            </a:r>
            <a:r>
              <a:rPr altLang="en-US" dirty="0" sz="2400" lang="en-US"/>
              <a:t>E</a:t>
            </a:r>
            <a:r>
              <a:rPr altLang="en-US" dirty="0" sz="2400" lang="en-US"/>
              <a:t>TARYSHIP</a:t>
            </a:r>
            <a:r>
              <a:rPr altLang="en-US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MAHALASHMI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WOMEN'S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Arts</a:t>
            </a:r>
            <a:r>
              <a:rPr dirty="0" sz="2400" lang="en-US"/>
              <a:t> </a:t>
            </a:r>
            <a:r>
              <a:rPr dirty="0" sz="2400" lang="en-US"/>
              <a:t>AND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 Box 1"/>
          <p:cNvSpPr txBox="1"/>
          <p:nvPr/>
        </p:nvSpPr>
        <p:spPr>
          <a:xfrm>
            <a:off x="1341755" y="1508125"/>
            <a:ext cx="7483475" cy="3391535"/>
          </a:xfrm>
          <a:prstGeom prst="rect"/>
          <a:noFill/>
        </p:spPr>
        <p:txBody>
          <a:bodyPr rtlCol="0" wrap="square">
            <a:noAutofit/>
          </a:bodyPr>
          <a:p>
            <a:r>
              <a:rPr lang="en-US"/>
              <a:t>data collection: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downloaded the data from edunet student’s dashboard.</a:t>
            </a:r>
            <a:endParaRPr lang="en-US"/>
          </a:p>
          <a:p>
            <a:endParaRPr lang="en-US"/>
          </a:p>
          <a:p>
            <a:r>
              <a:rPr lang="en-US"/>
              <a:t>features collection: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 highlighted data which is required using the fill option </a:t>
            </a:r>
            <a:endParaRPr lang="en-US"/>
          </a:p>
          <a:p>
            <a:endParaRPr lang="en-US"/>
          </a:p>
          <a:p>
            <a:r>
              <a:rPr lang="en-US"/>
              <a:t>data cleaning: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 identified the missing values using conditional formatting.</a:t>
            </a:r>
            <a:endParaRPr lang="en-US"/>
          </a:p>
          <a:p>
            <a:r>
              <a:rPr lang="en-US"/>
              <a:t>               removed /filtered the missing data using filter -filter by colour.</a:t>
            </a:r>
            <a:endParaRPr lang="en-US"/>
          </a:p>
          <a:p>
            <a:endParaRPr lang="en-US"/>
          </a:p>
          <a:p>
            <a:r>
              <a:rPr lang="en-US"/>
              <a:t>performance level:</a:t>
            </a:r>
            <a:endParaRPr lang="en-US"/>
          </a:p>
          <a:p>
            <a:pPr indent="-285750" marL="285750">
              <a:buFont typeface="Wingdings" panose="05000000000000000000" charset="0"/>
              <a:buChar char="§"/>
            </a:pPr>
            <a:r>
              <a:rPr lang="en-US"/>
              <a:t>      performance analysis is based on department type is filtered by gender(all employee)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/>
      </p:grpSpPr>
      <p:sp>
        <p:nvSpPr>
          <p:cNvPr id="1048683" name="Title 1"/>
          <p:cNvSpPr>
            <a:spLocks noGrp="1"/>
          </p:cNvSpPr>
          <p:nvPr>
            <p:ph type="ctrTitle"/>
          </p:nvPr>
        </p:nvSpPr>
        <p:spPr>
          <a:xfrm>
            <a:off x="256540" y="253365"/>
            <a:ext cx="8739505" cy="2296795"/>
          </a:xfrm>
        </p:spPr>
        <p:txBody>
          <a:bodyPr>
            <a:noAutofit/>
          </a:bodyPr>
          <a:p>
            <a:r>
              <a:rPr sz="1800" lang="en-US"/>
              <a:t>SUMMARY:</a:t>
            </a:r>
            <a:br>
              <a:rPr lang="en-US"/>
            </a:br>
            <a:endParaRPr lang="en-US"/>
          </a:p>
        </p:txBody>
      </p:sp>
      <p:sp>
        <p:nvSpPr>
          <p:cNvPr id="1048684" name="Subtitle 2"/>
          <p:cNvSpPr>
            <a:spLocks noGrp="1"/>
          </p:cNvSpPr>
          <p:nvPr>
            <p:ph type="subTitle" idx="4"/>
          </p:nvPr>
        </p:nvSpPr>
        <p:spPr>
          <a:xfrm>
            <a:off x="290830" y="864235"/>
            <a:ext cx="9236710" cy="3867785"/>
          </a:xfrm>
        </p:spPr>
        <p:txBody>
          <a:bodyPr>
            <a:noAutofit/>
          </a:bodyPr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Pivot table is created to summarize the data. 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Row labels-it is considered as department type. 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column labels -describe the performance level.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filter-By gender where I prefered the all employees in this data.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vales-to make a counts used first name for count of employees in its field.</a:t>
            </a:r>
            <a:endParaRPr sz="2000" lang="en-US"/>
          </a:p>
          <a:p>
            <a:endParaRPr sz="2000" lang="en-US"/>
          </a:p>
          <a:p>
            <a:endParaRPr sz="2000" lang="en-US"/>
          </a:p>
          <a:p>
            <a:r>
              <a:rPr sz="2000" lang="en-US"/>
              <a:t>VISUALIZATION:</a:t>
            </a:r>
            <a:endParaRPr sz="2000" lang="en-US"/>
          </a:p>
          <a:p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Used the graftchart to analyze the employees (in  units) in the department  type category.</a:t>
            </a:r>
            <a:endParaRPr sz="2000" lang="en-US"/>
          </a:p>
          <a:p>
            <a:pPr indent="-342900" marL="342900">
              <a:buFont typeface="Wingdings" panose="05000000000000000000" charset="0"/>
              <a:buChar char="§"/>
            </a:pPr>
            <a:r>
              <a:rPr sz="2000" lang="en-US"/>
              <a:t>used the piechart to analyze the employees over all percentage in the department type category       </a:t>
            </a:r>
            <a:endParaRPr sz="2000" lang="en-US"/>
          </a:p>
          <a:p>
            <a:endParaRPr sz="2000" lang="en-US"/>
          </a:p>
          <a:p>
            <a:endParaRPr sz="20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4"/>
          <p:cNvGraphicFramePr>
            <a:graphicFrameLocks/>
          </p:cNvGraphicFramePr>
          <p:nvPr/>
        </p:nvGraphicFramePr>
        <p:xfrm>
          <a:off x="912495" y="1323340"/>
          <a:ext cx="7769860" cy="4885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/>
      </p:grpSpPr>
      <p:sp>
        <p:nvSpPr>
          <p:cNvPr id="1048689" name="Title 3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4194305" name="Chart 4"/>
          <p:cNvGraphicFramePr>
            <a:graphicFrameLocks/>
          </p:cNvGraphicFramePr>
          <p:nvPr/>
        </p:nvGraphicFramePr>
        <p:xfrm>
          <a:off x="914400" y="1340485"/>
          <a:ext cx="8225155" cy="4751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583565" y="499745"/>
            <a:ext cx="8234045" cy="4749165"/>
          </a:xfrm>
        </p:spPr>
        <p:txBody>
          <a:bodyPr>
            <a:noAutofit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Therefore the production department employees performance higher comparing to other department and where as admin offices performs lower comparing to other department.</a:t>
            </a: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1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Hence the production department employees work more efficient and effectively comparing to other department according to the employee data given. 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dirty="0" sz="1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048702"/>
          <p:cNvSpPr txBox="1"/>
          <p:nvPr/>
        </p:nvSpPr>
        <p:spPr>
          <a:xfrm>
            <a:off x="676274" y="2678430"/>
            <a:ext cx="6677714" cy="38633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Excel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ly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ployee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including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customer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isfaction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rds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ify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mer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mprov</a:t>
            </a:r>
            <a:r>
              <a:rPr sz="2800" lang="en-US">
                <a:solidFill>
                  <a:srgbClr val="000000"/>
                </a:solidFill>
              </a:rPr>
              <a:t>ement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mance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nagement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ions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"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cators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clude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ualization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board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uations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identification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ning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tion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1048703"/>
          <p:cNvSpPr txBox="1"/>
          <p:nvPr/>
        </p:nvSpPr>
        <p:spPr>
          <a:xfrm>
            <a:off x="739775" y="3428999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1048704"/>
          <p:cNvSpPr txBox="1"/>
          <p:nvPr/>
        </p:nvSpPr>
        <p:spPr>
          <a:xfrm>
            <a:off x="699452" y="2019299"/>
            <a:ext cx="4000000" cy="51206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SOURCES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Wingdings" panose="05000000000000000000" charset="0"/>
              <a:buChar char="Ø"/>
            </a:pP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870709" y="38100"/>
            <a:ext cx="9763125" cy="1080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1048705"/>
          <p:cNvSpPr txBox="1"/>
          <p:nvPr/>
        </p:nvSpPr>
        <p:spPr>
          <a:xfrm>
            <a:off x="2695574" y="1446847"/>
            <a:ext cx="6195765" cy="5262245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RMATTING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ULA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ENTIFY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</a:t>
            </a:r>
            <a:r>
              <a:rPr sz="2800" lang="en-US">
                <a:solidFill>
                  <a:srgbClr val="000000"/>
                </a:solidFill>
              </a:rPr>
              <a:t>ANCE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EL 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OT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BLE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pPr indent="-457200" marL="457200">
              <a:buFont typeface="Arial" panose="020B0604020202020204" pitchFamily="34" charset="0"/>
              <a:buChar char="•"/>
            </a:pP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AM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70" name="Text Box 1048706"/>
          <p:cNvSpPr txBox="1"/>
          <p:nvPr/>
        </p:nvSpPr>
        <p:spPr>
          <a:xfrm>
            <a:off x="755331" y="1872097"/>
            <a:ext cx="6795796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LOAD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OM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BOARD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TOTALLY 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TURES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AILABLE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 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DER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685"/>
            <a:ext cx="8480425" cy="2726690"/>
          </a:xfrm>
          <a:prstGeom prst="rect"/>
        </p:spPr>
        <p:txBody>
          <a:bodyPr bIns="0" lIns="0" rIns="0" rtlCol="0" tIns="16510" vert="horz" wrap="square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spc="20"/>
            </a:br>
            <a:r>
              <a:rPr dirty="0" sz="4250" spc="20"/>
              <a:t> </a:t>
            </a:r>
            <a:r>
              <a:rPr dirty="0" sz="4250" lang="en-US" spc="20"/>
              <a:t>    </a:t>
            </a:r>
            <a:br>
              <a:rPr dirty="0" sz="4250" lang="en-US" spc="20"/>
            </a:br>
            <a:r>
              <a:rPr dirty="0" sz="2400" lang="en-US" spc="20"/>
              <a:t>  </a:t>
            </a:r>
            <a:r>
              <a:rPr dirty="0" sz="2400" lang="en-US" spc="20">
                <a:latin typeface="+mn-lt"/>
                <a:cs typeface="+mn-lt"/>
              </a:rPr>
              <a:t>             =IFS(z8&gt;=5,”EXELLENT”,Z8&gt;=4,”GOOD”,Z8&gt;=3,”AVERAGE”,TRUE,”POOR”).</a:t>
            </a:r>
            <a:endParaRPr dirty="0" sz="2400" lang="en-US" spc="20">
              <a:latin typeface="+mn-lt"/>
              <a:cs typeface="+mn-lt"/>
            </a:endParaRPr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 Analysis using Excel  </dc:title>
  <dc:creator>Konduru Narasimha</dc:creator>
  <cp:lastModifiedBy>ASUS</cp:lastModifiedBy>
  <dcterms:created xsi:type="dcterms:W3CDTF">2024-08-30T19:57:00Z</dcterms:created>
  <dcterms:modified xsi:type="dcterms:W3CDTF">2024-08-31T07:42:01Z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0dc806829c224c2b8b1f0ab200e36498</vt:lpwstr>
  </property>
  <property fmtid="{D5CDD505-2E9C-101B-9397-08002B2CF9AE}" pid="5" name="KSOProductBuildVer">
    <vt:lpwstr>1033-12.2.0.13472</vt:lpwstr>
  </property>
</Properties>
</file>