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28" r:id="rId2"/>
    <p:sldId id="681" r:id="rId3"/>
    <p:sldId id="688" r:id="rId4"/>
    <p:sldId id="695" r:id="rId5"/>
    <p:sldId id="686" r:id="rId6"/>
    <p:sldId id="692" r:id="rId7"/>
    <p:sldId id="694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>
          <p15:clr>
            <a:srgbClr val="A4A3A4"/>
          </p15:clr>
        </p15:guide>
        <p15:guide id="2" pos="26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FF99"/>
    <a:srgbClr val="FFFFFF"/>
    <a:srgbClr val="000099"/>
    <a:srgbClr val="0000CC"/>
    <a:srgbClr val="0000FF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718" autoAdjust="0"/>
  </p:normalViewPr>
  <p:slideViewPr>
    <p:cSldViewPr>
      <p:cViewPr varScale="1">
        <p:scale>
          <a:sx n="84" d="100"/>
          <a:sy n="84" d="100"/>
        </p:scale>
        <p:origin x="1430" y="82"/>
      </p:cViewPr>
      <p:guideLst>
        <p:guide orient="horz" pos="2256"/>
        <p:guide pos="2688"/>
      </p:guideLst>
    </p:cSldViewPr>
  </p:slideViewPr>
  <p:outlineViewPr>
    <p:cViewPr>
      <p:scale>
        <a:sx n="33" d="100"/>
        <a:sy n="33" d="100"/>
      </p:scale>
      <p:origin x="42" y="160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6" tIns="46443" rIns="92886" bIns="46443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6" tIns="46443" rIns="92886" bIns="46443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6" tIns="46443" rIns="92886" bIns="46443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6" tIns="46443" rIns="92886" bIns="46443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fld id="{80813A05-E1ED-4696-A98A-9E9C22D456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45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6" tIns="46443" rIns="92886" bIns="46443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6" tIns="46443" rIns="92886" bIns="46443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6" tIns="46443" rIns="92886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6" tIns="46443" rIns="92886" bIns="46443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6" tIns="46443" rIns="92886" bIns="46443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fld id="{ACE6EC6B-85C0-42AE-BCAA-278A4B8E4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06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4FCDC-F913-4E5C-ACC5-E83D6C4481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46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674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A"/>
            </a:gs>
            <a:gs pos="100000">
              <a:srgbClr val="000099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CC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458200" cy="6172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 smtClean="0">
                <a:solidFill>
                  <a:srgbClr val="FFCC00"/>
                </a:solidFill>
              </a:rPr>
              <a:t/>
            </a:r>
            <a:br>
              <a:rPr lang="en-US" sz="3600" b="1" dirty="0" smtClean="0">
                <a:solidFill>
                  <a:srgbClr val="FFCC00"/>
                </a:solidFill>
              </a:rPr>
            </a:br>
            <a:r>
              <a:rPr lang="en-US" sz="3600" b="1" dirty="0" smtClean="0">
                <a:solidFill>
                  <a:srgbClr val="FFCC00"/>
                </a:solidFill>
              </a:rPr>
              <a:t/>
            </a:r>
            <a:br>
              <a:rPr lang="en-US" sz="3600" b="1" dirty="0" smtClean="0">
                <a:solidFill>
                  <a:srgbClr val="FFCC00"/>
                </a:solidFill>
              </a:rPr>
            </a:br>
            <a:r>
              <a:rPr lang="en-US" sz="3600" b="1" dirty="0" smtClean="0">
                <a:solidFill>
                  <a:srgbClr val="FFCC00"/>
                </a:solidFill>
              </a:rPr>
              <a:t>So How Does Funding Work?</a:t>
            </a:r>
            <a:br>
              <a:rPr lang="en-US" sz="3600" b="1" dirty="0" smtClean="0">
                <a:solidFill>
                  <a:srgbClr val="FFCC00"/>
                </a:solidFill>
              </a:rPr>
            </a:br>
            <a:r>
              <a:rPr lang="en-US" sz="2400" b="1" dirty="0" smtClean="0">
                <a:solidFill>
                  <a:srgbClr val="FFCC00"/>
                </a:solidFill>
              </a:rPr>
              <a:t>(with applications to Economics at NSF)</a:t>
            </a:r>
            <a:r>
              <a:rPr lang="en-US" sz="3600" b="1" dirty="0" smtClean="0">
                <a:solidFill>
                  <a:schemeClr val="accent2"/>
                </a:solidFill>
              </a:rPr>
              <a:t/>
            </a:r>
            <a:br>
              <a:rPr lang="en-US" sz="3600" b="1" dirty="0" smtClean="0">
                <a:solidFill>
                  <a:schemeClr val="accent2"/>
                </a:solidFill>
              </a:rPr>
            </a:br>
            <a:r>
              <a:rPr lang="en-US" sz="3600" b="1" dirty="0" smtClean="0">
                <a:solidFill>
                  <a:schemeClr val="accent2"/>
                </a:solidFill>
              </a:rPr>
              <a:t/>
            </a:r>
            <a:br>
              <a:rPr lang="en-US" sz="3600" b="1" dirty="0" smtClean="0">
                <a:solidFill>
                  <a:schemeClr val="accent2"/>
                </a:solidFill>
              </a:rPr>
            </a:br>
            <a:r>
              <a:rPr lang="en-US" sz="3600" b="1" dirty="0" smtClean="0">
                <a:solidFill>
                  <a:schemeClr val="accent2"/>
                </a:solidFill>
              </a:rPr>
              <a:t>Nancy Lutz,  Program Director</a:t>
            </a:r>
            <a:r>
              <a:rPr lang="en-US" sz="3200" b="1" dirty="0" smtClean="0">
                <a:solidFill>
                  <a:schemeClr val="accent2"/>
                </a:solidFill>
              </a:rPr>
              <a:t/>
            </a:r>
            <a:br>
              <a:rPr lang="en-US" sz="32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>Economics</a:t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>nlutz@nsf.gov</a:t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3200" b="1" dirty="0" smtClean="0">
                <a:solidFill>
                  <a:schemeClr val="accent2"/>
                </a:solidFill>
              </a:rPr>
              <a:t/>
            </a:r>
            <a:br>
              <a:rPr lang="en-US" sz="3200" b="1" dirty="0" smtClean="0">
                <a:solidFill>
                  <a:schemeClr val="accent2"/>
                </a:solidFill>
              </a:rPr>
            </a:br>
            <a:r>
              <a:rPr lang="en-US" sz="3200" b="1" dirty="0" smtClean="0">
                <a:solidFill>
                  <a:schemeClr val="accent2"/>
                </a:solidFill>
              </a:rPr>
              <a:t>ESA North American Conference</a:t>
            </a:r>
            <a:br>
              <a:rPr lang="en-US" sz="3200" b="1" dirty="0" smtClean="0">
                <a:solidFill>
                  <a:schemeClr val="accent2"/>
                </a:solidFill>
              </a:rPr>
            </a:br>
            <a:r>
              <a:rPr lang="en-US" sz="3200" b="1" dirty="0" smtClean="0">
                <a:solidFill>
                  <a:schemeClr val="accent2"/>
                </a:solidFill>
              </a:rPr>
              <a:t>October 24, 2015</a:t>
            </a:r>
            <a:endParaRPr lang="en-US" sz="3200" b="1" dirty="0" smtClean="0">
              <a:solidFill>
                <a:schemeClr val="accent2"/>
              </a:solidFill>
            </a:endParaRPr>
          </a:p>
        </p:txBody>
      </p:sp>
      <p:pic>
        <p:nvPicPr>
          <p:cNvPr id="2051" name="Picture 3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Things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are you applying?</a:t>
            </a:r>
          </a:p>
          <a:p>
            <a:r>
              <a:rPr lang="en-US" dirty="0" smtClean="0"/>
              <a:t>Know your target</a:t>
            </a:r>
          </a:p>
          <a:p>
            <a:pPr lvl="1"/>
            <a:r>
              <a:rPr lang="en-US" dirty="0" smtClean="0"/>
              <a:t>Their goal</a:t>
            </a:r>
          </a:p>
          <a:p>
            <a:pPr lvl="1"/>
            <a:r>
              <a:rPr lang="en-US" dirty="0" smtClean="0"/>
              <a:t>Their process for application and decision</a:t>
            </a:r>
          </a:p>
          <a:p>
            <a:pPr lvl="1"/>
            <a:r>
              <a:rPr lang="en-US" dirty="0" smtClean="0"/>
              <a:t>Their past awards</a:t>
            </a:r>
          </a:p>
          <a:p>
            <a:r>
              <a:rPr lang="en-US" dirty="0" smtClean="0"/>
              <a:t>Writing matters</a:t>
            </a:r>
          </a:p>
          <a:p>
            <a:r>
              <a:rPr lang="en-US" dirty="0" smtClean="0"/>
              <a:t>Look for the sweet spot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3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Your Target: NSF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science focus</a:t>
            </a:r>
          </a:p>
          <a:p>
            <a:r>
              <a:rPr lang="en-US" dirty="0" smtClean="0"/>
              <a:t>Lots of info at nsf.gov</a:t>
            </a:r>
          </a:p>
          <a:p>
            <a:r>
              <a:rPr lang="en-US" dirty="0" smtClean="0"/>
              <a:t>Publicly </a:t>
            </a:r>
            <a:r>
              <a:rPr lang="en-US" dirty="0" smtClean="0"/>
              <a:t>searchable database of </a:t>
            </a:r>
            <a:r>
              <a:rPr lang="en-US" dirty="0" smtClean="0"/>
              <a:t>awards</a:t>
            </a:r>
          </a:p>
          <a:p>
            <a:r>
              <a:rPr lang="en-US" dirty="0" smtClean="0"/>
              <a:t>Types of Review:</a:t>
            </a:r>
          </a:p>
          <a:p>
            <a:pPr lvl="1"/>
            <a:r>
              <a:rPr lang="en-US" dirty="0" smtClean="0"/>
              <a:t>Mail </a:t>
            </a:r>
            <a:r>
              <a:rPr lang="en-US" dirty="0"/>
              <a:t>plus Panel – the SBE standard</a:t>
            </a:r>
          </a:p>
          <a:p>
            <a:pPr lvl="1"/>
            <a:r>
              <a:rPr lang="en-US" dirty="0" smtClean="0"/>
              <a:t>Panel </a:t>
            </a:r>
            <a:r>
              <a:rPr lang="en-US" dirty="0"/>
              <a:t>Only – Other directorates and almost all special short-term initiatives.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74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Your Target: Economics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fields of economics compete.</a:t>
            </a:r>
          </a:p>
          <a:p>
            <a:r>
              <a:rPr lang="en-US" dirty="0" smtClean="0"/>
              <a:t>Experimental economics is a method, behavioral economics is a field.</a:t>
            </a:r>
          </a:p>
          <a:p>
            <a:r>
              <a:rPr lang="en-US" dirty="0"/>
              <a:t>T</a:t>
            </a:r>
            <a:r>
              <a:rPr lang="en-US" dirty="0" smtClean="0"/>
              <a:t>here will be experimental economists on the panel. </a:t>
            </a:r>
          </a:p>
        </p:txBody>
      </p:sp>
    </p:spTree>
    <p:extLst>
      <p:ext uri="{BB962C8B-B14F-4D97-AF65-F5344CB8AC3E}">
        <p14:creationId xmlns:p14="http://schemas.microsoft.com/office/powerpoint/2010/main" val="337123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For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programs have assigned program </a:t>
            </a:r>
            <a:r>
              <a:rPr lang="en-US" dirty="0" smtClean="0"/>
              <a:t>directors listed at nsf.gov</a:t>
            </a:r>
            <a:endParaRPr lang="en-US" dirty="0" smtClean="0"/>
          </a:p>
          <a:p>
            <a:r>
              <a:rPr lang="en-US" dirty="0" smtClean="0"/>
              <a:t>Want </a:t>
            </a:r>
            <a:r>
              <a:rPr lang="en-US" dirty="0" smtClean="0"/>
              <a:t>to start a conversation? </a:t>
            </a:r>
          </a:p>
          <a:p>
            <a:pPr lvl="1"/>
            <a:r>
              <a:rPr lang="en-US" dirty="0" smtClean="0"/>
              <a:t>Email </a:t>
            </a:r>
          </a:p>
          <a:p>
            <a:pPr lvl="1"/>
            <a:r>
              <a:rPr lang="en-US" dirty="0" smtClean="0"/>
              <a:t>one-two page description of project that focuses on basic science contribution</a:t>
            </a:r>
          </a:p>
          <a:p>
            <a:pPr lvl="1"/>
            <a:r>
              <a:rPr lang="en-US" dirty="0" smtClean="0"/>
              <a:t>Include your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4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Tips from 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Regular proposals are easier to write than CAREERs.</a:t>
            </a:r>
          </a:p>
          <a:p>
            <a:r>
              <a:rPr lang="en-US" sz="1800" dirty="0" smtClean="0"/>
              <a:t>Avoid “Trust Me” and “All Done”. </a:t>
            </a:r>
          </a:p>
          <a:p>
            <a:r>
              <a:rPr lang="en-US" sz="1800" dirty="0" smtClean="0"/>
              <a:t>Do have your experimental design.</a:t>
            </a:r>
          </a:p>
          <a:p>
            <a:r>
              <a:rPr lang="en-US" sz="1800" dirty="0" smtClean="0"/>
              <a:t>How is your work generalizable? </a:t>
            </a:r>
            <a:endParaRPr lang="en-US" sz="1800" dirty="0"/>
          </a:p>
          <a:p>
            <a:r>
              <a:rPr lang="en-US" sz="1800" dirty="0" smtClean="0"/>
              <a:t>Don’t </a:t>
            </a:r>
            <a:r>
              <a:rPr lang="en-US" sz="1800" dirty="0"/>
              <a:t>say “this will be useful for xx policy” if you don’t know anything about xx policy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Referencing other disciplines? Do unto others as we wish they’d do unto us.</a:t>
            </a:r>
          </a:p>
          <a:p>
            <a:r>
              <a:rPr lang="en-US" sz="1800" dirty="0" smtClean="0"/>
              <a:t>Suggest lots of reviewers.</a:t>
            </a:r>
          </a:p>
          <a:p>
            <a:r>
              <a:rPr lang="en-US" sz="1800" dirty="0" smtClean="0"/>
              <a:t>Check your google rank.</a:t>
            </a:r>
          </a:p>
          <a:p>
            <a:r>
              <a:rPr lang="en-US" sz="1800" dirty="0" smtClean="0"/>
              <a:t>Remember your sponsored programs office may not know social science.</a:t>
            </a:r>
          </a:p>
          <a:p>
            <a:r>
              <a:rPr lang="en-US" sz="1800" dirty="0" smtClean="0"/>
              <a:t>Don’t apply if you can’t start the project on time.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475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Find me at nlutz@nsf.gov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606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9287</TotalTime>
  <Words>248</Words>
  <Application>Microsoft Office PowerPoint</Application>
  <PresentationFormat>On-screen Show (4:3)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Tahoma</vt:lpstr>
      <vt:lpstr>Times New Roman</vt:lpstr>
      <vt:lpstr>Default Design</vt:lpstr>
      <vt:lpstr>  So How Does Funding Work? (with applications to Economics at NSF)  Nancy Lutz,  Program Director Economics nlutz@nsf.gov  ESA North American Conference October 24, 2015</vt:lpstr>
      <vt:lpstr>Four Things To Know</vt:lpstr>
      <vt:lpstr>Know Your Target: NSF</vt:lpstr>
      <vt:lpstr>Know Your Target: Economics Program</vt:lpstr>
      <vt:lpstr>Where To Go For Info</vt:lpstr>
      <vt:lpstr>10 Tips from Nancy</vt:lpstr>
      <vt:lpstr>Questions?</vt:lpstr>
    </vt:vector>
  </TitlesOfParts>
  <Company>National Science Foundation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Raymond</dc:creator>
  <cp:lastModifiedBy>Lutz, Nancy A</cp:lastModifiedBy>
  <cp:revision>331</cp:revision>
  <dcterms:created xsi:type="dcterms:W3CDTF">2002-04-29T13:28:39Z</dcterms:created>
  <dcterms:modified xsi:type="dcterms:W3CDTF">2015-10-16T21:59:16Z</dcterms:modified>
</cp:coreProperties>
</file>