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2" r:id="rId2"/>
    <p:sldId id="256" r:id="rId3"/>
    <p:sldId id="257" r:id="rId4"/>
    <p:sldId id="258" r:id="rId5"/>
    <p:sldId id="259" r:id="rId6"/>
    <p:sldId id="260" r:id="rId7"/>
    <p:sldId id="269" r:id="rId8"/>
    <p:sldId id="270" r:id="rId9"/>
    <p:sldId id="271" r:id="rId10"/>
    <p:sldId id="272" r:id="rId11"/>
    <p:sldId id="273" r:id="rId12"/>
    <p:sldId id="274" r:id="rId13"/>
    <p:sldId id="261" r:id="rId14"/>
    <p:sldId id="262" r:id="rId15"/>
    <p:sldId id="263" r:id="rId16"/>
    <p:sldId id="264" r:id="rId17"/>
    <p:sldId id="265" r:id="rId18"/>
    <p:sldId id="266" r:id="rId19"/>
    <p:sldId id="267" r:id="rId20"/>
    <p:sldId id="268" r:id="rId21"/>
    <p:sldId id="275" r:id="rId22"/>
    <p:sldId id="276" r:id="rId23"/>
    <p:sldId id="277" r:id="rId24"/>
    <p:sldId id="278" r:id="rId25"/>
    <p:sldId id="279" r:id="rId26"/>
    <p:sldId id="280" r:id="rId27"/>
    <p:sldId id="281"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000" autoAdjust="0"/>
  </p:normalViewPr>
  <p:slideViewPr>
    <p:cSldViewPr>
      <p:cViewPr varScale="1">
        <p:scale>
          <a:sx n="132" d="100"/>
          <a:sy n="132" d="100"/>
        </p:scale>
        <p:origin x="204" y="132"/>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66C21BF-F8BC-4217-92CF-BD524BE2B19B}" type="datetimeFigureOut">
              <a:rPr lang="en-US" smtClean="0"/>
              <a:t>8/31/2015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6E1DD4-7FEA-4FB2-98C0-E0184A3CF618}" type="slidenum">
              <a:rPr lang="en-US" smtClean="0"/>
              <a:t>‹#›</a:t>
            </a:fld>
            <a:endParaRPr lang="en-US"/>
          </a:p>
        </p:txBody>
      </p:sp>
    </p:spTree>
    <p:extLst>
      <p:ext uri="{BB962C8B-B14F-4D97-AF65-F5344CB8AC3E}">
        <p14:creationId xmlns:p14="http://schemas.microsoft.com/office/powerpoint/2010/main" val="2464083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6C21BF-F8BC-4217-92CF-BD524BE2B19B}" type="datetimeFigureOut">
              <a:rPr lang="en-US" smtClean="0"/>
              <a:t>8/31/2015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6E1DD4-7FEA-4FB2-98C0-E0184A3CF618}" type="slidenum">
              <a:rPr lang="en-US" smtClean="0"/>
              <a:t>‹#›</a:t>
            </a:fld>
            <a:endParaRPr lang="en-US"/>
          </a:p>
        </p:txBody>
      </p:sp>
    </p:spTree>
    <p:extLst>
      <p:ext uri="{BB962C8B-B14F-4D97-AF65-F5344CB8AC3E}">
        <p14:creationId xmlns:p14="http://schemas.microsoft.com/office/powerpoint/2010/main" val="206455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6C21BF-F8BC-4217-92CF-BD524BE2B19B}" type="datetimeFigureOut">
              <a:rPr lang="en-US" smtClean="0"/>
              <a:t>8/31/2015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6E1DD4-7FEA-4FB2-98C0-E0184A3CF618}" type="slidenum">
              <a:rPr lang="en-US" smtClean="0"/>
              <a:t>‹#›</a:t>
            </a:fld>
            <a:endParaRPr lang="en-US"/>
          </a:p>
        </p:txBody>
      </p:sp>
    </p:spTree>
    <p:extLst>
      <p:ext uri="{BB962C8B-B14F-4D97-AF65-F5344CB8AC3E}">
        <p14:creationId xmlns:p14="http://schemas.microsoft.com/office/powerpoint/2010/main" val="2858589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6C21BF-F8BC-4217-92CF-BD524BE2B19B}" type="datetimeFigureOut">
              <a:rPr lang="en-US" smtClean="0"/>
              <a:t>8/31/2015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6E1DD4-7FEA-4FB2-98C0-E0184A3CF618}" type="slidenum">
              <a:rPr lang="en-US" smtClean="0"/>
              <a:t>‹#›</a:t>
            </a:fld>
            <a:endParaRPr lang="en-US"/>
          </a:p>
        </p:txBody>
      </p:sp>
    </p:spTree>
    <p:extLst>
      <p:ext uri="{BB962C8B-B14F-4D97-AF65-F5344CB8AC3E}">
        <p14:creationId xmlns:p14="http://schemas.microsoft.com/office/powerpoint/2010/main" val="2337169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6C21BF-F8BC-4217-92CF-BD524BE2B19B}" type="datetimeFigureOut">
              <a:rPr lang="en-US" smtClean="0"/>
              <a:t>8/31/2015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6E1DD4-7FEA-4FB2-98C0-E0184A3CF618}" type="slidenum">
              <a:rPr lang="en-US" smtClean="0"/>
              <a:t>‹#›</a:t>
            </a:fld>
            <a:endParaRPr lang="en-US"/>
          </a:p>
        </p:txBody>
      </p:sp>
    </p:spTree>
    <p:extLst>
      <p:ext uri="{BB962C8B-B14F-4D97-AF65-F5344CB8AC3E}">
        <p14:creationId xmlns:p14="http://schemas.microsoft.com/office/powerpoint/2010/main" val="2913859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66C21BF-F8BC-4217-92CF-BD524BE2B19B}" type="datetimeFigureOut">
              <a:rPr lang="en-US" smtClean="0"/>
              <a:t>8/31/2015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E1DD4-7FEA-4FB2-98C0-E0184A3CF618}" type="slidenum">
              <a:rPr lang="en-US" smtClean="0"/>
              <a:t>‹#›</a:t>
            </a:fld>
            <a:endParaRPr lang="en-US"/>
          </a:p>
        </p:txBody>
      </p:sp>
    </p:spTree>
    <p:extLst>
      <p:ext uri="{BB962C8B-B14F-4D97-AF65-F5344CB8AC3E}">
        <p14:creationId xmlns:p14="http://schemas.microsoft.com/office/powerpoint/2010/main" val="2747016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66C21BF-F8BC-4217-92CF-BD524BE2B19B}" type="datetimeFigureOut">
              <a:rPr lang="en-US" smtClean="0"/>
              <a:t>8/31/2015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6E1DD4-7FEA-4FB2-98C0-E0184A3CF618}" type="slidenum">
              <a:rPr lang="en-US" smtClean="0"/>
              <a:t>‹#›</a:t>
            </a:fld>
            <a:endParaRPr lang="en-US"/>
          </a:p>
        </p:txBody>
      </p:sp>
    </p:spTree>
    <p:extLst>
      <p:ext uri="{BB962C8B-B14F-4D97-AF65-F5344CB8AC3E}">
        <p14:creationId xmlns:p14="http://schemas.microsoft.com/office/powerpoint/2010/main" val="1364838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66C21BF-F8BC-4217-92CF-BD524BE2B19B}" type="datetimeFigureOut">
              <a:rPr lang="en-US" smtClean="0"/>
              <a:t>8/31/2015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6E1DD4-7FEA-4FB2-98C0-E0184A3CF618}" type="slidenum">
              <a:rPr lang="en-US" smtClean="0"/>
              <a:t>‹#›</a:t>
            </a:fld>
            <a:endParaRPr lang="en-US"/>
          </a:p>
        </p:txBody>
      </p:sp>
    </p:spTree>
    <p:extLst>
      <p:ext uri="{BB962C8B-B14F-4D97-AF65-F5344CB8AC3E}">
        <p14:creationId xmlns:p14="http://schemas.microsoft.com/office/powerpoint/2010/main" val="4188205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6C21BF-F8BC-4217-92CF-BD524BE2B19B}" type="datetimeFigureOut">
              <a:rPr lang="en-US" smtClean="0"/>
              <a:t>8/31/2015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6E1DD4-7FEA-4FB2-98C0-E0184A3CF618}" type="slidenum">
              <a:rPr lang="en-US" smtClean="0"/>
              <a:t>‹#›</a:t>
            </a:fld>
            <a:endParaRPr lang="en-US"/>
          </a:p>
        </p:txBody>
      </p:sp>
    </p:spTree>
    <p:extLst>
      <p:ext uri="{BB962C8B-B14F-4D97-AF65-F5344CB8AC3E}">
        <p14:creationId xmlns:p14="http://schemas.microsoft.com/office/powerpoint/2010/main" val="194396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6C21BF-F8BC-4217-92CF-BD524BE2B19B}" type="datetimeFigureOut">
              <a:rPr lang="en-US" smtClean="0"/>
              <a:t>8/31/2015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E1DD4-7FEA-4FB2-98C0-E0184A3CF618}" type="slidenum">
              <a:rPr lang="en-US" smtClean="0"/>
              <a:t>‹#›</a:t>
            </a:fld>
            <a:endParaRPr lang="en-US"/>
          </a:p>
        </p:txBody>
      </p:sp>
    </p:spTree>
    <p:extLst>
      <p:ext uri="{BB962C8B-B14F-4D97-AF65-F5344CB8AC3E}">
        <p14:creationId xmlns:p14="http://schemas.microsoft.com/office/powerpoint/2010/main" val="3682130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6C21BF-F8BC-4217-92CF-BD524BE2B19B}" type="datetimeFigureOut">
              <a:rPr lang="en-US" smtClean="0"/>
              <a:t>8/31/2015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E1DD4-7FEA-4FB2-98C0-E0184A3CF618}" type="slidenum">
              <a:rPr lang="en-US" smtClean="0"/>
              <a:t>‹#›</a:t>
            </a:fld>
            <a:endParaRPr lang="en-US"/>
          </a:p>
        </p:txBody>
      </p:sp>
    </p:spTree>
    <p:extLst>
      <p:ext uri="{BB962C8B-B14F-4D97-AF65-F5344CB8AC3E}">
        <p14:creationId xmlns:p14="http://schemas.microsoft.com/office/powerpoint/2010/main" val="2289901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6C21BF-F8BC-4217-92CF-BD524BE2B19B}" type="datetimeFigureOut">
              <a:rPr lang="en-US" smtClean="0"/>
              <a:t>8/31/2015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6E1DD4-7FEA-4FB2-98C0-E0184A3CF618}" type="slidenum">
              <a:rPr lang="en-US" smtClean="0"/>
              <a:t>‹#›</a:t>
            </a:fld>
            <a:endParaRPr lang="en-US"/>
          </a:p>
        </p:txBody>
      </p:sp>
    </p:spTree>
    <p:extLst>
      <p:ext uri="{BB962C8B-B14F-4D97-AF65-F5344CB8AC3E}">
        <p14:creationId xmlns:p14="http://schemas.microsoft.com/office/powerpoint/2010/main" val="713777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ESA Mentoring Session: Publishing </a:t>
            </a:r>
            <a:r>
              <a:rPr lang="en-US" dirty="0" smtClean="0"/>
              <a:t>Experimental Economics Papers</a:t>
            </a:r>
            <a:endParaRPr lang="en-US" dirty="0"/>
          </a:p>
        </p:txBody>
      </p:sp>
      <p:sp>
        <p:nvSpPr>
          <p:cNvPr id="3" name="Subtitle 2"/>
          <p:cNvSpPr>
            <a:spLocks noGrp="1"/>
          </p:cNvSpPr>
          <p:nvPr>
            <p:ph type="subTitle" idx="1"/>
          </p:nvPr>
        </p:nvSpPr>
        <p:spPr/>
        <p:txBody>
          <a:bodyPr/>
          <a:lstStyle/>
          <a:p>
            <a:r>
              <a:rPr lang="en-US" dirty="0" smtClean="0"/>
              <a:t>Panelists: Daniel Houser, Yan Che</a:t>
            </a:r>
            <a:r>
              <a:rPr lang="en-US" dirty="0" smtClean="0"/>
              <a:t>n, Tim Cason, Marie Claire </a:t>
            </a:r>
            <a:r>
              <a:rPr lang="en-US" dirty="0" err="1" smtClean="0"/>
              <a:t>Villeval</a:t>
            </a:r>
            <a:endParaRPr lang="en-US" dirty="0" smtClean="0"/>
          </a:p>
          <a:p>
            <a:r>
              <a:rPr lang="en-US" dirty="0" smtClean="0"/>
              <a:t>2015 International ESA at Sydney</a:t>
            </a:r>
            <a:endParaRPr lang="en-US" dirty="0"/>
          </a:p>
        </p:txBody>
      </p:sp>
    </p:spTree>
    <p:extLst>
      <p:ext uri="{BB962C8B-B14F-4D97-AF65-F5344CB8AC3E}">
        <p14:creationId xmlns:p14="http://schemas.microsoft.com/office/powerpoint/2010/main" val="396712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Before submission:</a:t>
            </a:r>
            <a:br>
              <a:rPr lang="en-US" dirty="0" smtClean="0"/>
            </a:br>
            <a:r>
              <a:rPr lang="en-US" dirty="0" smtClean="0"/>
              <a:t>Circulating </a:t>
            </a:r>
            <a:r>
              <a:rPr lang="en-US" dirty="0"/>
              <a:t>y</a:t>
            </a:r>
            <a:r>
              <a:rPr lang="en-US" dirty="0" smtClean="0"/>
              <a:t>our </a:t>
            </a:r>
            <a:r>
              <a:rPr lang="en-US" dirty="0"/>
              <a:t>p</a:t>
            </a:r>
            <a:r>
              <a:rPr lang="en-US" dirty="0" smtClean="0"/>
              <a:t>aper</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After a paper is </a:t>
            </a:r>
            <a:r>
              <a:rPr lang="en-US" dirty="0" smtClean="0"/>
              <a:t>polished (i.e., copy edited), </a:t>
            </a:r>
            <a:r>
              <a:rPr lang="en-US" dirty="0" smtClean="0"/>
              <a:t>you should circulate it among </a:t>
            </a:r>
            <a:r>
              <a:rPr lang="en-US" dirty="0" smtClean="0">
                <a:solidFill>
                  <a:srgbClr val="C00000"/>
                </a:solidFill>
              </a:rPr>
              <a:t>experts</a:t>
            </a:r>
            <a:r>
              <a:rPr lang="en-US" dirty="0" smtClean="0"/>
              <a:t> (potential referees)</a:t>
            </a:r>
          </a:p>
          <a:p>
            <a:r>
              <a:rPr lang="en-US" dirty="0" smtClean="0"/>
              <a:t>“Send a copy to everyone on your reference list who is still alive.” – B. Allen, 1998</a:t>
            </a:r>
          </a:p>
          <a:p>
            <a:r>
              <a:rPr lang="en-US" dirty="0" smtClean="0"/>
              <a:t>Reduce </a:t>
            </a:r>
            <a:r>
              <a:rPr lang="en-US" dirty="0" smtClean="0"/>
              <a:t>the expert’s search </a:t>
            </a:r>
            <a:r>
              <a:rPr lang="en-US" dirty="0" smtClean="0"/>
              <a:t>cost: “Your paper is cited on page 17”</a:t>
            </a:r>
          </a:p>
          <a:p>
            <a:pPr lvl="1"/>
            <a:r>
              <a:rPr lang="en-US" dirty="0" smtClean="0"/>
              <a:t>Error correction</a:t>
            </a:r>
          </a:p>
          <a:p>
            <a:pPr lvl="1"/>
            <a:r>
              <a:rPr lang="en-US" dirty="0" smtClean="0"/>
              <a:t>Recognition and awareness</a:t>
            </a:r>
          </a:p>
          <a:p>
            <a:pPr lvl="1"/>
            <a:r>
              <a:rPr lang="en-US" dirty="0" smtClean="0"/>
              <a:t>(Occasionally) really good comments</a:t>
            </a:r>
          </a:p>
          <a:p>
            <a:r>
              <a:rPr lang="en-US" dirty="0" smtClean="0"/>
              <a:t>Acknowledge and incorporate comments</a:t>
            </a:r>
          </a:p>
          <a:p>
            <a:endParaRPr lang="en-US" dirty="0" smtClean="0"/>
          </a:p>
          <a:p>
            <a:pPr marL="0" indent="0">
              <a:buNone/>
            </a:pPr>
            <a:endParaRPr lang="en-US" dirty="0"/>
          </a:p>
        </p:txBody>
      </p:sp>
    </p:spTree>
    <p:extLst>
      <p:ext uri="{BB962C8B-B14F-4D97-AF65-F5344CB8AC3E}">
        <p14:creationId xmlns:p14="http://schemas.microsoft.com/office/powerpoint/2010/main" val="36418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Before submission:</a:t>
            </a:r>
            <a:br>
              <a:rPr lang="en-US" dirty="0" smtClean="0"/>
            </a:br>
            <a:r>
              <a:rPr lang="en-US" dirty="0" smtClean="0"/>
              <a:t>Giving seminars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good seminar serves the function of a round of referee reports</a:t>
            </a:r>
          </a:p>
          <a:p>
            <a:r>
              <a:rPr lang="en-US" dirty="0" smtClean="0"/>
              <a:t>Go through the papers published in the top five journals: many seminars acknowledged</a:t>
            </a:r>
          </a:p>
          <a:p>
            <a:r>
              <a:rPr lang="en-US" dirty="0" smtClean="0"/>
              <a:t>How to get invited?</a:t>
            </a:r>
          </a:p>
          <a:p>
            <a:pPr lvl="1"/>
            <a:r>
              <a:rPr lang="en-US" dirty="0" smtClean="0"/>
              <a:t>Invite yourself, e.g., when you circulate your paper</a:t>
            </a:r>
          </a:p>
          <a:p>
            <a:pPr lvl="1"/>
            <a:r>
              <a:rPr lang="en-US" dirty="0" smtClean="0"/>
              <a:t>Reduce your host’s cost (combining with conferences)</a:t>
            </a:r>
          </a:p>
          <a:p>
            <a:pPr lvl="1"/>
            <a:r>
              <a:rPr lang="en-US" dirty="0"/>
              <a:t>Organize seminars at your department </a:t>
            </a:r>
            <a:endParaRPr lang="en-US" dirty="0" smtClean="0"/>
          </a:p>
          <a:p>
            <a:r>
              <a:rPr lang="en-US" dirty="0" smtClean="0"/>
              <a:t>Acknowledge and incorporate comments</a:t>
            </a:r>
          </a:p>
          <a:p>
            <a:endParaRPr lang="en-US" dirty="0" smtClean="0"/>
          </a:p>
          <a:p>
            <a:pPr marL="0" indent="0">
              <a:buNone/>
            </a:pPr>
            <a:endParaRPr lang="en-US" dirty="0"/>
          </a:p>
        </p:txBody>
      </p:sp>
    </p:spTree>
    <p:extLst>
      <p:ext uri="{BB962C8B-B14F-4D97-AF65-F5344CB8AC3E}">
        <p14:creationId xmlns:p14="http://schemas.microsoft.com/office/powerpoint/2010/main" val="3663081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Journals to Mention</a:t>
            </a:r>
            <a:endParaRPr lang="en-US" dirty="0"/>
          </a:p>
        </p:txBody>
      </p:sp>
      <p:sp>
        <p:nvSpPr>
          <p:cNvPr id="3" name="Content Placeholder 2"/>
          <p:cNvSpPr>
            <a:spLocks noGrp="1"/>
          </p:cNvSpPr>
          <p:nvPr>
            <p:ph idx="1"/>
          </p:nvPr>
        </p:nvSpPr>
        <p:spPr/>
        <p:txBody>
          <a:bodyPr>
            <a:normAutofit fontScale="92500" lnSpcReduction="10000"/>
          </a:bodyPr>
          <a:lstStyle/>
          <a:p>
            <a:r>
              <a:rPr lang="en-US" i="1" dirty="0" smtClean="0"/>
              <a:t>Management Science</a:t>
            </a:r>
          </a:p>
          <a:p>
            <a:pPr lvl="1"/>
            <a:r>
              <a:rPr lang="en-US" dirty="0" smtClean="0"/>
              <a:t>DE -&gt; AE (anonymous) -&gt; referees -&gt; AE -&gt; DE	</a:t>
            </a:r>
          </a:p>
          <a:p>
            <a:pPr lvl="1"/>
            <a:r>
              <a:rPr lang="en-US" dirty="0" smtClean="0"/>
              <a:t>When you suggest AEs and referees</a:t>
            </a:r>
          </a:p>
          <a:p>
            <a:pPr lvl="2"/>
            <a:r>
              <a:rPr lang="en-US" dirty="0" smtClean="0"/>
              <a:t>Don’t waste slots</a:t>
            </a:r>
          </a:p>
          <a:p>
            <a:pPr lvl="2"/>
            <a:r>
              <a:rPr lang="en-US" dirty="0" smtClean="0"/>
              <a:t>Suggest relevant referees, e.g., on your reference list</a:t>
            </a:r>
          </a:p>
          <a:p>
            <a:pPr lvl="2"/>
            <a:r>
              <a:rPr lang="en-US" dirty="0" smtClean="0"/>
              <a:t>Suggested referees should </a:t>
            </a:r>
            <a:r>
              <a:rPr lang="en-US" dirty="0" smtClean="0"/>
              <a:t>not be too senior</a:t>
            </a:r>
          </a:p>
          <a:p>
            <a:r>
              <a:rPr lang="en-US" i="1" dirty="0" smtClean="0"/>
              <a:t>Games and Economic Behavior</a:t>
            </a:r>
          </a:p>
          <a:p>
            <a:pPr lvl="1"/>
            <a:r>
              <a:rPr lang="en-US" dirty="0" smtClean="0"/>
              <a:t>You can’t suggest AEs but might influence who handles your paper (through citation)</a:t>
            </a:r>
          </a:p>
          <a:p>
            <a:r>
              <a:rPr lang="en-US" dirty="0" smtClean="0"/>
              <a:t>Other journals: should you suggest referees</a:t>
            </a:r>
            <a:r>
              <a:rPr lang="en-US" dirty="0" smtClean="0"/>
              <a:t>? Yes</a:t>
            </a:r>
            <a:endParaRPr lang="en-US" dirty="0" smtClean="0"/>
          </a:p>
          <a:p>
            <a:endParaRPr lang="en-US" dirty="0"/>
          </a:p>
        </p:txBody>
      </p:sp>
    </p:spTree>
    <p:extLst>
      <p:ext uri="{BB962C8B-B14F-4D97-AF65-F5344CB8AC3E}">
        <p14:creationId xmlns:p14="http://schemas.microsoft.com/office/powerpoint/2010/main" val="2010007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Publishing Experimental Economics Papers</a:t>
            </a:r>
            <a:endParaRPr lang="en-US" dirty="0"/>
          </a:p>
        </p:txBody>
      </p:sp>
      <p:sp>
        <p:nvSpPr>
          <p:cNvPr id="3" name="Subtitle 2"/>
          <p:cNvSpPr>
            <a:spLocks noGrp="1"/>
          </p:cNvSpPr>
          <p:nvPr>
            <p:ph type="subTitle" idx="1"/>
          </p:nvPr>
        </p:nvSpPr>
        <p:spPr/>
        <p:txBody>
          <a:bodyPr/>
          <a:lstStyle/>
          <a:p>
            <a:r>
              <a:rPr lang="en-US" dirty="0" smtClean="0"/>
              <a:t>Tim Cason</a:t>
            </a:r>
          </a:p>
          <a:p>
            <a:r>
              <a:rPr lang="en-US" dirty="0" smtClean="0"/>
              <a:t>Purdue University</a:t>
            </a:r>
            <a:endParaRPr lang="en-US" dirty="0"/>
          </a:p>
        </p:txBody>
      </p:sp>
    </p:spTree>
    <p:extLst>
      <p:ext uri="{BB962C8B-B14F-4D97-AF65-F5344CB8AC3E}">
        <p14:creationId xmlns:p14="http://schemas.microsoft.com/office/powerpoint/2010/main" val="3031093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 of Comments</a:t>
            </a:r>
            <a:endParaRPr lang="en-US" dirty="0"/>
          </a:p>
        </p:txBody>
      </p:sp>
      <p:sp>
        <p:nvSpPr>
          <p:cNvPr id="3" name="Content Placeholder 2"/>
          <p:cNvSpPr>
            <a:spLocks noGrp="1"/>
          </p:cNvSpPr>
          <p:nvPr>
            <p:ph idx="1"/>
          </p:nvPr>
        </p:nvSpPr>
        <p:spPr/>
        <p:txBody>
          <a:bodyPr/>
          <a:lstStyle/>
          <a:p>
            <a:r>
              <a:rPr lang="en-US" dirty="0" smtClean="0"/>
              <a:t>Where to submit?</a:t>
            </a:r>
          </a:p>
          <a:p>
            <a:r>
              <a:rPr lang="en-US" dirty="0" smtClean="0"/>
              <a:t>What to submit?</a:t>
            </a:r>
          </a:p>
          <a:p>
            <a:r>
              <a:rPr lang="en-US" dirty="0" smtClean="0"/>
              <a:t>How to resubmit?</a:t>
            </a:r>
          </a:p>
          <a:p>
            <a:r>
              <a:rPr lang="en-US" dirty="0" smtClean="0"/>
              <a:t>(dealing with rejection)</a:t>
            </a:r>
          </a:p>
          <a:p>
            <a:r>
              <a:rPr lang="en-US" dirty="0" smtClean="0"/>
              <a:t>How to referee? (and its importance)</a:t>
            </a:r>
          </a:p>
          <a:p>
            <a:r>
              <a:rPr lang="en-US" dirty="0" smtClean="0"/>
              <a:t>Points regarding some specific journals I am associated with</a:t>
            </a:r>
            <a:endParaRPr lang="en-US" dirty="0"/>
          </a:p>
        </p:txBody>
      </p:sp>
    </p:spTree>
    <p:extLst>
      <p:ext uri="{BB962C8B-B14F-4D97-AF65-F5344CB8AC3E}">
        <p14:creationId xmlns:p14="http://schemas.microsoft.com/office/powerpoint/2010/main" val="13343189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to Submit?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Research the journals you are considering, including the editors making decisions</a:t>
            </a:r>
          </a:p>
          <a:p>
            <a:pPr lvl="1"/>
            <a:r>
              <a:rPr lang="en-US" dirty="0" smtClean="0"/>
              <a:t>What have the journals published </a:t>
            </a:r>
            <a:r>
              <a:rPr lang="en-US" b="1" dirty="0" smtClean="0">
                <a:solidFill>
                  <a:srgbClr val="00B050"/>
                </a:solidFill>
              </a:rPr>
              <a:t>lately</a:t>
            </a:r>
            <a:r>
              <a:rPr lang="en-US" dirty="0" smtClean="0"/>
              <a:t>?</a:t>
            </a:r>
          </a:p>
          <a:p>
            <a:pPr lvl="1"/>
            <a:r>
              <a:rPr lang="en-US" dirty="0" smtClean="0"/>
              <a:t>Get advice from senior (and other) colleagues</a:t>
            </a:r>
          </a:p>
          <a:p>
            <a:pPr lvl="1"/>
            <a:r>
              <a:rPr lang="en-US" dirty="0" smtClean="0"/>
              <a:t>Use the editor’s bias to your advantage</a:t>
            </a:r>
          </a:p>
          <a:p>
            <a:r>
              <a:rPr lang="en-US" dirty="0" smtClean="0"/>
              <a:t>Be </a:t>
            </a:r>
            <a:r>
              <a:rPr lang="en-US" b="1" dirty="0">
                <a:solidFill>
                  <a:srgbClr val="7030A0"/>
                </a:solidFill>
              </a:rPr>
              <a:t>ambitious</a:t>
            </a:r>
            <a:r>
              <a:rPr lang="en-US" dirty="0">
                <a:solidFill>
                  <a:srgbClr val="7030A0"/>
                </a:solidFill>
              </a:rPr>
              <a:t> </a:t>
            </a:r>
            <a:r>
              <a:rPr lang="en-US" dirty="0"/>
              <a:t>with submissions, but </a:t>
            </a:r>
            <a:r>
              <a:rPr lang="en-US" b="1" dirty="0">
                <a:solidFill>
                  <a:srgbClr val="7030A0"/>
                </a:solidFill>
              </a:rPr>
              <a:t>realistic </a:t>
            </a:r>
          </a:p>
          <a:p>
            <a:pPr lvl="1"/>
            <a:r>
              <a:rPr lang="en-US" dirty="0"/>
              <a:t>Failure/rejection is part of the process</a:t>
            </a:r>
          </a:p>
          <a:p>
            <a:pPr lvl="1"/>
            <a:r>
              <a:rPr lang="en-US" dirty="0" smtClean="0"/>
              <a:t>Finite </a:t>
            </a:r>
            <a:r>
              <a:rPr lang="en-US" dirty="0"/>
              <a:t>set of qualified/appropriate reviewers</a:t>
            </a:r>
          </a:p>
          <a:p>
            <a:r>
              <a:rPr lang="en-US" dirty="0" smtClean="0"/>
              <a:t>Carefully consider the “fit” of your paper for specific journals (more on that later)</a:t>
            </a:r>
          </a:p>
        </p:txBody>
      </p:sp>
    </p:spTree>
    <p:extLst>
      <p:ext uri="{BB962C8B-B14F-4D97-AF65-F5344CB8AC3E}">
        <p14:creationId xmlns:p14="http://schemas.microsoft.com/office/powerpoint/2010/main" val="2037095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Submit?</a:t>
            </a:r>
            <a:endParaRPr lang="en-US" dirty="0"/>
          </a:p>
        </p:txBody>
      </p:sp>
      <p:sp>
        <p:nvSpPr>
          <p:cNvPr id="3" name="Content Placeholder 2"/>
          <p:cNvSpPr>
            <a:spLocks noGrp="1"/>
          </p:cNvSpPr>
          <p:nvPr>
            <p:ph idx="1"/>
          </p:nvPr>
        </p:nvSpPr>
        <p:spPr>
          <a:xfrm>
            <a:off x="457200" y="1600200"/>
            <a:ext cx="8229600" cy="4876800"/>
          </a:xfrm>
        </p:spPr>
        <p:txBody>
          <a:bodyPr>
            <a:normAutofit fontScale="92500" lnSpcReduction="20000"/>
          </a:bodyPr>
          <a:lstStyle/>
          <a:p>
            <a:r>
              <a:rPr lang="en-US" dirty="0" smtClean="0"/>
              <a:t>Length. Is shorter always better? </a:t>
            </a:r>
            <a:r>
              <a:rPr lang="en-US" i="1" dirty="0" smtClean="0">
                <a:solidFill>
                  <a:srgbClr val="002060"/>
                </a:solidFill>
              </a:rPr>
              <a:t>Usually</a:t>
            </a:r>
            <a:endParaRPr lang="en-US" i="1" dirty="0">
              <a:solidFill>
                <a:srgbClr val="002060"/>
              </a:solidFill>
            </a:endParaRPr>
          </a:p>
          <a:p>
            <a:pPr lvl="1"/>
            <a:r>
              <a:rPr lang="en-US" dirty="0"/>
              <a:t>Leave something </a:t>
            </a:r>
            <a:r>
              <a:rPr lang="en-US" dirty="0" smtClean="0"/>
              <a:t>out for </a:t>
            </a:r>
            <a:r>
              <a:rPr lang="en-US" dirty="0"/>
              <a:t>the referees to ask </a:t>
            </a:r>
            <a:r>
              <a:rPr lang="en-US" dirty="0" smtClean="0"/>
              <a:t>for!</a:t>
            </a:r>
            <a:endParaRPr lang="en-US" dirty="0"/>
          </a:p>
          <a:p>
            <a:r>
              <a:rPr lang="en-US" dirty="0" smtClean="0"/>
              <a:t>Include </a:t>
            </a:r>
            <a:r>
              <a:rPr lang="en-US" b="1" dirty="0" smtClean="0">
                <a:solidFill>
                  <a:srgbClr val="00B050"/>
                </a:solidFill>
              </a:rPr>
              <a:t>appropriate</a:t>
            </a:r>
            <a:r>
              <a:rPr lang="en-US" dirty="0" smtClean="0"/>
              <a:t> appendices to ensure a thorough review </a:t>
            </a:r>
            <a:r>
              <a:rPr lang="en-US" sz="2800" dirty="0" smtClean="0"/>
              <a:t>(see old </a:t>
            </a:r>
            <a:r>
              <a:rPr lang="en-US" sz="2800" i="1" dirty="0" err="1" smtClean="0"/>
              <a:t>Econometrica</a:t>
            </a:r>
            <a:r>
              <a:rPr lang="en-US" sz="2800" dirty="0" smtClean="0"/>
              <a:t> guidelines)</a:t>
            </a:r>
            <a:endParaRPr lang="en-US" dirty="0" smtClean="0"/>
          </a:p>
          <a:p>
            <a:pPr lvl="1"/>
            <a:r>
              <a:rPr lang="en-US" dirty="0" smtClean="0"/>
              <a:t>such as </a:t>
            </a:r>
            <a:r>
              <a:rPr lang="en-US" b="1" dirty="0" smtClean="0">
                <a:solidFill>
                  <a:srgbClr val="0070C0"/>
                </a:solidFill>
              </a:rPr>
              <a:t>exact experiment instructions</a:t>
            </a:r>
          </a:p>
          <a:p>
            <a:pPr lvl="2"/>
            <a:r>
              <a:rPr lang="en-US" dirty="0" smtClean="0"/>
              <a:t>and translate them correctly!</a:t>
            </a:r>
          </a:p>
          <a:p>
            <a:r>
              <a:rPr lang="en-US" dirty="0" smtClean="0"/>
              <a:t>Supplemental materials</a:t>
            </a:r>
          </a:p>
          <a:p>
            <a:pPr lvl="1"/>
            <a:r>
              <a:rPr lang="en-US" dirty="0" smtClean="0"/>
              <a:t>Be judicious; </a:t>
            </a:r>
            <a:r>
              <a:rPr lang="en-US" b="1" dirty="0" smtClean="0">
                <a:solidFill>
                  <a:srgbClr val="FF0000"/>
                </a:solidFill>
              </a:rPr>
              <a:t>don’t</a:t>
            </a:r>
            <a:r>
              <a:rPr lang="en-US" dirty="0" smtClean="0">
                <a:solidFill>
                  <a:srgbClr val="FF0000"/>
                </a:solidFill>
              </a:rPr>
              <a:t> </a:t>
            </a:r>
            <a:r>
              <a:rPr lang="en-US" dirty="0" smtClean="0"/>
              <a:t>show everything you tried in the analysis that wasn’t interesting enough to include in the paper</a:t>
            </a:r>
          </a:p>
          <a:p>
            <a:pPr lvl="1"/>
            <a:r>
              <a:rPr lang="en-US" dirty="0" smtClean="0"/>
              <a:t>Use the supplement to provide details to </a:t>
            </a:r>
            <a:r>
              <a:rPr lang="en-US" u="sng" dirty="0" smtClean="0"/>
              <a:t>support concise statements </a:t>
            </a:r>
            <a:r>
              <a:rPr lang="en-US" dirty="0" smtClean="0"/>
              <a:t>in the body</a:t>
            </a:r>
            <a:endParaRPr lang="en-US" dirty="0"/>
          </a:p>
          <a:p>
            <a:endParaRPr lang="en-US" dirty="0"/>
          </a:p>
        </p:txBody>
      </p:sp>
    </p:spTree>
    <p:extLst>
      <p:ext uri="{BB962C8B-B14F-4D97-AF65-F5344CB8AC3E}">
        <p14:creationId xmlns:p14="http://schemas.microsoft.com/office/powerpoint/2010/main" val="2163330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Resubmit?</a:t>
            </a:r>
            <a:endParaRPr lang="en-US" dirty="0"/>
          </a:p>
        </p:txBody>
      </p:sp>
      <p:sp>
        <p:nvSpPr>
          <p:cNvPr id="3" name="Content Placeholder 2"/>
          <p:cNvSpPr>
            <a:spLocks noGrp="1"/>
          </p:cNvSpPr>
          <p:nvPr>
            <p:ph idx="1"/>
          </p:nvPr>
        </p:nvSpPr>
        <p:spPr/>
        <p:txBody>
          <a:bodyPr>
            <a:normAutofit lnSpcReduction="10000"/>
          </a:bodyPr>
          <a:lstStyle/>
          <a:p>
            <a:r>
              <a:rPr lang="en-US" dirty="0" smtClean="0"/>
              <a:t>Drop everything so that you can do a thorough revision </a:t>
            </a:r>
            <a:r>
              <a:rPr lang="en-US" b="1" dirty="0" smtClean="0">
                <a:solidFill>
                  <a:srgbClr val="0070C0"/>
                </a:solidFill>
              </a:rPr>
              <a:t>quickly</a:t>
            </a:r>
            <a:r>
              <a:rPr lang="en-US" dirty="0" smtClean="0">
                <a:solidFill>
                  <a:srgbClr val="0070C0"/>
                </a:solidFill>
              </a:rPr>
              <a:t> </a:t>
            </a:r>
            <a:r>
              <a:rPr lang="en-US" dirty="0" smtClean="0"/>
              <a:t>(especially when your tenure clock is ticking!)</a:t>
            </a:r>
          </a:p>
          <a:p>
            <a:r>
              <a:rPr lang="en-US" dirty="0" smtClean="0"/>
              <a:t>Response letters should be detailed, explaining how each point is addressed</a:t>
            </a:r>
          </a:p>
          <a:p>
            <a:pPr lvl="1"/>
            <a:r>
              <a:rPr lang="en-US" dirty="0" smtClean="0"/>
              <a:t>(you </a:t>
            </a:r>
            <a:r>
              <a:rPr lang="en-US" b="1" dirty="0" smtClean="0">
                <a:solidFill>
                  <a:srgbClr val="FF0000"/>
                </a:solidFill>
              </a:rPr>
              <a:t>don’t</a:t>
            </a:r>
            <a:r>
              <a:rPr lang="en-US" dirty="0" smtClean="0">
                <a:solidFill>
                  <a:srgbClr val="FF0000"/>
                </a:solidFill>
              </a:rPr>
              <a:t> </a:t>
            </a:r>
            <a:r>
              <a:rPr lang="en-US" dirty="0" smtClean="0"/>
              <a:t>have to do everything the reviewers request, but you must explain why you disagree!)</a:t>
            </a:r>
          </a:p>
          <a:p>
            <a:r>
              <a:rPr lang="en-US" dirty="0" smtClean="0"/>
              <a:t>Paraphrasing rather than verbatim quotes of the referees is fine in some circumstances</a:t>
            </a:r>
          </a:p>
        </p:txBody>
      </p:sp>
    </p:spTree>
    <p:extLst>
      <p:ext uri="{BB962C8B-B14F-4D97-AF65-F5344CB8AC3E}">
        <p14:creationId xmlns:p14="http://schemas.microsoft.com/office/powerpoint/2010/main" val="1243567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(Dealing with Rejection)</a:t>
            </a:r>
            <a:endParaRPr lang="en-US" dirty="0"/>
          </a:p>
        </p:txBody>
      </p:sp>
      <p:sp>
        <p:nvSpPr>
          <p:cNvPr id="3" name="Content Placeholder 2"/>
          <p:cNvSpPr>
            <a:spLocks noGrp="1"/>
          </p:cNvSpPr>
          <p:nvPr>
            <p:ph idx="1"/>
          </p:nvPr>
        </p:nvSpPr>
        <p:spPr/>
        <p:txBody>
          <a:bodyPr>
            <a:normAutofit fontScale="92500"/>
          </a:bodyPr>
          <a:lstStyle/>
          <a:p>
            <a:r>
              <a:rPr lang="en-US" dirty="0" smtClean="0"/>
              <a:t>Get used to it.</a:t>
            </a:r>
          </a:p>
          <a:p>
            <a:r>
              <a:rPr lang="en-US" dirty="0" smtClean="0"/>
              <a:t>Rejections can be good. Sometimes they provide the </a:t>
            </a:r>
            <a:r>
              <a:rPr lang="en-US" b="1" dirty="0" smtClean="0">
                <a:solidFill>
                  <a:srgbClr val="00B050"/>
                </a:solidFill>
              </a:rPr>
              <a:t>best feedback </a:t>
            </a:r>
            <a:r>
              <a:rPr lang="en-US" dirty="0" smtClean="0"/>
              <a:t>on your paper</a:t>
            </a:r>
          </a:p>
          <a:p>
            <a:r>
              <a:rPr lang="en-US" dirty="0" smtClean="0"/>
              <a:t>If a referee did not “get” an important aspect of your paper, it is </a:t>
            </a:r>
            <a:r>
              <a:rPr lang="en-US" b="1" dirty="0" smtClean="0">
                <a:solidFill>
                  <a:srgbClr val="0070C0"/>
                </a:solidFill>
              </a:rPr>
              <a:t>your fault </a:t>
            </a:r>
            <a:r>
              <a:rPr lang="en-US" dirty="0" smtClean="0"/>
              <a:t>not the referee’s fault. (Most referees do a careful a job, but everyone has competing demands on their time)</a:t>
            </a:r>
          </a:p>
          <a:p>
            <a:r>
              <a:rPr lang="en-US" dirty="0" smtClean="0"/>
              <a:t>Best bonus: You can ignore the stupid requests</a:t>
            </a:r>
            <a:endParaRPr lang="en-US" dirty="0"/>
          </a:p>
        </p:txBody>
      </p:sp>
    </p:spTree>
    <p:extLst>
      <p:ext uri="{BB962C8B-B14F-4D97-AF65-F5344CB8AC3E}">
        <p14:creationId xmlns:p14="http://schemas.microsoft.com/office/powerpoint/2010/main" val="471511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Referee?</a:t>
            </a:r>
            <a:endParaRPr lang="en-US" dirty="0"/>
          </a:p>
        </p:txBody>
      </p:sp>
      <p:sp>
        <p:nvSpPr>
          <p:cNvPr id="3" name="Content Placeholder 2"/>
          <p:cNvSpPr>
            <a:spLocks noGrp="1"/>
          </p:cNvSpPr>
          <p:nvPr>
            <p:ph idx="1"/>
          </p:nvPr>
        </p:nvSpPr>
        <p:spPr/>
        <p:txBody>
          <a:bodyPr>
            <a:normAutofit lnSpcReduction="10000"/>
          </a:bodyPr>
          <a:lstStyle/>
          <a:p>
            <a:r>
              <a:rPr lang="en-US" dirty="0" smtClean="0"/>
              <a:t>It is important: Refereeing provides another way for you to influence research in your field</a:t>
            </a:r>
          </a:p>
          <a:p>
            <a:r>
              <a:rPr lang="en-US" dirty="0" smtClean="0"/>
              <a:t>Follow the </a:t>
            </a:r>
            <a:r>
              <a:rPr lang="en-US" b="1" dirty="0" smtClean="0">
                <a:solidFill>
                  <a:schemeClr val="accent6">
                    <a:lumMod val="75000"/>
                  </a:schemeClr>
                </a:solidFill>
              </a:rPr>
              <a:t>golden rule </a:t>
            </a:r>
            <a:r>
              <a:rPr lang="en-US" dirty="0" smtClean="0"/>
              <a:t>and provide </a:t>
            </a:r>
            <a:r>
              <a:rPr lang="en-US" i="1" dirty="0" smtClean="0"/>
              <a:t>timely</a:t>
            </a:r>
            <a:r>
              <a:rPr lang="en-US" dirty="0" smtClean="0"/>
              <a:t> reports. </a:t>
            </a:r>
            <a:r>
              <a:rPr lang="en-US" i="1" dirty="0" smtClean="0">
                <a:solidFill>
                  <a:schemeClr val="accent6">
                    <a:lumMod val="75000"/>
                  </a:schemeClr>
                </a:solidFill>
              </a:rPr>
              <a:t>Karma</a:t>
            </a:r>
          </a:p>
          <a:p>
            <a:r>
              <a:rPr lang="en-US" b="1" dirty="0" smtClean="0">
                <a:solidFill>
                  <a:srgbClr val="FF0000"/>
                </a:solidFill>
              </a:rPr>
              <a:t>Don’t</a:t>
            </a:r>
            <a:r>
              <a:rPr lang="en-US" dirty="0" smtClean="0">
                <a:solidFill>
                  <a:srgbClr val="FF0000"/>
                </a:solidFill>
              </a:rPr>
              <a:t> </a:t>
            </a:r>
            <a:r>
              <a:rPr lang="en-US" dirty="0"/>
              <a:t>request more data unless they are needed to address the </a:t>
            </a:r>
            <a:r>
              <a:rPr lang="en-US" i="1" dirty="0"/>
              <a:t>authors’</a:t>
            </a:r>
            <a:r>
              <a:rPr lang="en-US" dirty="0"/>
              <a:t> own research questions (not your </a:t>
            </a:r>
            <a:r>
              <a:rPr lang="en-US" dirty="0" smtClean="0"/>
              <a:t>own questions)</a:t>
            </a:r>
          </a:p>
          <a:p>
            <a:r>
              <a:rPr lang="en-US" b="1" dirty="0" smtClean="0">
                <a:solidFill>
                  <a:srgbClr val="FF0000"/>
                </a:solidFill>
              </a:rPr>
              <a:t>Don’t</a:t>
            </a:r>
            <a:r>
              <a:rPr lang="en-US" dirty="0" smtClean="0">
                <a:solidFill>
                  <a:srgbClr val="FF0000"/>
                </a:solidFill>
              </a:rPr>
              <a:t> </a:t>
            </a:r>
            <a:r>
              <a:rPr lang="en-US" dirty="0" smtClean="0"/>
              <a:t>put your recommendation explicitly in your report (give the editor flexibility)</a:t>
            </a:r>
            <a:endParaRPr lang="en-US" dirty="0"/>
          </a:p>
          <a:p>
            <a:endParaRPr lang="en-US" dirty="0"/>
          </a:p>
        </p:txBody>
      </p:sp>
    </p:spTree>
    <p:extLst>
      <p:ext uri="{BB962C8B-B14F-4D97-AF65-F5344CB8AC3E}">
        <p14:creationId xmlns:p14="http://schemas.microsoft.com/office/powerpoint/2010/main" val="3972620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Publishing Experimental Economics Papers</a:t>
            </a:r>
            <a:endParaRPr lang="en-US" dirty="0"/>
          </a:p>
        </p:txBody>
      </p:sp>
      <p:sp>
        <p:nvSpPr>
          <p:cNvPr id="3" name="Subtitle 2"/>
          <p:cNvSpPr>
            <a:spLocks noGrp="1"/>
          </p:cNvSpPr>
          <p:nvPr>
            <p:ph type="subTitle" idx="1"/>
          </p:nvPr>
        </p:nvSpPr>
        <p:spPr/>
        <p:txBody>
          <a:bodyPr/>
          <a:lstStyle/>
          <a:p>
            <a:r>
              <a:rPr lang="en-US" dirty="0" smtClean="0"/>
              <a:t>Daniel Houser</a:t>
            </a:r>
          </a:p>
          <a:p>
            <a:r>
              <a:rPr lang="en-US" dirty="0" smtClean="0"/>
              <a:t>George Mason University</a:t>
            </a:r>
            <a:endParaRPr lang="en-US" dirty="0"/>
          </a:p>
        </p:txBody>
      </p:sp>
    </p:spTree>
    <p:extLst>
      <p:ext uri="{BB962C8B-B14F-4D97-AF65-F5344CB8AC3E}">
        <p14:creationId xmlns:p14="http://schemas.microsoft.com/office/powerpoint/2010/main" val="17540563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i="1" dirty="0" smtClean="0"/>
              <a:t>Journal of Public Economics</a:t>
            </a:r>
            <a:r>
              <a:rPr lang="en-US" sz="3200" dirty="0" smtClean="0"/>
              <a:t>, </a:t>
            </a:r>
            <a:r>
              <a:rPr lang="en-US" sz="3200" i="1" dirty="0" smtClean="0"/>
              <a:t>Games and Economic Behavior</a:t>
            </a:r>
            <a:r>
              <a:rPr lang="en-US" sz="3200" dirty="0" smtClean="0"/>
              <a:t>, </a:t>
            </a:r>
            <a:r>
              <a:rPr lang="en-US" sz="3200" i="1" dirty="0" smtClean="0"/>
              <a:t>Experimental Economics</a:t>
            </a:r>
            <a:endParaRPr lang="en-US" sz="3200" i="1" dirty="0"/>
          </a:p>
        </p:txBody>
      </p:sp>
      <p:sp>
        <p:nvSpPr>
          <p:cNvPr id="3" name="Content Placeholder 2"/>
          <p:cNvSpPr>
            <a:spLocks noGrp="1"/>
          </p:cNvSpPr>
          <p:nvPr>
            <p:ph idx="1"/>
          </p:nvPr>
        </p:nvSpPr>
        <p:spPr/>
        <p:txBody>
          <a:bodyPr>
            <a:normAutofit fontScale="85000" lnSpcReduction="20000"/>
          </a:bodyPr>
          <a:lstStyle/>
          <a:p>
            <a:r>
              <a:rPr lang="en-US" dirty="0" smtClean="0"/>
              <a:t>For </a:t>
            </a:r>
            <a:r>
              <a:rPr lang="en-US" i="1" dirty="0" err="1" smtClean="0"/>
              <a:t>JPubE</a:t>
            </a:r>
            <a:r>
              <a:rPr lang="en-US" dirty="0" smtClean="0"/>
              <a:t>, is the paper of interest to the broader readership of a leading field journal in Public Economics?</a:t>
            </a:r>
          </a:p>
          <a:p>
            <a:r>
              <a:rPr lang="en-US" dirty="0" smtClean="0"/>
              <a:t>For </a:t>
            </a:r>
            <a:r>
              <a:rPr lang="en-US" i="1" dirty="0" smtClean="0"/>
              <a:t>Experimental Econ</a:t>
            </a:r>
            <a:r>
              <a:rPr lang="en-US" dirty="0" smtClean="0"/>
              <a:t>, does it have methodological or some other focus that makes it a particularly good “fit” with a journal intended to influence experimental economists specifically?</a:t>
            </a:r>
          </a:p>
          <a:p>
            <a:r>
              <a:rPr lang="en-US" dirty="0" smtClean="0"/>
              <a:t>For </a:t>
            </a:r>
            <a:r>
              <a:rPr lang="en-US" i="1" dirty="0" smtClean="0"/>
              <a:t>Games</a:t>
            </a:r>
            <a:r>
              <a:rPr lang="en-US" dirty="0" smtClean="0"/>
              <a:t>: “GEB’s </a:t>
            </a:r>
            <a:r>
              <a:rPr lang="en-US" dirty="0"/>
              <a:t>objective is to publish </a:t>
            </a:r>
            <a:r>
              <a:rPr lang="en-US" b="1" dirty="0"/>
              <a:t>broadly applicable</a:t>
            </a:r>
            <a:r>
              <a:rPr lang="en-US" dirty="0"/>
              <a:t> papers that advance the </a:t>
            </a:r>
            <a:r>
              <a:rPr lang="en-US" b="1" dirty="0"/>
              <a:t>frontiers</a:t>
            </a:r>
            <a:r>
              <a:rPr lang="en-US" dirty="0"/>
              <a:t> of game theory and its </a:t>
            </a:r>
            <a:r>
              <a:rPr lang="en-US" dirty="0" smtClean="0"/>
              <a:t>applications… </a:t>
            </a:r>
            <a:r>
              <a:rPr lang="en-US" b="1" dirty="0"/>
              <a:t>Broad applicability</a:t>
            </a:r>
            <a:r>
              <a:rPr lang="en-US" dirty="0"/>
              <a:t> means that a paper should lead to useful directions in the development of a general theory and its applications</a:t>
            </a:r>
            <a:r>
              <a:rPr lang="en-US" dirty="0" smtClean="0"/>
              <a:t>.”</a:t>
            </a:r>
            <a:r>
              <a:rPr lang="en-US" dirty="0"/>
              <a:t>  </a:t>
            </a:r>
          </a:p>
        </p:txBody>
      </p:sp>
    </p:spTree>
    <p:extLst>
      <p:ext uri="{BB962C8B-B14F-4D97-AF65-F5344CB8AC3E}">
        <p14:creationId xmlns:p14="http://schemas.microsoft.com/office/powerpoint/2010/main" val="4107162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Publishing Experimental Economics Papers</a:t>
            </a:r>
            <a:endParaRPr lang="en-US" dirty="0"/>
          </a:p>
        </p:txBody>
      </p:sp>
      <p:sp>
        <p:nvSpPr>
          <p:cNvPr id="3" name="Subtitle 2"/>
          <p:cNvSpPr>
            <a:spLocks noGrp="1"/>
          </p:cNvSpPr>
          <p:nvPr>
            <p:ph type="subTitle" idx="1"/>
          </p:nvPr>
        </p:nvSpPr>
        <p:spPr/>
        <p:txBody>
          <a:bodyPr/>
          <a:lstStyle/>
          <a:p>
            <a:r>
              <a:rPr lang="en-US" dirty="0" smtClean="0"/>
              <a:t>Marie Claire Villeval</a:t>
            </a:r>
          </a:p>
          <a:p>
            <a:r>
              <a:rPr lang="en-US" dirty="0" smtClean="0"/>
              <a:t>GATE-CNRS, University of Lyon</a:t>
            </a:r>
            <a:endParaRPr lang="en-US" dirty="0"/>
          </a:p>
        </p:txBody>
      </p:sp>
    </p:spTree>
    <p:extLst>
      <p:ext uri="{BB962C8B-B14F-4D97-AF65-F5344CB8AC3E}">
        <p14:creationId xmlns:p14="http://schemas.microsoft.com/office/powerpoint/2010/main" val="42621356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2286433" y="661012"/>
            <a:ext cx="5813761" cy="523220"/>
          </a:xfrm>
          <a:prstGeom prst="rect">
            <a:avLst/>
          </a:prstGeom>
          <a:noFill/>
        </p:spPr>
        <p:txBody>
          <a:bodyPr wrap="none" rtlCol="0">
            <a:spAutoFit/>
          </a:bodyPr>
          <a:lstStyle/>
          <a:p>
            <a:r>
              <a:rPr lang="en-US" sz="2800" dirty="0" smtClean="0">
                <a:latin typeface="Arial"/>
                <a:cs typeface="Arial"/>
              </a:rPr>
              <a:t>Three groups of people to convince </a:t>
            </a:r>
            <a:endParaRPr lang="en-US" sz="2800" dirty="0">
              <a:latin typeface="Arial"/>
              <a:cs typeface="Arial"/>
            </a:endParaRPr>
          </a:p>
        </p:txBody>
      </p:sp>
      <p:sp>
        <p:nvSpPr>
          <p:cNvPr id="5" name="ZoneTexte 4"/>
          <p:cNvSpPr txBox="1"/>
          <p:nvPr/>
        </p:nvSpPr>
        <p:spPr>
          <a:xfrm>
            <a:off x="1047118" y="4724400"/>
            <a:ext cx="8096882" cy="1554272"/>
          </a:xfrm>
          <a:prstGeom prst="rect">
            <a:avLst/>
          </a:prstGeom>
          <a:noFill/>
        </p:spPr>
        <p:txBody>
          <a:bodyPr wrap="square" rtlCol="0">
            <a:spAutoFit/>
          </a:bodyPr>
          <a:lstStyle/>
          <a:p>
            <a:pPr marL="285750" indent="-285750">
              <a:spcAft>
                <a:spcPts val="600"/>
              </a:spcAft>
              <a:buFontTx/>
              <a:buChar char="-"/>
            </a:pPr>
            <a:r>
              <a:rPr lang="en-US" dirty="0" smtClean="0">
                <a:latin typeface="Arial"/>
                <a:cs typeface="Arial"/>
              </a:rPr>
              <a:t>The readers</a:t>
            </a:r>
          </a:p>
          <a:p>
            <a:pPr marL="742950" lvl="1" indent="-285750">
              <a:buFontTx/>
              <a:buChar char="-"/>
            </a:pPr>
            <a:r>
              <a:rPr lang="en-US" dirty="0" smtClean="0">
                <a:latin typeface="Arial"/>
                <a:cs typeface="Arial"/>
              </a:rPr>
              <a:t>Put yourself in the shoes of the reader!</a:t>
            </a:r>
          </a:p>
          <a:p>
            <a:pPr marL="742950" lvl="1" indent="-285750">
              <a:buFontTx/>
              <a:buChar char="-"/>
            </a:pPr>
            <a:r>
              <a:rPr lang="en-US" dirty="0" smtClean="0">
                <a:latin typeface="Arial"/>
                <a:cs typeface="Arial"/>
              </a:rPr>
              <a:t>Would you like to read this paper in full?</a:t>
            </a:r>
          </a:p>
          <a:p>
            <a:pPr marL="742950" lvl="1" indent="-285750">
              <a:buFontTx/>
              <a:buChar char="-"/>
            </a:pPr>
            <a:r>
              <a:rPr lang="en-US" dirty="0" smtClean="0">
                <a:latin typeface="Arial"/>
                <a:cs typeface="Arial"/>
              </a:rPr>
              <a:t>Would you like to cite this paper?</a:t>
            </a:r>
            <a:endParaRPr lang="en-US" dirty="0">
              <a:latin typeface="Arial"/>
              <a:cs typeface="Arial"/>
            </a:endParaRPr>
          </a:p>
          <a:p>
            <a:pPr marL="285750" indent="-285750">
              <a:buFontTx/>
              <a:buChar char="-"/>
            </a:pPr>
            <a:endParaRPr lang="en-US" dirty="0">
              <a:latin typeface="Arial"/>
              <a:cs typeface="Arial"/>
            </a:endParaRPr>
          </a:p>
        </p:txBody>
      </p:sp>
      <p:sp>
        <p:nvSpPr>
          <p:cNvPr id="7" name="ZoneTexte 6"/>
          <p:cNvSpPr txBox="1"/>
          <p:nvPr/>
        </p:nvSpPr>
        <p:spPr>
          <a:xfrm>
            <a:off x="1047118" y="1471076"/>
            <a:ext cx="8096882" cy="1000274"/>
          </a:xfrm>
          <a:prstGeom prst="rect">
            <a:avLst/>
          </a:prstGeom>
          <a:noFill/>
        </p:spPr>
        <p:txBody>
          <a:bodyPr wrap="square" rtlCol="0">
            <a:spAutoFit/>
          </a:bodyPr>
          <a:lstStyle/>
          <a:p>
            <a:pPr marL="285750" indent="-285750">
              <a:spcAft>
                <a:spcPts val="600"/>
              </a:spcAft>
              <a:buFontTx/>
              <a:buChar char="-"/>
            </a:pPr>
            <a:r>
              <a:rPr lang="en-US" dirty="0" smtClean="0">
                <a:latin typeface="Arial"/>
                <a:cs typeface="Arial"/>
              </a:rPr>
              <a:t>The editor and co-editors</a:t>
            </a:r>
          </a:p>
          <a:p>
            <a:pPr marL="742950" lvl="1" indent="-285750">
              <a:buFontTx/>
              <a:buChar char="-"/>
            </a:pPr>
            <a:r>
              <a:rPr lang="en-US" dirty="0" smtClean="0">
                <a:latin typeface="Arial"/>
                <a:cs typeface="Arial"/>
              </a:rPr>
              <a:t>Evaluate whether the main idea of the paper is interesting enough for a large audience and whether the paper will be cited</a:t>
            </a:r>
          </a:p>
        </p:txBody>
      </p:sp>
      <p:sp>
        <p:nvSpPr>
          <p:cNvPr id="6" name="ZoneTexte 5"/>
          <p:cNvSpPr txBox="1"/>
          <p:nvPr/>
        </p:nvSpPr>
        <p:spPr>
          <a:xfrm>
            <a:off x="1047118" y="2743200"/>
            <a:ext cx="8096882" cy="1831271"/>
          </a:xfrm>
          <a:prstGeom prst="rect">
            <a:avLst/>
          </a:prstGeom>
          <a:noFill/>
        </p:spPr>
        <p:txBody>
          <a:bodyPr wrap="square" rtlCol="0">
            <a:spAutoFit/>
          </a:bodyPr>
          <a:lstStyle/>
          <a:p>
            <a:pPr marL="285750" indent="-285750">
              <a:spcAft>
                <a:spcPts val="600"/>
              </a:spcAft>
              <a:buFontTx/>
              <a:buChar char="-"/>
            </a:pPr>
            <a:r>
              <a:rPr lang="en-US" dirty="0" smtClean="0">
                <a:latin typeface="Arial"/>
                <a:cs typeface="Arial"/>
              </a:rPr>
              <a:t>The associate editor and the reviewers</a:t>
            </a:r>
          </a:p>
          <a:p>
            <a:pPr marL="742950" lvl="1" indent="-285750">
              <a:buFontTx/>
              <a:buChar char="-"/>
            </a:pPr>
            <a:r>
              <a:rPr lang="en-US" dirty="0" smtClean="0">
                <a:latin typeface="Arial"/>
                <a:cs typeface="Arial"/>
              </a:rPr>
              <a:t>Usually more specialized</a:t>
            </a:r>
          </a:p>
          <a:p>
            <a:pPr marL="742950" lvl="1" indent="-285750">
              <a:buFontTx/>
              <a:buChar char="-"/>
            </a:pPr>
            <a:r>
              <a:rPr lang="en-US" dirty="0" smtClean="0">
                <a:latin typeface="Arial"/>
                <a:cs typeface="Arial"/>
              </a:rPr>
              <a:t>Evaluate if there a sufficient contribution to the previous literature</a:t>
            </a:r>
          </a:p>
          <a:p>
            <a:pPr marL="742950" lvl="1" indent="-285750">
              <a:buFontTx/>
              <a:buChar char="-"/>
            </a:pPr>
            <a:r>
              <a:rPr lang="en-US" dirty="0" smtClean="0">
                <a:latin typeface="Arial"/>
                <a:cs typeface="Arial"/>
              </a:rPr>
              <a:t>Check whether the model/design/analysis are valid</a:t>
            </a:r>
          </a:p>
          <a:p>
            <a:pPr marL="742950" lvl="1" indent="-285750">
              <a:buFontTx/>
              <a:buChar char="-"/>
            </a:pPr>
            <a:r>
              <a:rPr lang="en-US" dirty="0" smtClean="0">
                <a:latin typeface="Arial"/>
                <a:cs typeface="Arial"/>
              </a:rPr>
              <a:t>Advice on how to improve the presentation of the selling point or the data analysis </a:t>
            </a:r>
          </a:p>
        </p:txBody>
      </p:sp>
    </p:spTree>
    <p:extLst>
      <p:ext uri="{BB962C8B-B14F-4D97-AF65-F5344CB8AC3E}">
        <p14:creationId xmlns:p14="http://schemas.microsoft.com/office/powerpoint/2010/main" val="38191870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2999687" y="591432"/>
            <a:ext cx="3717184" cy="523220"/>
          </a:xfrm>
          <a:prstGeom prst="rect">
            <a:avLst/>
          </a:prstGeom>
          <a:noFill/>
        </p:spPr>
        <p:txBody>
          <a:bodyPr wrap="none" rtlCol="0">
            <a:spAutoFit/>
          </a:bodyPr>
          <a:lstStyle/>
          <a:p>
            <a:r>
              <a:rPr lang="en-US" sz="2800" dirty="0" smtClean="0">
                <a:latin typeface="Arial"/>
                <a:cs typeface="Arial"/>
              </a:rPr>
              <a:t>How to convince them</a:t>
            </a:r>
            <a:endParaRPr lang="en-US" sz="2800" dirty="0">
              <a:latin typeface="Arial"/>
              <a:cs typeface="Arial"/>
            </a:endParaRPr>
          </a:p>
        </p:txBody>
      </p:sp>
      <p:sp>
        <p:nvSpPr>
          <p:cNvPr id="6" name="ZoneTexte 5"/>
          <p:cNvSpPr txBox="1"/>
          <p:nvPr/>
        </p:nvSpPr>
        <p:spPr>
          <a:xfrm>
            <a:off x="730650" y="1448110"/>
            <a:ext cx="8413350" cy="2893100"/>
          </a:xfrm>
          <a:prstGeom prst="rect">
            <a:avLst/>
          </a:prstGeom>
          <a:noFill/>
        </p:spPr>
        <p:txBody>
          <a:bodyPr wrap="square" rtlCol="0">
            <a:spAutoFit/>
          </a:bodyPr>
          <a:lstStyle/>
          <a:p>
            <a:pPr marL="285750" indent="-285750">
              <a:spcAft>
                <a:spcPts val="600"/>
              </a:spcAft>
              <a:buFontTx/>
              <a:buChar char="-"/>
            </a:pPr>
            <a:r>
              <a:rPr lang="en-US" dirty="0" smtClean="0">
                <a:latin typeface="Arial"/>
                <a:cs typeface="Arial"/>
              </a:rPr>
              <a:t>Make sure that the novelty of your paper is made salient:</a:t>
            </a:r>
          </a:p>
          <a:p>
            <a:pPr marL="742950" lvl="1" indent="-285750">
              <a:buFontTx/>
              <a:buChar char="-"/>
            </a:pPr>
            <a:r>
              <a:rPr lang="en-US" dirty="0" smtClean="0">
                <a:latin typeface="Arial"/>
                <a:cs typeface="Arial"/>
              </a:rPr>
              <a:t>New field or new bridge between two fields</a:t>
            </a:r>
          </a:p>
          <a:p>
            <a:pPr marL="742950" lvl="1" indent="-285750">
              <a:buFontTx/>
              <a:buChar char="-"/>
            </a:pPr>
            <a:r>
              <a:rPr lang="en-US" dirty="0" smtClean="0">
                <a:latin typeface="Arial"/>
                <a:cs typeface="Arial"/>
              </a:rPr>
              <a:t>New research question</a:t>
            </a:r>
          </a:p>
          <a:p>
            <a:pPr marL="742950" lvl="1" indent="-285750">
              <a:buFontTx/>
              <a:buChar char="-"/>
            </a:pPr>
            <a:r>
              <a:rPr lang="en-US" dirty="0" smtClean="0">
                <a:latin typeface="Arial"/>
                <a:cs typeface="Arial"/>
              </a:rPr>
              <a:t>New theoretical model</a:t>
            </a:r>
          </a:p>
          <a:p>
            <a:pPr marL="742950" lvl="1" indent="-285750">
              <a:buFontTx/>
              <a:buChar char="-"/>
            </a:pPr>
            <a:r>
              <a:rPr lang="en-US" dirty="0" smtClean="0">
                <a:latin typeface="Arial"/>
                <a:cs typeface="Arial"/>
              </a:rPr>
              <a:t>New experimental task</a:t>
            </a:r>
          </a:p>
          <a:p>
            <a:pPr marL="742950" lvl="1" indent="-285750">
              <a:spcAft>
                <a:spcPts val="600"/>
              </a:spcAft>
              <a:buFontTx/>
              <a:buChar char="-"/>
            </a:pPr>
            <a:r>
              <a:rPr lang="en-US" dirty="0" smtClean="0">
                <a:latin typeface="Arial"/>
                <a:cs typeface="Arial"/>
              </a:rPr>
              <a:t>New dataset</a:t>
            </a:r>
          </a:p>
          <a:p>
            <a:pPr marL="742950" lvl="1" indent="-285750">
              <a:spcAft>
                <a:spcPts val="600"/>
              </a:spcAft>
              <a:buFontTx/>
              <a:buChar char="-"/>
            </a:pPr>
            <a:r>
              <a:rPr lang="en-US" dirty="0" smtClean="0">
                <a:latin typeface="Arial"/>
                <a:cs typeface="Arial"/>
              </a:rPr>
              <a:t>Don’t plagiarize yourself!</a:t>
            </a:r>
          </a:p>
          <a:p>
            <a:pPr marL="742950" lvl="1" indent="-285750">
              <a:spcAft>
                <a:spcPts val="600"/>
              </a:spcAft>
              <a:buFontTx/>
              <a:buChar char="-"/>
            </a:pPr>
            <a:endParaRPr lang="en-US" dirty="0">
              <a:latin typeface="Arial"/>
              <a:cs typeface="Arial"/>
            </a:endParaRPr>
          </a:p>
          <a:p>
            <a:pPr marL="285750" indent="-285750">
              <a:buFontTx/>
              <a:buChar char="-"/>
            </a:pPr>
            <a:endParaRPr lang="en-US" dirty="0">
              <a:latin typeface="Arial"/>
              <a:cs typeface="Arial"/>
            </a:endParaRPr>
          </a:p>
        </p:txBody>
      </p:sp>
      <p:sp>
        <p:nvSpPr>
          <p:cNvPr id="7" name="ZoneTexte 6"/>
          <p:cNvSpPr txBox="1"/>
          <p:nvPr/>
        </p:nvSpPr>
        <p:spPr>
          <a:xfrm>
            <a:off x="608875" y="4020712"/>
            <a:ext cx="8535125" cy="2339102"/>
          </a:xfrm>
          <a:prstGeom prst="rect">
            <a:avLst/>
          </a:prstGeom>
          <a:noFill/>
        </p:spPr>
        <p:txBody>
          <a:bodyPr wrap="square" rtlCol="0">
            <a:spAutoFit/>
          </a:bodyPr>
          <a:lstStyle/>
          <a:p>
            <a:pPr marL="285750" indent="-285750">
              <a:spcAft>
                <a:spcPts val="600"/>
              </a:spcAft>
              <a:buFontTx/>
              <a:buChar char="-"/>
            </a:pPr>
            <a:r>
              <a:rPr lang="en-US" dirty="0" smtClean="0">
                <a:latin typeface="Arial"/>
                <a:cs typeface="Arial"/>
              </a:rPr>
              <a:t>Show clearly and </a:t>
            </a:r>
            <a:r>
              <a:rPr lang="en-US" dirty="0" err="1" smtClean="0">
                <a:latin typeface="Arial"/>
                <a:cs typeface="Arial"/>
              </a:rPr>
              <a:t>asap</a:t>
            </a:r>
            <a:r>
              <a:rPr lang="en-US" dirty="0" smtClean="0">
                <a:latin typeface="Arial"/>
                <a:cs typeface="Arial"/>
              </a:rPr>
              <a:t> your contribution: what is the </a:t>
            </a:r>
            <a:r>
              <a:rPr lang="en-US" i="1" dirty="0" smtClean="0">
                <a:latin typeface="Arial"/>
                <a:cs typeface="Arial"/>
              </a:rPr>
              <a:t>Big Picture</a:t>
            </a:r>
            <a:r>
              <a:rPr lang="en-US" dirty="0" smtClean="0">
                <a:latin typeface="Arial"/>
                <a:cs typeface="Arial"/>
              </a:rPr>
              <a:t>?</a:t>
            </a:r>
          </a:p>
          <a:p>
            <a:pPr marL="742950" lvl="1" indent="-285750">
              <a:spcAft>
                <a:spcPts val="600"/>
              </a:spcAft>
              <a:buFontTx/>
              <a:buChar char="-"/>
            </a:pPr>
            <a:r>
              <a:rPr lang="en-US" dirty="0" smtClean="0">
                <a:latin typeface="Arial"/>
                <a:cs typeface="Arial"/>
              </a:rPr>
              <a:t>Prefer an explicit statement about this contribution</a:t>
            </a:r>
          </a:p>
          <a:p>
            <a:pPr marL="742950" lvl="1" indent="-285750">
              <a:spcAft>
                <a:spcPts val="600"/>
              </a:spcAft>
              <a:buFontTx/>
              <a:buChar char="-"/>
            </a:pPr>
            <a:r>
              <a:rPr lang="en-US" dirty="0" smtClean="0">
                <a:latin typeface="Arial"/>
                <a:cs typeface="Arial"/>
              </a:rPr>
              <a:t>Your main findings should be shown as soon as possible</a:t>
            </a:r>
          </a:p>
          <a:p>
            <a:pPr marL="742950" lvl="1" indent="-285750">
              <a:spcAft>
                <a:spcPts val="600"/>
              </a:spcAft>
              <a:buFontTx/>
              <a:buChar char="-"/>
            </a:pPr>
            <a:r>
              <a:rPr lang="en-US" dirty="0" smtClean="0">
                <a:latin typeface="Arial"/>
                <a:cs typeface="Arial"/>
              </a:rPr>
              <a:t>The literature review should be concise and cite papers published in very good journals and generating a lot of citations</a:t>
            </a:r>
          </a:p>
          <a:p>
            <a:pPr marL="742950" lvl="1" indent="-285750">
              <a:spcAft>
                <a:spcPts val="600"/>
              </a:spcAft>
              <a:buFontTx/>
              <a:buChar char="-"/>
            </a:pPr>
            <a:r>
              <a:rPr lang="en-US" dirty="0" smtClean="0">
                <a:latin typeface="Arial"/>
                <a:cs typeface="Arial"/>
              </a:rPr>
              <a:t>Each paragraph of the review should be concluded by a sentence explaining how you contribute to this literature </a:t>
            </a:r>
            <a:endParaRPr lang="en-US" dirty="0">
              <a:latin typeface="Arial"/>
              <a:cs typeface="Arial"/>
            </a:endParaRPr>
          </a:p>
        </p:txBody>
      </p:sp>
    </p:spTree>
    <p:extLst>
      <p:ext uri="{BB962C8B-B14F-4D97-AF65-F5344CB8AC3E}">
        <p14:creationId xmlns:p14="http://schemas.microsoft.com/office/powerpoint/2010/main" val="35173733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2999687" y="591432"/>
            <a:ext cx="3717184" cy="523220"/>
          </a:xfrm>
          <a:prstGeom prst="rect">
            <a:avLst/>
          </a:prstGeom>
          <a:noFill/>
        </p:spPr>
        <p:txBody>
          <a:bodyPr wrap="none" rtlCol="0">
            <a:spAutoFit/>
          </a:bodyPr>
          <a:lstStyle/>
          <a:p>
            <a:r>
              <a:rPr lang="en-US" sz="2800" dirty="0" smtClean="0">
                <a:latin typeface="Arial"/>
                <a:cs typeface="Arial"/>
              </a:rPr>
              <a:t>How to convince them</a:t>
            </a:r>
            <a:endParaRPr lang="en-US" sz="2800" dirty="0">
              <a:latin typeface="Arial"/>
              <a:cs typeface="Arial"/>
            </a:endParaRPr>
          </a:p>
        </p:txBody>
      </p:sp>
      <p:sp>
        <p:nvSpPr>
          <p:cNvPr id="5" name="ZoneTexte 4"/>
          <p:cNvSpPr txBox="1"/>
          <p:nvPr/>
        </p:nvSpPr>
        <p:spPr>
          <a:xfrm>
            <a:off x="608875" y="2031065"/>
            <a:ext cx="8535125" cy="1354217"/>
          </a:xfrm>
          <a:prstGeom prst="rect">
            <a:avLst/>
          </a:prstGeom>
          <a:noFill/>
        </p:spPr>
        <p:txBody>
          <a:bodyPr wrap="square" rtlCol="0">
            <a:spAutoFit/>
          </a:bodyPr>
          <a:lstStyle/>
          <a:p>
            <a:pPr marL="285750" indent="-285750">
              <a:spcAft>
                <a:spcPts val="600"/>
              </a:spcAft>
              <a:buFontTx/>
              <a:buChar char="-"/>
            </a:pPr>
            <a:r>
              <a:rPr lang="en-US" dirty="0" smtClean="0">
                <a:latin typeface="Arial"/>
                <a:cs typeface="Arial"/>
              </a:rPr>
              <a:t>Show that your paper is useful in the literature</a:t>
            </a:r>
          </a:p>
          <a:p>
            <a:pPr marL="742950" lvl="1" indent="-285750">
              <a:spcAft>
                <a:spcPts val="600"/>
              </a:spcAft>
              <a:buFontTx/>
              <a:buChar char="-"/>
            </a:pPr>
            <a:r>
              <a:rPr lang="en-US" dirty="0" smtClean="0">
                <a:latin typeface="Arial"/>
                <a:cs typeface="Arial"/>
              </a:rPr>
              <a:t>The paper can be easily found, read and </a:t>
            </a:r>
            <a:r>
              <a:rPr lang="en-US" i="1" dirty="0" smtClean="0">
                <a:latin typeface="Arial"/>
                <a:cs typeface="Arial"/>
              </a:rPr>
              <a:t>cited</a:t>
            </a:r>
            <a:r>
              <a:rPr lang="en-US" dirty="0" smtClean="0">
                <a:latin typeface="Arial"/>
                <a:cs typeface="Arial"/>
              </a:rPr>
              <a:t> (prefer simple titles, spend time polishing the abstract and the introduction)</a:t>
            </a:r>
          </a:p>
          <a:p>
            <a:pPr marL="742950" lvl="1" indent="-285750">
              <a:spcAft>
                <a:spcPts val="600"/>
              </a:spcAft>
              <a:buFontTx/>
              <a:buChar char="-"/>
            </a:pPr>
            <a:r>
              <a:rPr lang="en-US" dirty="0" smtClean="0">
                <a:latin typeface="Arial"/>
                <a:cs typeface="Arial"/>
              </a:rPr>
              <a:t>Indicate economic and policy implications, if any</a:t>
            </a:r>
          </a:p>
        </p:txBody>
      </p:sp>
    </p:spTree>
    <p:extLst>
      <p:ext uri="{BB962C8B-B14F-4D97-AF65-F5344CB8AC3E}">
        <p14:creationId xmlns:p14="http://schemas.microsoft.com/office/powerpoint/2010/main" val="6800202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3086668" y="399402"/>
            <a:ext cx="2978875" cy="523220"/>
          </a:xfrm>
          <a:prstGeom prst="rect">
            <a:avLst/>
          </a:prstGeom>
          <a:noFill/>
        </p:spPr>
        <p:txBody>
          <a:bodyPr wrap="none" rtlCol="0">
            <a:spAutoFit/>
          </a:bodyPr>
          <a:lstStyle/>
          <a:p>
            <a:r>
              <a:rPr lang="en-US" sz="2800" dirty="0" smtClean="0">
                <a:latin typeface="Arial"/>
                <a:cs typeface="Arial"/>
              </a:rPr>
              <a:t>Ready to submit?</a:t>
            </a:r>
            <a:endParaRPr lang="en-US" sz="2800" dirty="0">
              <a:latin typeface="Arial"/>
              <a:cs typeface="Arial"/>
            </a:endParaRPr>
          </a:p>
        </p:txBody>
      </p:sp>
      <p:sp>
        <p:nvSpPr>
          <p:cNvPr id="5" name="ZoneTexte 4"/>
          <p:cNvSpPr txBox="1"/>
          <p:nvPr/>
        </p:nvSpPr>
        <p:spPr>
          <a:xfrm>
            <a:off x="1047118" y="5638800"/>
            <a:ext cx="8096882" cy="923330"/>
          </a:xfrm>
          <a:prstGeom prst="rect">
            <a:avLst/>
          </a:prstGeom>
          <a:noFill/>
        </p:spPr>
        <p:txBody>
          <a:bodyPr wrap="square" rtlCol="0">
            <a:spAutoFit/>
          </a:bodyPr>
          <a:lstStyle/>
          <a:p>
            <a:pPr marL="285750" indent="-285750">
              <a:buFontTx/>
              <a:buChar char="-"/>
            </a:pPr>
            <a:r>
              <a:rPr lang="en-US" dirty="0" smtClean="0">
                <a:latin typeface="Arial"/>
                <a:cs typeface="Arial"/>
              </a:rPr>
              <a:t>Use supplementary materials and on-line appendices for non central but useful analyses</a:t>
            </a:r>
            <a:endParaRPr lang="en-US" dirty="0">
              <a:latin typeface="Arial"/>
              <a:cs typeface="Arial"/>
            </a:endParaRPr>
          </a:p>
          <a:p>
            <a:pPr marL="285750" indent="-285750">
              <a:buFontTx/>
              <a:buChar char="-"/>
            </a:pPr>
            <a:endParaRPr lang="en-US" dirty="0">
              <a:latin typeface="Arial"/>
              <a:cs typeface="Arial"/>
            </a:endParaRPr>
          </a:p>
        </p:txBody>
      </p:sp>
      <p:sp>
        <p:nvSpPr>
          <p:cNvPr id="7" name="ZoneTexte 6"/>
          <p:cNvSpPr txBox="1"/>
          <p:nvPr/>
        </p:nvSpPr>
        <p:spPr>
          <a:xfrm>
            <a:off x="1043210" y="2514600"/>
            <a:ext cx="8096882" cy="923330"/>
          </a:xfrm>
          <a:prstGeom prst="rect">
            <a:avLst/>
          </a:prstGeom>
          <a:noFill/>
        </p:spPr>
        <p:txBody>
          <a:bodyPr wrap="square" rtlCol="0">
            <a:spAutoFit/>
          </a:bodyPr>
          <a:lstStyle/>
          <a:p>
            <a:pPr marL="285750" indent="-285750">
              <a:buFontTx/>
              <a:buChar char="-"/>
            </a:pPr>
            <a:r>
              <a:rPr lang="en-US" dirty="0" smtClean="0">
                <a:latin typeface="Arial"/>
                <a:cs typeface="Arial"/>
              </a:rPr>
              <a:t>Do not target only journals specialized in experimental economics! Try to reach a broader audience, even outside economics, and try to anticipate which AE will handle your paper</a:t>
            </a:r>
          </a:p>
        </p:txBody>
      </p:sp>
      <p:sp>
        <p:nvSpPr>
          <p:cNvPr id="8" name="ZoneTexte 7"/>
          <p:cNvSpPr txBox="1"/>
          <p:nvPr/>
        </p:nvSpPr>
        <p:spPr>
          <a:xfrm>
            <a:off x="1047118" y="3581400"/>
            <a:ext cx="8096882" cy="1200329"/>
          </a:xfrm>
          <a:prstGeom prst="rect">
            <a:avLst/>
          </a:prstGeom>
          <a:noFill/>
        </p:spPr>
        <p:txBody>
          <a:bodyPr wrap="square" rtlCol="0">
            <a:spAutoFit/>
          </a:bodyPr>
          <a:lstStyle/>
          <a:p>
            <a:pPr marL="285750" indent="-285750">
              <a:buFontTx/>
              <a:buChar char="-"/>
            </a:pPr>
            <a:r>
              <a:rPr lang="en-US" dirty="0" smtClean="0">
                <a:latin typeface="Arial"/>
                <a:cs typeface="Arial"/>
              </a:rPr>
              <a:t>A good paper is a well-written paper (write short sentences, repeat words) … but the exposition differs across journals (and disciplines): adjust the writing to the journal (and beware the cost of writing a paper for Nature and Science!)</a:t>
            </a:r>
          </a:p>
        </p:txBody>
      </p:sp>
      <p:sp>
        <p:nvSpPr>
          <p:cNvPr id="9" name="ZoneTexte 8"/>
          <p:cNvSpPr txBox="1"/>
          <p:nvPr/>
        </p:nvSpPr>
        <p:spPr>
          <a:xfrm>
            <a:off x="1047118" y="4953000"/>
            <a:ext cx="8096882" cy="369332"/>
          </a:xfrm>
          <a:prstGeom prst="rect">
            <a:avLst/>
          </a:prstGeom>
          <a:noFill/>
        </p:spPr>
        <p:txBody>
          <a:bodyPr wrap="square" rtlCol="0">
            <a:spAutoFit/>
          </a:bodyPr>
          <a:lstStyle/>
          <a:p>
            <a:pPr marL="285750" indent="-285750">
              <a:buFontTx/>
              <a:buChar char="-"/>
            </a:pPr>
            <a:r>
              <a:rPr lang="en-US" dirty="0" smtClean="0">
                <a:latin typeface="Arial"/>
                <a:cs typeface="Arial"/>
              </a:rPr>
              <a:t>For allowing </a:t>
            </a:r>
            <a:r>
              <a:rPr lang="en-US" dirty="0" err="1" smtClean="0">
                <a:latin typeface="Arial"/>
                <a:cs typeface="Arial"/>
              </a:rPr>
              <a:t>replicability</a:t>
            </a:r>
            <a:r>
              <a:rPr lang="en-US" dirty="0" smtClean="0">
                <a:latin typeface="Arial"/>
                <a:cs typeface="Arial"/>
              </a:rPr>
              <a:t> the paper must contain all necessary information</a:t>
            </a:r>
          </a:p>
        </p:txBody>
      </p:sp>
      <p:sp>
        <p:nvSpPr>
          <p:cNvPr id="10" name="ZoneTexte 9"/>
          <p:cNvSpPr txBox="1"/>
          <p:nvPr/>
        </p:nvSpPr>
        <p:spPr>
          <a:xfrm>
            <a:off x="1047118" y="1285465"/>
            <a:ext cx="8096882" cy="923330"/>
          </a:xfrm>
          <a:prstGeom prst="rect">
            <a:avLst/>
          </a:prstGeom>
          <a:noFill/>
        </p:spPr>
        <p:txBody>
          <a:bodyPr wrap="square" rtlCol="0">
            <a:spAutoFit/>
          </a:bodyPr>
          <a:lstStyle/>
          <a:p>
            <a:pPr marL="285750" indent="-285750">
              <a:buFontTx/>
              <a:buChar char="-"/>
            </a:pPr>
            <a:r>
              <a:rPr lang="en-US" dirty="0" smtClean="0">
                <a:latin typeface="Arial"/>
                <a:cs typeface="Arial"/>
              </a:rPr>
              <a:t>Don’t submit too early to avoid wasted opportunities</a:t>
            </a:r>
            <a:endParaRPr lang="en-US" dirty="0">
              <a:latin typeface="Arial"/>
              <a:cs typeface="Arial"/>
            </a:endParaRPr>
          </a:p>
          <a:p>
            <a:r>
              <a:rPr lang="en-US" dirty="0" smtClean="0">
                <a:latin typeface="Arial"/>
                <a:cs typeface="Arial"/>
              </a:rPr>
              <a:t>     But post your working papers as soon as possible to show that you are</a:t>
            </a:r>
            <a:br>
              <a:rPr lang="en-US" dirty="0" smtClean="0">
                <a:latin typeface="Arial"/>
                <a:cs typeface="Arial"/>
              </a:rPr>
            </a:br>
            <a:r>
              <a:rPr lang="en-US" dirty="0" smtClean="0">
                <a:latin typeface="Arial"/>
                <a:cs typeface="Arial"/>
              </a:rPr>
              <a:t>     working on this specific idea</a:t>
            </a:r>
          </a:p>
        </p:txBody>
      </p:sp>
    </p:spTree>
    <p:extLst>
      <p:ext uri="{BB962C8B-B14F-4D97-AF65-F5344CB8AC3E}">
        <p14:creationId xmlns:p14="http://schemas.microsoft.com/office/powerpoint/2010/main" val="34522928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3417201" y="661012"/>
            <a:ext cx="2838788" cy="523220"/>
          </a:xfrm>
          <a:prstGeom prst="rect">
            <a:avLst/>
          </a:prstGeom>
          <a:noFill/>
        </p:spPr>
        <p:txBody>
          <a:bodyPr wrap="none" rtlCol="0">
            <a:spAutoFit/>
          </a:bodyPr>
          <a:lstStyle/>
          <a:p>
            <a:r>
              <a:rPr lang="en-US" sz="2800" dirty="0" smtClean="0">
                <a:latin typeface="Arial"/>
                <a:cs typeface="Arial"/>
              </a:rPr>
              <a:t>After submission</a:t>
            </a:r>
            <a:endParaRPr lang="en-US" sz="2800" dirty="0">
              <a:latin typeface="Arial"/>
              <a:cs typeface="Arial"/>
            </a:endParaRPr>
          </a:p>
        </p:txBody>
      </p:sp>
      <p:sp>
        <p:nvSpPr>
          <p:cNvPr id="5" name="ZoneTexte 4"/>
          <p:cNvSpPr txBox="1"/>
          <p:nvPr/>
        </p:nvSpPr>
        <p:spPr>
          <a:xfrm>
            <a:off x="1047118" y="1717954"/>
            <a:ext cx="8096882" cy="2585323"/>
          </a:xfrm>
          <a:prstGeom prst="rect">
            <a:avLst/>
          </a:prstGeom>
          <a:noFill/>
        </p:spPr>
        <p:txBody>
          <a:bodyPr wrap="square" rtlCol="0">
            <a:spAutoFit/>
          </a:bodyPr>
          <a:lstStyle/>
          <a:p>
            <a:pPr marL="285750" indent="-285750">
              <a:buFontTx/>
              <a:buChar char="-"/>
            </a:pPr>
            <a:r>
              <a:rPr lang="en-US" dirty="0" smtClean="0">
                <a:latin typeface="Arial"/>
                <a:cs typeface="Arial"/>
              </a:rPr>
              <a:t>Don’t be shocked by a desk rejection! You save time. Try to better target the journals</a:t>
            </a:r>
          </a:p>
          <a:p>
            <a:pPr marL="285750" indent="-285750">
              <a:buFontTx/>
              <a:buChar char="-"/>
            </a:pPr>
            <a:endParaRPr lang="en-US" dirty="0">
              <a:latin typeface="Arial"/>
              <a:cs typeface="Arial"/>
            </a:endParaRPr>
          </a:p>
          <a:p>
            <a:pPr marL="285750" indent="-285750">
              <a:buFontTx/>
              <a:buChar char="-"/>
            </a:pPr>
            <a:r>
              <a:rPr lang="en-US" dirty="0" smtClean="0">
                <a:latin typeface="Arial"/>
                <a:cs typeface="Arial"/>
              </a:rPr>
              <a:t>Don’t be desperate if you have a good idea, a good model, a good design but “no results”! More difficult to publish, but possible</a:t>
            </a:r>
          </a:p>
          <a:p>
            <a:pPr marL="285750" indent="-285750">
              <a:buFontTx/>
              <a:buChar char="-"/>
            </a:pPr>
            <a:endParaRPr lang="en-US" dirty="0">
              <a:latin typeface="Arial"/>
              <a:cs typeface="Arial"/>
            </a:endParaRPr>
          </a:p>
          <a:p>
            <a:pPr marL="285750" indent="-285750">
              <a:buFontTx/>
              <a:buChar char="-"/>
            </a:pPr>
            <a:r>
              <a:rPr lang="en-US" dirty="0" smtClean="0">
                <a:latin typeface="Arial"/>
                <a:cs typeface="Arial"/>
              </a:rPr>
              <a:t>Don’t be angry too long against the reviewers who rejected your paper and revise your paper before submitting it again! Referee reports are very rarely useless… and you may get the same referee in the next submission</a:t>
            </a:r>
            <a:endParaRPr lang="en-US" dirty="0">
              <a:latin typeface="Arial"/>
              <a:cs typeface="Arial"/>
            </a:endParaRPr>
          </a:p>
        </p:txBody>
      </p:sp>
      <p:sp>
        <p:nvSpPr>
          <p:cNvPr id="6" name="ZoneTexte 5"/>
          <p:cNvSpPr txBox="1"/>
          <p:nvPr/>
        </p:nvSpPr>
        <p:spPr>
          <a:xfrm>
            <a:off x="1047118" y="4495800"/>
            <a:ext cx="8096882" cy="923330"/>
          </a:xfrm>
          <a:prstGeom prst="rect">
            <a:avLst/>
          </a:prstGeom>
          <a:noFill/>
        </p:spPr>
        <p:txBody>
          <a:bodyPr wrap="square" rtlCol="0">
            <a:spAutoFit/>
          </a:bodyPr>
          <a:lstStyle/>
          <a:p>
            <a:pPr marL="285750" indent="-285750">
              <a:buFontTx/>
              <a:buChar char="-"/>
            </a:pPr>
            <a:r>
              <a:rPr lang="en-US" dirty="0" smtClean="0">
                <a:latin typeface="Arial"/>
                <a:cs typeface="Arial"/>
              </a:rPr>
              <a:t>If your paper has been invited for a R&amp;R, always explain how you addressed each reviewer’s point to avoid multiple rounds of revisions</a:t>
            </a:r>
          </a:p>
          <a:p>
            <a:pPr marL="285750" indent="-285750">
              <a:buFontTx/>
              <a:buChar char="-"/>
            </a:pPr>
            <a:endParaRPr lang="en-US" dirty="0">
              <a:latin typeface="Arial"/>
              <a:cs typeface="Arial"/>
            </a:endParaRPr>
          </a:p>
        </p:txBody>
      </p:sp>
    </p:spTree>
    <p:extLst>
      <p:ext uri="{BB962C8B-B14F-4D97-AF65-F5344CB8AC3E}">
        <p14:creationId xmlns:p14="http://schemas.microsoft.com/office/powerpoint/2010/main" val="16381009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686800" cy="4525963"/>
          </a:xfrm>
        </p:spPr>
        <p:txBody>
          <a:bodyPr>
            <a:normAutofit fontScale="92500" lnSpcReduction="10000"/>
          </a:bodyPr>
          <a:lstStyle/>
          <a:p>
            <a:r>
              <a:rPr lang="en-US" sz="2000" i="1" dirty="0" smtClean="0">
                <a:latin typeface="Arial"/>
                <a:cs typeface="Arial"/>
              </a:rPr>
              <a:t>JEBO: </a:t>
            </a:r>
            <a:r>
              <a:rPr lang="en-US" sz="2000" dirty="0" smtClean="0">
                <a:latin typeface="Arial"/>
                <a:cs typeface="Arial"/>
              </a:rPr>
              <a:t>general interest journal (more than 1000 submissions/year, 45% desk-rejections, 100 days to first decision)</a:t>
            </a:r>
          </a:p>
          <a:p>
            <a:pPr marL="0" indent="0">
              <a:buNone/>
            </a:pPr>
            <a:endParaRPr lang="en-US" sz="2000" dirty="0" smtClean="0">
              <a:latin typeface="Arial"/>
              <a:cs typeface="Arial"/>
            </a:endParaRPr>
          </a:p>
          <a:p>
            <a:r>
              <a:rPr lang="en-US" sz="2000" i="1" dirty="0" smtClean="0">
                <a:latin typeface="Arial"/>
                <a:cs typeface="Arial"/>
              </a:rPr>
              <a:t>Experimental Economics</a:t>
            </a:r>
            <a:r>
              <a:rPr lang="en-US" sz="2000" dirty="0" smtClean="0">
                <a:latin typeface="Arial"/>
                <a:cs typeface="Arial"/>
              </a:rPr>
              <a:t>: papers usually include a methodological contribution</a:t>
            </a:r>
          </a:p>
          <a:p>
            <a:pPr marL="0" indent="0">
              <a:buNone/>
            </a:pPr>
            <a:endParaRPr lang="en-US" sz="2000" dirty="0" smtClean="0">
              <a:latin typeface="Arial"/>
              <a:cs typeface="Arial"/>
            </a:endParaRPr>
          </a:p>
          <a:p>
            <a:r>
              <a:rPr lang="en-US" sz="2000" i="1" dirty="0" smtClean="0">
                <a:latin typeface="Arial"/>
                <a:cs typeface="Arial"/>
              </a:rPr>
              <a:t>JESA: </a:t>
            </a:r>
            <a:r>
              <a:rPr lang="en-US" sz="2100" dirty="0">
                <a:latin typeface="Arial"/>
                <a:cs typeface="Arial"/>
              </a:rPr>
              <a:t>promotes research on methods which address important economic questions that are difficult to examine using naturally occurring </a:t>
            </a:r>
            <a:r>
              <a:rPr lang="en-US" sz="2100" dirty="0" smtClean="0">
                <a:latin typeface="Arial"/>
                <a:cs typeface="Arial"/>
              </a:rPr>
              <a:t>data; short </a:t>
            </a:r>
            <a:r>
              <a:rPr lang="en-US" sz="2100" dirty="0">
                <a:latin typeface="Arial"/>
                <a:cs typeface="Arial"/>
              </a:rPr>
              <a:t>papers (5000 words), replication studies, meta-analyses, …</a:t>
            </a:r>
          </a:p>
          <a:p>
            <a:pPr marL="0" indent="0">
              <a:buNone/>
            </a:pPr>
            <a:endParaRPr lang="en-US" sz="2100" dirty="0">
              <a:latin typeface="Arial"/>
              <a:cs typeface="Arial"/>
            </a:endParaRPr>
          </a:p>
          <a:p>
            <a:r>
              <a:rPr lang="en-US" sz="2000" dirty="0" smtClean="0">
                <a:latin typeface="Arial"/>
                <a:cs typeface="Arial"/>
              </a:rPr>
              <a:t>J</a:t>
            </a:r>
            <a:r>
              <a:rPr lang="en-US" sz="2000" dirty="0">
                <a:latin typeface="Arial"/>
                <a:cs typeface="Arial"/>
              </a:rPr>
              <a:t>P</a:t>
            </a:r>
            <a:r>
              <a:rPr lang="en-US" sz="2000" dirty="0" smtClean="0">
                <a:latin typeface="Arial"/>
                <a:cs typeface="Arial"/>
              </a:rPr>
              <a:t>ET: papers using experiments to test an original or already established theory in public economics</a:t>
            </a:r>
          </a:p>
          <a:p>
            <a:pPr marL="0" indent="0">
              <a:buNone/>
            </a:pPr>
            <a:endParaRPr lang="en-US" sz="2000" dirty="0" smtClean="0">
              <a:latin typeface="Arial"/>
              <a:cs typeface="Arial"/>
            </a:endParaRPr>
          </a:p>
          <a:p>
            <a:r>
              <a:rPr lang="en-US" sz="2000" dirty="0" smtClean="0">
                <a:latin typeface="Arial"/>
                <a:cs typeface="Arial"/>
              </a:rPr>
              <a:t>ROBE:</a:t>
            </a:r>
            <a:r>
              <a:rPr lang="en-US" sz="2000" dirty="0">
                <a:latin typeface="Arial"/>
                <a:cs typeface="Arial"/>
              </a:rPr>
              <a:t> </a:t>
            </a:r>
            <a:r>
              <a:rPr lang="en-US" sz="2000" dirty="0" smtClean="0">
                <a:latin typeface="Arial"/>
                <a:cs typeface="Arial"/>
              </a:rPr>
              <a:t>encourages </a:t>
            </a:r>
            <a:r>
              <a:rPr lang="en-US" sz="2000" dirty="0">
                <a:latin typeface="Arial"/>
                <a:cs typeface="Arial"/>
              </a:rPr>
              <a:t>a </a:t>
            </a:r>
            <a:r>
              <a:rPr lang="en-US" sz="2000" dirty="0" err="1">
                <a:latin typeface="Arial"/>
                <a:cs typeface="Arial"/>
              </a:rPr>
              <a:t>transdisciplinary</a:t>
            </a:r>
            <a:r>
              <a:rPr lang="en-US" sz="2000" dirty="0">
                <a:latin typeface="Arial"/>
                <a:cs typeface="Arial"/>
              </a:rPr>
              <a:t> and pluralistic </a:t>
            </a:r>
            <a:r>
              <a:rPr lang="en-US" sz="2000" dirty="0" smtClean="0">
                <a:latin typeface="Arial"/>
                <a:cs typeface="Arial"/>
              </a:rPr>
              <a:t>perspective, embedding behavioral economics </a:t>
            </a:r>
            <a:r>
              <a:rPr lang="en-US" sz="2000" dirty="0">
                <a:latin typeface="Arial"/>
                <a:cs typeface="Arial"/>
              </a:rPr>
              <a:t>in a broader behavioral science</a:t>
            </a:r>
          </a:p>
        </p:txBody>
      </p:sp>
      <p:sp>
        <p:nvSpPr>
          <p:cNvPr id="5" name="Title 1"/>
          <p:cNvSpPr>
            <a:spLocks noGrp="1"/>
          </p:cNvSpPr>
          <p:nvPr>
            <p:ph type="title"/>
          </p:nvPr>
        </p:nvSpPr>
        <p:spPr>
          <a:xfrm>
            <a:off x="457200" y="274638"/>
            <a:ext cx="8229600" cy="1143000"/>
          </a:xfrm>
        </p:spPr>
        <p:txBody>
          <a:bodyPr>
            <a:normAutofit/>
          </a:bodyPr>
          <a:lstStyle/>
          <a:p>
            <a:r>
              <a:rPr lang="en-US" sz="3200" dirty="0" smtClean="0"/>
              <a:t>Journals to Mention</a:t>
            </a:r>
            <a:endParaRPr lang="en-US" sz="3200" dirty="0"/>
          </a:p>
        </p:txBody>
      </p:sp>
    </p:spTree>
    <p:extLst>
      <p:ext uri="{BB962C8B-B14F-4D97-AF65-F5344CB8AC3E}">
        <p14:creationId xmlns:p14="http://schemas.microsoft.com/office/powerpoint/2010/main" val="3449009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 Generation</a:t>
            </a:r>
            <a:endParaRPr lang="en-US" dirty="0"/>
          </a:p>
        </p:txBody>
      </p:sp>
      <p:sp>
        <p:nvSpPr>
          <p:cNvPr id="3" name="Content Placeholder 2"/>
          <p:cNvSpPr>
            <a:spLocks noGrp="1"/>
          </p:cNvSpPr>
          <p:nvPr>
            <p:ph idx="1"/>
          </p:nvPr>
        </p:nvSpPr>
        <p:spPr/>
        <p:txBody>
          <a:bodyPr>
            <a:normAutofit/>
          </a:bodyPr>
          <a:lstStyle/>
          <a:p>
            <a:pPr>
              <a:buFont typeface="Arial" charset="0"/>
              <a:buChar char="•"/>
            </a:pPr>
            <a:r>
              <a:rPr lang="en-US" dirty="0" smtClean="0"/>
              <a:t>A good paper requires a good idea</a:t>
            </a:r>
          </a:p>
          <a:p>
            <a:pPr>
              <a:buFont typeface="Arial" charset="0"/>
              <a:buChar char="•"/>
            </a:pPr>
            <a:r>
              <a:rPr lang="en-US" dirty="0" smtClean="0"/>
              <a:t>Read broadly outside of economics, and narrowly within economics</a:t>
            </a:r>
          </a:p>
          <a:p>
            <a:pPr>
              <a:buFont typeface="Arial" charset="0"/>
              <a:buChar char="•"/>
            </a:pPr>
            <a:r>
              <a:rPr lang="en-US" dirty="0" smtClean="0"/>
              <a:t>Start and participate in reading groups</a:t>
            </a:r>
          </a:p>
          <a:p>
            <a:r>
              <a:rPr lang="en-US" dirty="0" smtClean="0"/>
              <a:t>Have many informal discussions with colleagues</a:t>
            </a:r>
          </a:p>
          <a:p>
            <a:r>
              <a:rPr lang="en-US" dirty="0"/>
              <a:t>S</a:t>
            </a:r>
            <a:r>
              <a:rPr lang="en-US" dirty="0" smtClean="0"/>
              <a:t>olicit and respond to advice about your ideas</a:t>
            </a:r>
          </a:p>
        </p:txBody>
      </p:sp>
    </p:spTree>
    <p:extLst>
      <p:ext uri="{BB962C8B-B14F-4D97-AF65-F5344CB8AC3E}">
        <p14:creationId xmlns:p14="http://schemas.microsoft.com/office/powerpoint/2010/main" val="2083560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Execution</a:t>
            </a:r>
            <a:endParaRPr lang="en-US" dirty="0"/>
          </a:p>
        </p:txBody>
      </p:sp>
      <p:sp>
        <p:nvSpPr>
          <p:cNvPr id="3" name="Content Placeholder 2"/>
          <p:cNvSpPr>
            <a:spLocks noGrp="1"/>
          </p:cNvSpPr>
          <p:nvPr>
            <p:ph idx="1"/>
          </p:nvPr>
        </p:nvSpPr>
        <p:spPr/>
        <p:txBody>
          <a:bodyPr>
            <a:normAutofit fontScale="85000" lnSpcReduction="20000"/>
          </a:bodyPr>
          <a:lstStyle/>
          <a:p>
            <a:pPr>
              <a:buFont typeface="Arial" charset="0"/>
              <a:buChar char="•"/>
            </a:pPr>
            <a:r>
              <a:rPr lang="en-US" dirty="0" smtClean="0"/>
              <a:t>A good paper must report data from a well-executed design</a:t>
            </a:r>
          </a:p>
          <a:p>
            <a:pPr>
              <a:buFont typeface="Arial" charset="0"/>
              <a:buChar char="•"/>
            </a:pPr>
            <a:r>
              <a:rPr lang="en-US" dirty="0" smtClean="0"/>
              <a:t>Before executing, present specific project plan in a workshop/lab group meeting</a:t>
            </a:r>
          </a:p>
          <a:p>
            <a:pPr>
              <a:buFont typeface="Arial" charset="0"/>
              <a:buChar char="•"/>
            </a:pPr>
            <a:r>
              <a:rPr lang="en-US" dirty="0" smtClean="0"/>
              <a:t>Attend to details: seemingly small design flaws can leave papers unpublishable</a:t>
            </a:r>
          </a:p>
          <a:p>
            <a:pPr>
              <a:buFont typeface="Arial" charset="0"/>
              <a:buChar char="•"/>
            </a:pPr>
            <a:r>
              <a:rPr lang="en-US" dirty="0" smtClean="0"/>
              <a:t>The same hypothesis can be tested many ways; strive to find simple ways (ideally without deception) to answer your questions</a:t>
            </a:r>
          </a:p>
          <a:p>
            <a:pPr>
              <a:buFont typeface="Arial" charset="0"/>
              <a:buChar char="•"/>
            </a:pPr>
            <a:r>
              <a:rPr lang="en-US" dirty="0" smtClean="0"/>
              <a:t>Usually one wants to avoid experiment designs that require sophisticated econometric analyses to test the hypotheses – there is a simpler way</a:t>
            </a:r>
          </a:p>
          <a:p>
            <a:pPr>
              <a:buFont typeface="Arial" charset="0"/>
              <a:buChar char="•"/>
            </a:pPr>
            <a:endParaRPr lang="en-US" dirty="0"/>
          </a:p>
        </p:txBody>
      </p:sp>
    </p:spTree>
    <p:extLst>
      <p:ext uri="{BB962C8B-B14F-4D97-AF65-F5344CB8AC3E}">
        <p14:creationId xmlns:p14="http://schemas.microsoft.com/office/powerpoint/2010/main" val="1034158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Paper Writing</a:t>
            </a:r>
            <a:endParaRPr lang="en-US" dirty="0"/>
          </a:p>
        </p:txBody>
      </p:sp>
      <p:sp>
        <p:nvSpPr>
          <p:cNvPr id="3" name="Content Placeholder 2"/>
          <p:cNvSpPr>
            <a:spLocks noGrp="1"/>
          </p:cNvSpPr>
          <p:nvPr>
            <p:ph idx="1"/>
          </p:nvPr>
        </p:nvSpPr>
        <p:spPr/>
        <p:txBody>
          <a:bodyPr>
            <a:normAutofit fontScale="92500"/>
          </a:bodyPr>
          <a:lstStyle/>
          <a:p>
            <a:r>
              <a:rPr lang="en-US" dirty="0" smtClean="0"/>
              <a:t>A good paper is only as long as it needs to be</a:t>
            </a:r>
          </a:p>
          <a:p>
            <a:r>
              <a:rPr lang="en-US" dirty="0" smtClean="0"/>
              <a:t>Papers must be written in native English – there is no shame in asking (or paying) for a paper to be edited by a native speaker</a:t>
            </a:r>
          </a:p>
          <a:p>
            <a:r>
              <a:rPr lang="en-US" dirty="0" smtClean="0"/>
              <a:t>Hypotheses must be compellingly motivated and, ideally, tested using simple procedures</a:t>
            </a:r>
          </a:p>
          <a:p>
            <a:r>
              <a:rPr lang="en-US" dirty="0" smtClean="0"/>
              <a:t>Conclusions must be supported by the data; a strong prior with inconclusive data is not generally sufficient (or why run the experiment?)</a:t>
            </a:r>
            <a:endParaRPr lang="en-US" dirty="0"/>
          </a:p>
        </p:txBody>
      </p:sp>
    </p:spTree>
    <p:extLst>
      <p:ext uri="{BB962C8B-B14F-4D97-AF65-F5344CB8AC3E}">
        <p14:creationId xmlns:p14="http://schemas.microsoft.com/office/powerpoint/2010/main" val="1820231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Journals to Mention</a:t>
            </a:r>
            <a:endParaRPr lang="en-US" dirty="0"/>
          </a:p>
        </p:txBody>
      </p:sp>
      <p:sp>
        <p:nvSpPr>
          <p:cNvPr id="3" name="Content Placeholder 2"/>
          <p:cNvSpPr>
            <a:spLocks noGrp="1"/>
          </p:cNvSpPr>
          <p:nvPr>
            <p:ph idx="1"/>
          </p:nvPr>
        </p:nvSpPr>
        <p:spPr/>
        <p:txBody>
          <a:bodyPr/>
          <a:lstStyle/>
          <a:p>
            <a:r>
              <a:rPr lang="en-US" dirty="0" smtClean="0"/>
              <a:t>Journal of Neuroscience, Psychology and Economics</a:t>
            </a:r>
          </a:p>
          <a:p>
            <a:r>
              <a:rPr lang="en-US" dirty="0" smtClean="0"/>
              <a:t>Journal of Behavioral and Experimental Economics</a:t>
            </a:r>
          </a:p>
          <a:p>
            <a:r>
              <a:rPr lang="en-US" dirty="0" smtClean="0"/>
              <a:t>Management Science</a:t>
            </a:r>
          </a:p>
          <a:p>
            <a:r>
              <a:rPr lang="en-US" dirty="0" err="1" smtClean="0"/>
              <a:t>PLoS</a:t>
            </a:r>
            <a:r>
              <a:rPr lang="en-US" dirty="0" smtClean="0"/>
              <a:t> ONE</a:t>
            </a:r>
          </a:p>
          <a:p>
            <a:r>
              <a:rPr lang="en-US" dirty="0" smtClean="0"/>
              <a:t>Frontiers in Neuroscience</a:t>
            </a:r>
          </a:p>
          <a:p>
            <a:endParaRPr lang="en-US" dirty="0"/>
          </a:p>
        </p:txBody>
      </p:sp>
    </p:spTree>
    <p:extLst>
      <p:ext uri="{BB962C8B-B14F-4D97-AF65-F5344CB8AC3E}">
        <p14:creationId xmlns:p14="http://schemas.microsoft.com/office/powerpoint/2010/main" val="1335128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Publishing Experimental Economics Papers</a:t>
            </a:r>
            <a:endParaRPr lang="en-US" dirty="0"/>
          </a:p>
        </p:txBody>
      </p:sp>
      <p:sp>
        <p:nvSpPr>
          <p:cNvPr id="3" name="Subtitle 2"/>
          <p:cNvSpPr>
            <a:spLocks noGrp="1"/>
          </p:cNvSpPr>
          <p:nvPr>
            <p:ph type="subTitle" idx="1"/>
          </p:nvPr>
        </p:nvSpPr>
        <p:spPr/>
        <p:txBody>
          <a:bodyPr/>
          <a:lstStyle/>
          <a:p>
            <a:r>
              <a:rPr lang="en-US" dirty="0" smtClean="0"/>
              <a:t>Yan Chen</a:t>
            </a:r>
          </a:p>
          <a:p>
            <a:r>
              <a:rPr lang="en-US" dirty="0" smtClean="0"/>
              <a:t>University of Michigan</a:t>
            </a:r>
            <a:endParaRPr lang="en-US" dirty="0"/>
          </a:p>
        </p:txBody>
      </p:sp>
    </p:spTree>
    <p:extLst>
      <p:ext uri="{BB962C8B-B14F-4D97-AF65-F5344CB8AC3E}">
        <p14:creationId xmlns:p14="http://schemas.microsoft.com/office/powerpoint/2010/main" val="1344749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 of Comments</a:t>
            </a:r>
            <a:endParaRPr lang="en-US" dirty="0"/>
          </a:p>
        </p:txBody>
      </p:sp>
      <p:sp>
        <p:nvSpPr>
          <p:cNvPr id="3" name="Content Placeholder 2"/>
          <p:cNvSpPr>
            <a:spLocks noGrp="1"/>
          </p:cNvSpPr>
          <p:nvPr>
            <p:ph idx="1"/>
          </p:nvPr>
        </p:nvSpPr>
        <p:spPr/>
        <p:txBody>
          <a:bodyPr/>
          <a:lstStyle/>
          <a:p>
            <a:r>
              <a:rPr lang="en-US" dirty="0" smtClean="0"/>
              <a:t>Idea selection</a:t>
            </a:r>
          </a:p>
          <a:p>
            <a:r>
              <a:rPr lang="en-US" dirty="0" smtClean="0"/>
              <a:t>Before submission</a:t>
            </a:r>
          </a:p>
          <a:p>
            <a:pPr lvl="1"/>
            <a:r>
              <a:rPr lang="en-US" dirty="0" smtClean="0"/>
              <a:t>Circulating your paper</a:t>
            </a:r>
          </a:p>
          <a:p>
            <a:pPr lvl="1"/>
            <a:r>
              <a:rPr lang="en-US" dirty="0" smtClean="0"/>
              <a:t>Giving seminars (internal and external)</a:t>
            </a:r>
          </a:p>
          <a:p>
            <a:r>
              <a:rPr lang="en-US" dirty="0" smtClean="0"/>
              <a:t>Points regarding some specific journals I am associated with</a:t>
            </a:r>
            <a:endParaRPr lang="en-US" dirty="0"/>
          </a:p>
        </p:txBody>
      </p:sp>
    </p:spTree>
    <p:extLst>
      <p:ext uri="{BB962C8B-B14F-4D97-AF65-F5344CB8AC3E}">
        <p14:creationId xmlns:p14="http://schemas.microsoft.com/office/powerpoint/2010/main" val="34293546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 Selection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You probably have many good ideas </a:t>
            </a:r>
          </a:p>
          <a:p>
            <a:pPr lvl="1"/>
            <a:r>
              <a:rPr lang="en-US" dirty="0" smtClean="0"/>
              <a:t>Every project has its </a:t>
            </a:r>
            <a:r>
              <a:rPr lang="en-US" dirty="0" smtClean="0">
                <a:solidFill>
                  <a:srgbClr val="C00000"/>
                </a:solidFill>
              </a:rPr>
              <a:t>opportunity cost</a:t>
            </a:r>
          </a:p>
          <a:p>
            <a:r>
              <a:rPr lang="en-US" dirty="0" smtClean="0"/>
              <a:t>Which ideas should you pursue?</a:t>
            </a:r>
          </a:p>
          <a:p>
            <a:pPr lvl="1"/>
            <a:r>
              <a:rPr lang="en-US" dirty="0" smtClean="0">
                <a:solidFill>
                  <a:srgbClr val="C00000"/>
                </a:solidFill>
              </a:rPr>
              <a:t>Big ideas </a:t>
            </a:r>
          </a:p>
          <a:p>
            <a:pPr lvl="2"/>
            <a:r>
              <a:rPr lang="en-US" dirty="0" smtClean="0"/>
              <a:t>Impact on science and society</a:t>
            </a:r>
          </a:p>
          <a:p>
            <a:pPr lvl="1"/>
            <a:r>
              <a:rPr lang="en-US" dirty="0" smtClean="0"/>
              <a:t>“If everything turns out as expected, will it have the potential to hit the </a:t>
            </a:r>
            <a:r>
              <a:rPr lang="en-US" i="1" dirty="0" smtClean="0"/>
              <a:t>AER</a:t>
            </a:r>
            <a:r>
              <a:rPr lang="en-US" dirty="0" smtClean="0"/>
              <a:t> or </a:t>
            </a:r>
            <a:r>
              <a:rPr lang="en-US" i="1" dirty="0" err="1" smtClean="0"/>
              <a:t>Econometrica</a:t>
            </a:r>
            <a:r>
              <a:rPr lang="en-US" dirty="0" smtClean="0"/>
              <a:t>?” – E. </a:t>
            </a:r>
            <a:r>
              <a:rPr lang="en-US" dirty="0"/>
              <a:t>Fehr</a:t>
            </a:r>
            <a:endParaRPr lang="en-US" dirty="0" smtClean="0"/>
          </a:p>
          <a:p>
            <a:pPr lvl="1"/>
            <a:r>
              <a:rPr lang="en-US" dirty="0" smtClean="0"/>
              <a:t>Find </a:t>
            </a:r>
            <a:r>
              <a:rPr lang="en-US" dirty="0" smtClean="0">
                <a:solidFill>
                  <a:srgbClr val="C00000"/>
                </a:solidFill>
              </a:rPr>
              <a:t>the answer</a:t>
            </a:r>
            <a:r>
              <a:rPr lang="en-US" dirty="0" smtClean="0"/>
              <a:t>: might need several experiments to get there</a:t>
            </a:r>
          </a:p>
          <a:p>
            <a:pPr lvl="1"/>
            <a:r>
              <a:rPr lang="en-US" dirty="0" smtClean="0"/>
              <a:t>Balance your portfolio</a:t>
            </a:r>
            <a:endParaRPr lang="en-US" dirty="0"/>
          </a:p>
        </p:txBody>
      </p:sp>
    </p:spTree>
    <p:extLst>
      <p:ext uri="{BB962C8B-B14F-4D97-AF65-F5344CB8AC3E}">
        <p14:creationId xmlns:p14="http://schemas.microsoft.com/office/powerpoint/2010/main" val="9162516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TotalTime>
  <Words>1620</Words>
  <Application>Microsoft Office PowerPoint</Application>
  <PresentationFormat>On-screen Show (4:3)</PresentationFormat>
  <Paragraphs>176</Paragraphs>
  <Slides>27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Calibri</vt:lpstr>
      <vt:lpstr>Office Theme</vt:lpstr>
      <vt:lpstr>ESA Mentoring Session: Publishing Experimental Economics Papers</vt:lpstr>
      <vt:lpstr>Publishing Experimental Economics Papers</vt:lpstr>
      <vt:lpstr>Idea Generation</vt:lpstr>
      <vt:lpstr>Project Execution</vt:lpstr>
      <vt:lpstr>Paper Writing</vt:lpstr>
      <vt:lpstr>Journals to Mention</vt:lpstr>
      <vt:lpstr>Publishing Experimental Economics Papers</vt:lpstr>
      <vt:lpstr>Outline of Comments</vt:lpstr>
      <vt:lpstr>Idea Selection</vt:lpstr>
      <vt:lpstr>Before submission: Circulating your paper</vt:lpstr>
      <vt:lpstr>Before submission: Giving seminars</vt:lpstr>
      <vt:lpstr>Journals to Mention</vt:lpstr>
      <vt:lpstr>Publishing Experimental Economics Papers</vt:lpstr>
      <vt:lpstr>Outline of Comments</vt:lpstr>
      <vt:lpstr>Where to Submit?</vt:lpstr>
      <vt:lpstr>What to Submit?</vt:lpstr>
      <vt:lpstr>How to Resubmit?</vt:lpstr>
      <vt:lpstr>(Dealing with Rejection)</vt:lpstr>
      <vt:lpstr>How to Referee?</vt:lpstr>
      <vt:lpstr>Journal of Public Economics, Games and Economic Behavior, Experimental Economics</vt:lpstr>
      <vt:lpstr>Publishing Experimental Economics Papers</vt:lpstr>
      <vt:lpstr>PowerPoint Presentation</vt:lpstr>
      <vt:lpstr>PowerPoint Presentation</vt:lpstr>
      <vt:lpstr>PowerPoint Presentation</vt:lpstr>
      <vt:lpstr>PowerPoint Presentation</vt:lpstr>
      <vt:lpstr>PowerPoint Presentation</vt:lpstr>
      <vt:lpstr>Journals to Mention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Publishing Experimental Economics Papers</dc:title>
  <dc:creator>DEH</dc:creator>
  <cp:lastModifiedBy>Chen, Yan</cp:lastModifiedBy>
  <cp:revision>52</cp:revision>
  <dcterms:created xsi:type="dcterms:W3CDTF">2015-07-20T03:28:38Z</dcterms:created>
  <dcterms:modified xsi:type="dcterms:W3CDTF">2015-08-31T13:09:33Z</dcterms:modified>
</cp:coreProperties>
</file>