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9" r:id="rId11"/>
    <p:sldId id="264" r:id="rId12"/>
    <p:sldId id="272" r:id="rId13"/>
    <p:sldId id="265" r:id="rId14"/>
    <p:sldId id="266" r:id="rId15"/>
    <p:sldId id="267" r:id="rId16"/>
  </p:sldIdLst>
  <p:sldSz cx="18288000" cy="10287000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Calibri (MS) Bold" panose="020B0604020202020204" charset="0"/>
      <p:regular r:id="rId19"/>
    </p:embeddedFont>
    <p:embeddedFont>
      <p:font typeface="Glacial Indifference" panose="020B0604020202020204" charset="0"/>
      <p:regular r:id="rId20"/>
    </p:embeddedFont>
    <p:embeddedFont>
      <p:font typeface="Glacial Indifference Bold" panose="020B0604020202020204" charset="0"/>
      <p:regular r:id="rId21"/>
    </p:embeddedFont>
    <p:embeddedFont>
      <p:font typeface="League Sparta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94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CADA6-A64B-4E9D-9034-E33CBED84F37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846A88-BA9F-4E05-A203-37254C67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10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084655-2488-450C-A01A-2605752477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4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11/relationships/webextension" Target="../webextensions/webextension1.xml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675228" y="9292010"/>
            <a:ext cx="18963228" cy="1989980"/>
            <a:chOff x="0" y="0"/>
            <a:chExt cx="4994430" cy="5241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94430" cy="524110"/>
            </a:xfrm>
            <a:custGeom>
              <a:avLst/>
              <a:gdLst/>
              <a:ahLst/>
              <a:cxnLst/>
              <a:rect l="l" t="t" r="r" b="b"/>
              <a:pathLst>
                <a:path w="4994430" h="524110">
                  <a:moveTo>
                    <a:pt x="0" y="0"/>
                  </a:moveTo>
                  <a:lnTo>
                    <a:pt x="4994430" y="0"/>
                  </a:lnTo>
                  <a:lnTo>
                    <a:pt x="4994430" y="524110"/>
                  </a:lnTo>
                  <a:lnTo>
                    <a:pt x="0" y="524110"/>
                  </a:lnTo>
                  <a:close/>
                </a:path>
              </a:pathLst>
            </a:custGeom>
            <a:solidFill>
              <a:srgbClr val="11416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4994430" cy="55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2389105">
            <a:off x="-2872312" y="-2818679"/>
            <a:ext cx="11440113" cy="4002475"/>
            <a:chOff x="0" y="0"/>
            <a:chExt cx="3013034" cy="1054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13034" cy="1054150"/>
            </a:xfrm>
            <a:custGeom>
              <a:avLst/>
              <a:gdLst/>
              <a:ahLst/>
              <a:cxnLst/>
              <a:rect l="l" t="t" r="r" b="b"/>
              <a:pathLst>
                <a:path w="3013034" h="1054150">
                  <a:moveTo>
                    <a:pt x="0" y="0"/>
                  </a:moveTo>
                  <a:lnTo>
                    <a:pt x="3013034" y="0"/>
                  </a:lnTo>
                  <a:lnTo>
                    <a:pt x="3013034" y="1054150"/>
                  </a:lnTo>
                  <a:lnTo>
                    <a:pt x="0" y="1054150"/>
                  </a:lnTo>
                  <a:close/>
                </a:path>
              </a:pathLst>
            </a:custGeom>
            <a:solidFill>
              <a:srgbClr val="114160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3013034" cy="1082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359352">
            <a:off x="465070" y="-4294761"/>
            <a:ext cx="11440113" cy="4002475"/>
            <a:chOff x="0" y="0"/>
            <a:chExt cx="3013034" cy="10541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13034" cy="1054150"/>
            </a:xfrm>
            <a:custGeom>
              <a:avLst/>
              <a:gdLst/>
              <a:ahLst/>
              <a:cxnLst/>
              <a:rect l="l" t="t" r="r" b="b"/>
              <a:pathLst>
                <a:path w="3013034" h="1054150">
                  <a:moveTo>
                    <a:pt x="0" y="0"/>
                  </a:moveTo>
                  <a:lnTo>
                    <a:pt x="3013034" y="0"/>
                  </a:lnTo>
                  <a:lnTo>
                    <a:pt x="3013034" y="1054150"/>
                  </a:lnTo>
                  <a:lnTo>
                    <a:pt x="0" y="1054150"/>
                  </a:lnTo>
                  <a:close/>
                </a:path>
              </a:pathLst>
            </a:custGeom>
            <a:solidFill>
              <a:srgbClr val="728A94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013034" cy="1082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152150" y="3425507"/>
            <a:ext cx="14558163" cy="307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06"/>
              </a:lnSpc>
            </a:pPr>
            <a:r>
              <a:rPr lang="en-US" sz="10347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TRAFFIC ACCIDENTS</a:t>
            </a:r>
          </a:p>
          <a:p>
            <a:pPr algn="l">
              <a:lnSpc>
                <a:spcPts val="12106"/>
              </a:lnSpc>
            </a:pPr>
            <a:r>
              <a:rPr lang="en-US" sz="10347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52150" y="6378785"/>
            <a:ext cx="10726243" cy="1031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69"/>
              </a:lnSpc>
            </a:pPr>
            <a:r>
              <a:rPr lang="en-US" sz="5978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Presented by L.A.V Group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0" y="9255254"/>
            <a:ext cx="15700961" cy="1031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69"/>
              </a:lnSpc>
            </a:pPr>
            <a:r>
              <a:rPr lang="en-US" sz="597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Leeran Hsu, Arthur Kogan and Vadym Ogarok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DASHBOARD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9473B0F3-34C5-F3E1-AAAC-997214D7A5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43052"/>
                  </p:ext>
                </p:extLst>
              </p:nvPr>
            </p:nvGraphicFramePr>
            <p:xfrm>
              <a:off x="0" y="3687"/>
              <a:ext cx="18516600" cy="107061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9473B0F3-34C5-F3E1-AAAC-997214D7A5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3687"/>
                <a:ext cx="18516600" cy="107061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17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מסקנות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74025" y="1314450"/>
            <a:ext cx="15428175" cy="6006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17699" lvl="3" indent="-571500" algn="r" rtl="1">
              <a:lnSpc>
                <a:spcPts val="6839"/>
              </a:lnSpc>
              <a:buFont typeface="Arial" panose="020B0604020202020204" pitchFamily="34" charset="0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ניתן להבחין כי למרות שבשעות הלילה ישנן פחות תאונות – התאונות בעלות יותר נפגעים לתאונה ונזקן גבוה יותר	</a:t>
            </a:r>
          </a:p>
          <a:p>
            <a:pPr marL="1917699" lvl="3" indent="-571500" algn="r" rtl="1">
              <a:lnSpc>
                <a:spcPts val="6839"/>
              </a:lnSpc>
              <a:buFont typeface="Arial" panose="020B0604020202020204" pitchFamily="34" charset="0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בניגוד לדעה הרווחת, למרות תנאי מזג האוויר הקשים בחודשי החורף, ניתן לראות כי התאונות פחות קטלניות</a:t>
            </a:r>
          </a:p>
          <a:p>
            <a:pPr marL="1917699" lvl="3" indent="-571500" algn="r" rtl="1">
              <a:lnSpc>
                <a:spcPts val="6839"/>
              </a:lnSpc>
              <a:buFont typeface="Arial" panose="020B0604020202020204" pitchFamily="34" charset="0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הבחנו כי התאונות בעלות הנזק הגבוה עולות בשיעור דומה לעליית האינפלציה</a:t>
            </a:r>
          </a:p>
          <a:p>
            <a:pPr marL="1917699" lvl="3" indent="-571500" algn="r" rtl="1">
              <a:lnSpc>
                <a:spcPts val="6839"/>
              </a:lnSpc>
              <a:buFont typeface="Arial" panose="020B0604020202020204" pitchFamily="34" charset="0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בסופי השבוע התאונות יותר קטלניות</a:t>
            </a:r>
          </a:p>
          <a:p>
            <a:pPr marL="1917699" lvl="3" indent="-571500" algn="r" rtl="1">
              <a:lnSpc>
                <a:spcPts val="6839"/>
              </a:lnSpc>
              <a:buFont typeface="Arial" panose="020B0604020202020204" pitchFamily="34" charset="0"/>
              <a:buChar char="•"/>
            </a:pPr>
            <a:endParaRPr lang="he-IL" sz="3999" dirty="0">
              <a:solidFill>
                <a:srgbClr val="FFFFFF"/>
              </a:solidFill>
              <a:ea typeface="Glacial Indifference Bold"/>
              <a:cs typeface="+mj-cs"/>
              <a:sym typeface="Glacial Indifference Bold"/>
              <a:rtl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68A7-0399-E93B-2EB0-A53CEAA1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8B192B-1D2C-64E5-13B0-8D3CE551A5DA}"/>
              </a:ext>
            </a:extLst>
          </p:cNvPr>
          <p:cNvSpPr/>
          <p:nvPr/>
        </p:nvSpPr>
        <p:spPr>
          <a:xfrm>
            <a:off x="-1229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GB"/>
              <a:t>https://app.powerbi.com/groups/me/reports/19f55bc8-401f-4341-922a-0ceaae775274/99016a2a39e568c238dc?experience=power-bi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F685D07-07C3-D501-64D0-305B384DDCBC}"/>
              </a:ext>
            </a:extLst>
          </p:cNvPr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952EDE56-1439-7007-EE8F-B04A9FA48368}"/>
                </a:ext>
              </a:extLst>
            </p:cNvPr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0A641E1-6161-6897-B61A-705AB577E6C0}"/>
                  </a:ext>
                </a:extLst>
              </p:cNvPr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A30B944E-5223-8C6C-AF52-070D65D8F8BF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F2607BC6-F034-A04C-0521-DD5EBBDD43B1}"/>
                </a:ext>
              </a:extLst>
            </p:cNvPr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027B89D6-9F00-1028-077B-EDFA4346704E}"/>
                  </a:ext>
                </a:extLst>
              </p:cNvPr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09C39248-6371-69C4-3654-871293EF295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9A9F8009-3C14-D829-CD68-74A3E0A401BC}"/>
              </a:ext>
            </a:extLst>
          </p:cNvPr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7BF076F-96E9-46D7-7FBE-BC8E6867C3D8}"/>
              </a:ext>
            </a:extLst>
          </p:cNvPr>
          <p:cNvSpPr txBox="1"/>
          <p:nvPr/>
        </p:nvSpPr>
        <p:spPr>
          <a:xfrm>
            <a:off x="3141782" y="-37047"/>
            <a:ext cx="12004435" cy="117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המלצות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ED7E6ED-4900-7797-3191-ECBCBD5381EE}"/>
              </a:ext>
            </a:extLst>
          </p:cNvPr>
          <p:cNvSpPr txBox="1"/>
          <p:nvPr/>
        </p:nvSpPr>
        <p:spPr>
          <a:xfrm>
            <a:off x="2209800" y="1357583"/>
            <a:ext cx="15428175" cy="339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17699" lvl="3" indent="-571500" algn="just" rtl="1">
              <a:lnSpc>
                <a:spcPts val="6839"/>
              </a:lnSpc>
              <a:buFont typeface="Arial" panose="020B0604020202020204" pitchFamily="34" charset="0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העלאת האכיפה בשעות הלילה ובחודשי הקיץ</a:t>
            </a:r>
          </a:p>
          <a:p>
            <a:pPr marL="1917699" lvl="3" indent="-571500" algn="just" rtl="1">
              <a:lnSpc>
                <a:spcPts val="6839"/>
              </a:lnSpc>
              <a:buFont typeface="Arial" panose="020B0604020202020204" pitchFamily="34" charset="0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ניסיון לשנות את תרבות הנהיגה ע"י קורסי נהיגה מונעת</a:t>
            </a:r>
          </a:p>
          <a:p>
            <a:pPr marL="1917699" lvl="3" indent="-571500" algn="just" rtl="1">
              <a:lnSpc>
                <a:spcPts val="6839"/>
              </a:lnSpc>
              <a:buFont typeface="Arial" panose="020B0604020202020204" pitchFamily="34" charset="0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ענישה מחמירה יותר על עבירות כביש הקשורות בהתעלמות מסימני דרך</a:t>
            </a:r>
          </a:p>
          <a:p>
            <a:pPr marL="1917699" lvl="3" indent="-571500" algn="just" rtl="1">
              <a:lnSpc>
                <a:spcPts val="6839"/>
              </a:lnSpc>
              <a:buFont typeface="Wingdings" panose="05000000000000000000" pitchFamily="2" charset="2"/>
              <a:buChar char="§"/>
            </a:pPr>
            <a:endParaRPr lang="he-IL" sz="3999" dirty="0">
              <a:solidFill>
                <a:srgbClr val="FFFFFF"/>
              </a:solidFill>
              <a:ea typeface="Glacial Indifference Bold"/>
              <a:cs typeface="+mj-cs"/>
              <a:sym typeface="Glacial Indifference Bold"/>
              <a:rtl/>
            </a:endParaRPr>
          </a:p>
        </p:txBody>
      </p:sp>
    </p:spTree>
    <p:extLst>
      <p:ext uri="{BB962C8B-B14F-4D97-AF65-F5344CB8AC3E}">
        <p14:creationId xmlns:p14="http://schemas.microsoft.com/office/powerpoint/2010/main" val="296464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הצעות לניתוחים עתידיים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1477" y="1314450"/>
            <a:ext cx="15428175" cy="6884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r" rtl="1">
              <a:lnSpc>
                <a:spcPts val="6839"/>
              </a:lnSpc>
              <a:buFont typeface="Arial"/>
              <a:buChar char="•"/>
            </a:pPr>
            <a:r>
              <a:rPr lang="he-IL" sz="3999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+mj-cs"/>
                <a:sym typeface="Glacial Indifference Bold"/>
                <a:rtl/>
              </a:rPr>
              <a:t>שדה אזור  (במידה וניתן להשיגו בעתיד)</a:t>
            </a:r>
          </a:p>
          <a:p>
            <a:pPr algn="r" rtl="1">
              <a:lnSpc>
                <a:spcPts val="6839"/>
              </a:lnSpc>
            </a:pPr>
            <a:r>
              <a:rPr lang="ar-EG" sz="3999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+mj-cs"/>
                <a:sym typeface="Glacial Indifference Bold"/>
                <a:rtl/>
              </a:rPr>
              <a:t>       </a:t>
            </a: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זהו נתון חשוב אשר יכול לעזור עם הניתוחים (אם האזור אורבני או לא) –</a:t>
            </a:r>
          </a:p>
          <a:p>
            <a:pPr algn="r" rtl="1">
              <a:lnSpc>
                <a:spcPts val="6839"/>
              </a:lnSpc>
            </a:pP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       לבדוק האם יש קשר בין נזק / כמות הנפגעים הממוצעת לתאונה לבין</a:t>
            </a:r>
          </a:p>
          <a:p>
            <a:pPr algn="r" rtl="1">
              <a:lnSpc>
                <a:spcPts val="6839"/>
              </a:lnSpc>
            </a:pPr>
            <a:r>
              <a:rPr lang="ar-EG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       </a:t>
            </a: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אזור</a:t>
            </a:r>
          </a:p>
          <a:p>
            <a:pPr marL="863599" lvl="1" indent="-431800" algn="r" rtl="1">
              <a:lnSpc>
                <a:spcPts val="6839"/>
              </a:lnSpc>
              <a:buFont typeface="Arial"/>
              <a:buChar char="•"/>
            </a:pPr>
            <a:r>
              <a:rPr lang="he-IL" sz="3999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+mj-cs"/>
                <a:sym typeface="Glacial Indifference Bold"/>
                <a:rtl/>
              </a:rPr>
              <a:t>נתונים כספיים רציפים  </a:t>
            </a:r>
          </a:p>
          <a:p>
            <a:pPr algn="r" rtl="1">
              <a:lnSpc>
                <a:spcPts val="6839"/>
              </a:lnSpc>
            </a:pPr>
            <a:r>
              <a:rPr lang="ar-EG" sz="3999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+mj-cs"/>
                <a:sym typeface="Glacial Indifference Bold"/>
                <a:rtl/>
              </a:rPr>
              <a:t>       </a:t>
            </a: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במידה ויושג נתון כזה, יהיה אפשר להתמקד יותר בנזקים האגביים</a:t>
            </a:r>
          </a:p>
          <a:p>
            <a:pPr algn="r" rtl="1">
              <a:lnSpc>
                <a:spcPts val="6839"/>
              </a:lnSpc>
            </a:pP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       שנגרמים בממוצע ואילו תיקוני כביש עדיפים כך שתיקונם יעלה פחות מהנזק</a:t>
            </a:r>
          </a:p>
          <a:p>
            <a:pPr algn="r" rtl="1">
              <a:lnSpc>
                <a:spcPts val="6839"/>
              </a:lnSpc>
            </a:pP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       הפוטנציאלי שעלול להיגרם</a:t>
            </a:r>
            <a:endParaRPr lang="he-IL" sz="3999" dirty="0">
              <a:solidFill>
                <a:srgbClr val="FFFFFF"/>
              </a:solidFill>
              <a:latin typeface="Glacial Indifference"/>
              <a:ea typeface="Glacial Indifference"/>
              <a:cs typeface="Glacial Indifference"/>
              <a:sym typeface="Glacial Indifference"/>
              <a:rtl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סיכום כללי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1477" y="1314450"/>
            <a:ext cx="15428175" cy="5134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עבדנו בעיקר עם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POWER QUERY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ו-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POWER BI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, למדנו איך לחשוב על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DIMs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ולבנות אותם בלי להפריז בכמותם</a:t>
            </a:r>
          </a:p>
          <a:p>
            <a:pPr marL="431799" lvl="1" algn="just" rtl="1">
              <a:lnSpc>
                <a:spcPts val="6839"/>
              </a:lnSpc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  זאת על מנת להפחית את העומס על טבלת ה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Fact-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או לנרמל בקצרה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ב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Dashboard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-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בעיקר התמקדנו בחוויית המשתמש כך שיהיה קל יותר לנתח נתונים, לנווט בין הגרפים </a:t>
            </a:r>
            <a:r>
              <a:rPr lang="he-IL" sz="3999" dirty="0" err="1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ולפלטר</a:t>
            </a:r>
            <a:endParaRPr lang="en-US" sz="3999" dirty="0">
              <a:solidFill>
                <a:srgbClr val="FFFFFF"/>
              </a:solidFill>
              <a:ea typeface="Glacial Indifference"/>
              <a:cs typeface="+mj-cs"/>
              <a:sym typeface="Glacial Indifference"/>
              <a:rtl/>
            </a:endParaRP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בחירת המדדים נעשתה על מנת לבדוק אילו גורמים יכולים להשפיע על חומרת התאונה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2710154" y="-5582717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217843" y="4226878"/>
            <a:ext cx="11852313" cy="198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40"/>
              </a:lnSpc>
            </a:pPr>
            <a:r>
              <a:rPr lang="en-US" sz="11600" b="1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33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תיאור ה </a:t>
            </a:r>
            <a:r>
              <a:rPr lang="en-US" sz="6999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39449" y="1314450"/>
            <a:ext cx="14370203" cy="3588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 rtl="1">
              <a:lnSpc>
                <a:spcPct val="150000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מקור הנתונים הינו מאתר </a:t>
            </a:r>
            <a:r>
              <a:rPr lang="en-US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</a:rPr>
              <a:t>Kaggle</a:t>
            </a:r>
          </a:p>
          <a:p>
            <a:pPr marL="863599" lvl="1" indent="-431800" algn="just" rtl="1">
              <a:lnSpc>
                <a:spcPct val="150000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מקור הנתונים מכיל נתונים על: תנאי דרך, תנאי מזג אוויר, </a:t>
            </a:r>
            <a:endParaRPr lang="en-US" sz="3999" dirty="0">
              <a:solidFill>
                <a:srgbClr val="FFFFFF"/>
              </a:solidFill>
              <a:latin typeface="Glacial Indifference"/>
              <a:ea typeface="Glacial Indifference"/>
              <a:cs typeface="+mj-cs"/>
              <a:sym typeface="Glacial Indifference"/>
              <a:rtl/>
            </a:endParaRPr>
          </a:p>
          <a:p>
            <a:pPr marL="431799" lvl="1" algn="just" rtl="1">
              <a:lnSpc>
                <a:spcPct val="150000"/>
              </a:lnSpc>
            </a:pPr>
            <a:r>
              <a:rPr lang="en-US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	</a:t>
            </a: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כמות הנפגעים והנזק הכספי</a:t>
            </a:r>
          </a:p>
          <a:p>
            <a:pPr marL="863599" lvl="1" indent="-431800" algn="just" rtl="1">
              <a:lnSpc>
                <a:spcPct val="150000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מקור הנתונים מכיל סה”כ </a:t>
            </a:r>
            <a:r>
              <a:rPr lang="en-US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</a:rPr>
              <a:t>24</a:t>
            </a:r>
            <a:r>
              <a:rPr lang="he-IL" sz="3999" dirty="0">
                <a:solidFill>
                  <a:srgbClr val="FFFFFF"/>
                </a:solidFill>
                <a:latin typeface="Glacial Indifference"/>
                <a:ea typeface="Glacial Indifference"/>
                <a:cs typeface="+mj-cs"/>
                <a:sym typeface="Glacial Indifference"/>
                <a:rtl/>
              </a:rPr>
              <a:t> עמודות: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86400" y="4867275"/>
            <a:ext cx="9552802" cy="2658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3299" lvl="1" indent="-57150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עמודת תאריך</a:t>
            </a:r>
          </a:p>
          <a:p>
            <a:pPr marL="1003299" lvl="1" indent="-57150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11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עמודות קטגוריאליות</a:t>
            </a:r>
          </a:p>
          <a:p>
            <a:pPr marL="1003299" lvl="1" indent="-571500" algn="just" rt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השאר מספריות ועמודות תאריך מחושבות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17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טיפול וניקוי ה</a:t>
            </a:r>
            <a:r>
              <a:rPr lang="en-US" sz="6999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DATA-</a:t>
            </a:r>
            <a:endParaRPr lang="en-US" sz="6999" b="1" dirty="0">
              <a:solidFill>
                <a:srgbClr val="FFFFFF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98820" y="1314450"/>
            <a:ext cx="15410832" cy="86305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סידור עמודות טקסט: היו מונחים דומים בעמודות קטגוריאליות מסוימות, בוצע שילוב של המונחים הללו לקטגוריה אחת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סידור טקסטים ב-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Power Query Editor</a:t>
            </a:r>
            <a:endParaRPr lang="he-IL" sz="3999" dirty="0">
              <a:solidFill>
                <a:srgbClr val="FFFFFF"/>
              </a:solidFill>
              <a:ea typeface="Glacial Indifference"/>
              <a:cs typeface="+mj-cs"/>
              <a:sym typeface="Glacial Indifference"/>
              <a:rtl/>
            </a:endParaRP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הסרת שורות כפולות - הוסרו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31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שורות כפולות ברמת ב-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DATASET</a:t>
            </a:r>
            <a:endParaRPr lang="ar-EG" sz="3999" dirty="0">
              <a:solidFill>
                <a:srgbClr val="FFFFFF"/>
              </a:solidFill>
              <a:ea typeface="Glacial Indifference"/>
              <a:cs typeface="+mj-cs"/>
              <a:sym typeface="Glacial Indifference"/>
              <a:rtl/>
            </a:endParaRP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הסרת תאריכים לפני אוגוסט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2015</a:t>
            </a:r>
            <a:r>
              <a:rPr lang="ar-EG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–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4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שורות סה"כ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הפיכה של עמודות קטגוריאליות מסוימות לעמודות דגל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טיפול ב-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Unknowns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- למשל: </a:t>
            </a:r>
          </a:p>
          <a:p>
            <a:pPr lvl="1" algn="just" rtl="1">
              <a:lnSpc>
                <a:spcPts val="6839"/>
              </a:lnSpc>
            </a:pPr>
            <a:r>
              <a:rPr lang="ar-EG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     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עמודת תאורה (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Lighting Condition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) שונתה לתאורה המתאימה </a:t>
            </a:r>
          </a:p>
          <a:p>
            <a:pPr lvl="1" algn="just" rtl="1">
              <a:lnSpc>
                <a:spcPts val="6839"/>
              </a:lnSpc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     לשעת היום ולמזג האוויר</a:t>
            </a:r>
          </a:p>
          <a:p>
            <a:pPr algn="just" rtl="1">
              <a:lnSpc>
                <a:spcPts val="6839"/>
              </a:lnSpc>
            </a:pPr>
            <a:endParaRPr lang="he-IL" sz="3999" dirty="0">
              <a:solidFill>
                <a:srgbClr val="FFFFFF"/>
              </a:solidFill>
              <a:ea typeface="Glacial Indifference"/>
              <a:cs typeface="Glacial Indifference"/>
              <a:sym typeface="Glacial Indifference"/>
              <a:rtl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 dirty="0">
              <a:latin typeface="Algerian" panose="04020705040A02060702" pitchFamily="82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17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 dirty="0">
                <a:solidFill>
                  <a:srgbClr val="FFFFFF"/>
                </a:solidFill>
                <a:latin typeface="+mj-lt"/>
                <a:ea typeface="Calibri (MS) Bold"/>
                <a:cs typeface="Calibri (MS) Bold"/>
                <a:sym typeface="Calibri (MS) Bold"/>
                <a:rtl/>
              </a:rPr>
              <a:t>סידור ה</a:t>
            </a:r>
            <a:r>
              <a:rPr lang="en-US" sz="6999" b="1" dirty="0">
                <a:solidFill>
                  <a:srgbClr val="FFFFFF"/>
                </a:solidFill>
                <a:latin typeface="+mj-lt"/>
                <a:ea typeface="Calibri (MS) Bold"/>
                <a:cs typeface="Calibri (MS) Bold"/>
                <a:sym typeface="Calibri (MS) Bold"/>
                <a:rtl/>
              </a:rPr>
              <a:t>DATA-</a:t>
            </a:r>
            <a:endParaRPr lang="en-US" sz="6999" b="1" dirty="0">
              <a:solidFill>
                <a:srgbClr val="FFFFFF"/>
              </a:solidFill>
              <a:latin typeface="+mj-lt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1477" y="1314450"/>
            <a:ext cx="15428175" cy="7758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rtl="1">
              <a:lnSpc>
                <a:spcPts val="6839"/>
              </a:lnSpc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הוספת טבלאות ממד: 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תאריך וזמן: טבלה שכוללת שדות של תאריך ושעה, עם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60,000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שורות (פחות מה-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DB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המקורי של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209,000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שורות)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תנאי דרך ומזג אוויר: טבלאות ממד נוספות שמכילות נתונים על תנאי הדרך ומזג האוויר</a:t>
            </a:r>
          </a:p>
          <a:p>
            <a:pPr algn="just" rtl="1">
              <a:lnSpc>
                <a:spcPts val="6839"/>
              </a:lnSpc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אינדקסים וערכים ייחודיים:</a:t>
            </a:r>
            <a:r>
              <a:rPr lang="ar-EG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טבלת התאריכים: תאריך ושעה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טבלאות תנאי דרך ומזג אוויר: אינדקס רץ לכל שילוב ייחודי של עמודות</a:t>
            </a:r>
          </a:p>
          <a:p>
            <a:pPr algn="just" rtl="1">
              <a:lnSpc>
                <a:spcPts val="6839"/>
              </a:lnSpc>
            </a:pPr>
            <a:endParaRPr lang="he-IL" sz="3999" dirty="0">
              <a:solidFill>
                <a:srgbClr val="FFFFFF"/>
              </a:solidFill>
              <a:ea typeface="Glacial Indifference"/>
              <a:cs typeface="Glacial Indifference"/>
              <a:sym typeface="Glacial Indifference"/>
              <a:rtl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A6468-B42B-3C04-807C-4455C78B1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0BB3FB1-E2CB-CAC6-824E-41EBC041B31D}"/>
              </a:ext>
            </a:extLst>
          </p:cNvPr>
          <p:cNvSpPr/>
          <p:nvPr/>
        </p:nvSpPr>
        <p:spPr>
          <a:xfrm>
            <a:off x="0" y="0"/>
            <a:ext cx="18288000" cy="1029364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04BA766-59CF-801D-490B-A05AF21F073C}"/>
              </a:ext>
            </a:extLst>
          </p:cNvPr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A721D726-3FB2-BE42-240C-1CDC542D4975}"/>
                </a:ext>
              </a:extLst>
            </p:cNvPr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27006CEC-9791-0C95-B110-872BFC503799}"/>
                  </a:ext>
                </a:extLst>
              </p:cNvPr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3FE9ECB4-733F-ED5A-E574-F904B2BAD9F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A4D4620C-7140-9342-E805-F24485DD93F0}"/>
                </a:ext>
              </a:extLst>
            </p:cNvPr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9314677C-B69A-66E5-E730-0C0D65CEB87C}"/>
                  </a:ext>
                </a:extLst>
              </p:cNvPr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6ECDB462-1E0A-F6D2-1F69-2A074A761D82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>
            <a:extLst>
              <a:ext uri="{FF2B5EF4-FFF2-40B4-BE49-F238E27FC236}">
                <a16:creationId xmlns:a16="http://schemas.microsoft.com/office/drawing/2014/main" id="{17017E79-A349-EB0F-3CA5-991D30099FD2}"/>
              </a:ext>
            </a:extLst>
          </p:cNvPr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7F74583-DBDE-0E08-0223-26BA4E533F40}"/>
              </a:ext>
            </a:extLst>
          </p:cNvPr>
          <p:cNvSpPr txBox="1"/>
          <p:nvPr/>
        </p:nvSpPr>
        <p:spPr>
          <a:xfrm>
            <a:off x="2209800" y="4306589"/>
            <a:ext cx="13376035" cy="126759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9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1984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1946657" h="8063994">
                <a:moveTo>
                  <a:pt x="0" y="0"/>
                </a:moveTo>
                <a:lnTo>
                  <a:pt x="11946657" y="0"/>
                </a:lnTo>
                <a:lnTo>
                  <a:pt x="11946657" y="8063994"/>
                </a:lnTo>
                <a:lnTo>
                  <a:pt x="0" y="8063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17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אתגרים מרכזיים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1477" y="1314450"/>
            <a:ext cx="15428175" cy="6878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שילוב מיקומים: 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ניסינו לייבא נתונים שחסרים לנו. בוצע חיבור בין התאריכים והשעות מ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DATASET-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שלנו לאחד יותר גדול עם 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7.7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מיליון שורות ולא הייתה התאמה</a:t>
            </a:r>
            <a:endParaRPr lang="en-US" sz="3999" dirty="0">
              <a:solidFill>
                <a:srgbClr val="FFFFFF"/>
              </a:solidFill>
              <a:ea typeface="Glacial Indifference"/>
              <a:cs typeface="+mj-cs"/>
              <a:sym typeface="Glacial Indifference"/>
              <a:rtl/>
            </a:endParaRPr>
          </a:p>
          <a:p>
            <a:pPr marL="431799" lvl="1" algn="just" rtl="1">
              <a:lnSpc>
                <a:spcPts val="6839"/>
              </a:lnSpc>
            </a:pPr>
            <a:endParaRPr lang="he-IL" sz="3999" dirty="0">
              <a:solidFill>
                <a:srgbClr val="FFFFFF"/>
              </a:solidFill>
              <a:ea typeface="Glacial Indifference"/>
              <a:cs typeface="+mj-cs"/>
              <a:sym typeface="Glacial Indifference"/>
              <a:rtl/>
            </a:endParaRP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הוספת מיקומים: 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ניסינו להגריל אותם באופן שתואם לנתונים במציאות, אך הבנו שלחלק את הטבלה ל</a:t>
            </a:r>
            <a:r>
              <a:rPr lang="en-US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</a:rPr>
              <a:t>4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 אזורים תיצור הטיה לכן בסוף החלטנו שלא לעשות זאת</a:t>
            </a:r>
            <a:endParaRPr lang="en-US" sz="3999" dirty="0">
              <a:solidFill>
                <a:srgbClr val="FFFFFF"/>
              </a:solidFill>
              <a:ea typeface="Glacial Indifference"/>
              <a:cs typeface="+mj-cs"/>
              <a:sym typeface="Glacial Indifference"/>
              <a:rtl/>
            </a:endParaRPr>
          </a:p>
          <a:p>
            <a:pPr marL="431799" lvl="1" algn="just" rtl="1">
              <a:lnSpc>
                <a:spcPts val="6839"/>
              </a:lnSpc>
            </a:pPr>
            <a:endParaRPr lang="he-IL" sz="3999" dirty="0">
              <a:solidFill>
                <a:srgbClr val="FFFFFF"/>
              </a:solidFill>
              <a:ea typeface="Glacial Indifference"/>
              <a:cs typeface="+mj-cs"/>
              <a:sym typeface="Glacial Indifference"/>
              <a:rtl/>
            </a:endParaRP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בחירת מדדים: 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היה מאתגר לחשוב על מדדים משמעותיים – מכיוון שלא היו לנו נתונים כספיים רציפים או נסיעות שהן לא תאונות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1"/>
            <a:ext cx="18303239" cy="1032510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anchor="ctr"/>
          <a:lstStyle/>
          <a:p>
            <a:endParaRPr lang="en-GB" dirty="0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3141782" y="-37047"/>
            <a:ext cx="12004435" cy="1179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rtl="1">
              <a:lnSpc>
                <a:spcPts val="9799"/>
              </a:lnSpc>
            </a:pPr>
            <a:r>
              <a:rPr lang="he-IL" sz="6999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  <a:rtl/>
              </a:rPr>
              <a:t>מדדים מרכזיים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81477" y="1314450"/>
            <a:ext cx="15428175" cy="3390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 rtl="1">
              <a:lnSpc>
                <a:spcPts val="6839"/>
              </a:lnSpc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המדדים שנבחרו: 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מדד כמות הנפגעים הממוצעת בתאונה –  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מדד משמעותי למידת החומרה של</a:t>
            </a:r>
            <a:r>
              <a:rPr lang="ar-EG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 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תאונה</a:t>
            </a:r>
          </a:p>
          <a:p>
            <a:pPr marL="863599" lvl="1" indent="-431800" algn="just" rtl="1">
              <a:lnSpc>
                <a:spcPts val="6839"/>
              </a:lnSpc>
              <a:buFont typeface="Arial"/>
              <a:buChar char="•"/>
            </a:pP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אחוז התאונות שנזקן יותר מ-</a:t>
            </a:r>
            <a:r>
              <a:rPr lang="en-US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</a:rPr>
              <a:t>1,500</a:t>
            </a:r>
            <a:r>
              <a:rPr lang="he-IL" sz="3999" b="1" dirty="0">
                <a:solidFill>
                  <a:srgbClr val="FFFFFF"/>
                </a:solidFill>
                <a:ea typeface="Glacial Indifference Bold"/>
                <a:cs typeface="+mj-cs"/>
                <a:sym typeface="Glacial Indifference Bold"/>
                <a:rtl/>
              </a:rPr>
              <a:t> דולר – </a:t>
            </a:r>
            <a:r>
              <a:rPr lang="he-IL" sz="3999" dirty="0">
                <a:solidFill>
                  <a:srgbClr val="FFFFFF"/>
                </a:solidFill>
                <a:ea typeface="Glacial Indifference"/>
                <a:cs typeface="+mj-cs"/>
                <a:sym typeface="Glacial Indifference"/>
                <a:rtl/>
              </a:rPr>
              <a:t>מדד נוסף שיעזור להצביע על תאונות עם נזק משמעותי</a:t>
            </a:r>
          </a:p>
        </p:txBody>
      </p:sp>
      <p:pic>
        <p:nvPicPr>
          <p:cNvPr id="16" name="Graphic 15" descr="Microscope with chemical flasks">
            <a:extLst>
              <a:ext uri="{FF2B5EF4-FFF2-40B4-BE49-F238E27FC236}">
                <a16:creationId xmlns:a16="http://schemas.microsoft.com/office/drawing/2014/main" id="{5D94C77D-BD71-7AD7-5BAE-98877D896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5309" y="4800609"/>
            <a:ext cx="4838691" cy="48386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15268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3" name="Group 3"/>
          <p:cNvGrpSpPr/>
          <p:nvPr/>
        </p:nvGrpSpPr>
        <p:grpSpPr>
          <a:xfrm>
            <a:off x="-3259660" y="-6775671"/>
            <a:ext cx="15061871" cy="10726217"/>
            <a:chOff x="0" y="0"/>
            <a:chExt cx="20082495" cy="14301622"/>
          </a:xfrm>
        </p:grpSpPr>
        <p:grpSp>
          <p:nvGrpSpPr>
            <p:cNvPr id="4" name="Group 4"/>
            <p:cNvGrpSpPr/>
            <p:nvPr/>
          </p:nvGrpSpPr>
          <p:grpSpPr>
            <a:xfrm rot="-2389105">
              <a:off x="-60138" y="4699996"/>
              <a:ext cx="15253484" cy="5336633"/>
              <a:chOff x="0" y="0"/>
              <a:chExt cx="3013034" cy="105415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114160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1359352">
              <a:off x="4389705" y="2731886"/>
              <a:ext cx="15253484" cy="5336633"/>
              <a:chOff x="0" y="0"/>
              <a:chExt cx="3013034" cy="105415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013034" cy="1054150"/>
              </a:xfrm>
              <a:custGeom>
                <a:avLst/>
                <a:gdLst/>
                <a:ahLst/>
                <a:cxnLst/>
                <a:rect l="l" t="t" r="r" b="b"/>
                <a:pathLst>
                  <a:path w="3013034" h="1054150">
                    <a:moveTo>
                      <a:pt x="0" y="0"/>
                    </a:moveTo>
                    <a:lnTo>
                      <a:pt x="3013034" y="0"/>
                    </a:lnTo>
                    <a:lnTo>
                      <a:pt x="3013034" y="1054150"/>
                    </a:lnTo>
                    <a:lnTo>
                      <a:pt x="0" y="1054150"/>
                    </a:lnTo>
                    <a:close/>
                  </a:path>
                </a:pathLst>
              </a:custGeom>
              <a:solidFill>
                <a:srgbClr val="728A94"/>
              </a:solidFill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013034" cy="10922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0" name="Freeform 10"/>
          <p:cNvSpPr/>
          <p:nvPr/>
        </p:nvSpPr>
        <p:spPr>
          <a:xfrm>
            <a:off x="16913838" y="599500"/>
            <a:ext cx="894882" cy="3351046"/>
          </a:xfrm>
          <a:custGeom>
            <a:avLst/>
            <a:gdLst/>
            <a:ahLst/>
            <a:cxnLst/>
            <a:rect l="l" t="t" r="r" b="b"/>
            <a:pathLst>
              <a:path w="894882" h="3351046">
                <a:moveTo>
                  <a:pt x="0" y="0"/>
                </a:moveTo>
                <a:lnTo>
                  <a:pt x="894881" y="0"/>
                </a:lnTo>
                <a:lnTo>
                  <a:pt x="894881" y="3351046"/>
                </a:lnTo>
                <a:lnTo>
                  <a:pt x="0" y="33510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2209800" y="4306589"/>
            <a:ext cx="13376035" cy="126759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9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73FE1CEE-6CA2-4ED5-A321-5E7D32E32EF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348ECE7F-D972-4A3A-9B40-DA402684BD26&quot;"/>
    <we:property name="reportUrl" value="&quot;/groups/me/reports/19f55bc8-401f-4341-922a-0ceaae775274/99016a2a39e568c238dc?experience=power-bi&quot;"/>
    <we:property name="reportName" value="&quot;Project_Accident Dashboards&quot;"/>
    <we:property name="reportState" value="&quot;CONNECTED&quot;"/>
    <we:property name="embedUrl" value="&quot;/reportEmbed?reportId=19f55bc8-401f-4341-922a-0ceaae775274&amp;config=eyJjbHVzdGVyVXJsIjoiaHR0cHM6Ly9XQUJJLVdFU1QtRVVST1BFLXJlZGlyZWN0LmFuYWx5c2lzLndpbmRvd3MubmV0IiwiZW1iZWRGZWF0dXJlcyI6eyJ1c2FnZU1ldHJpY3NWTmV4dCI6dHJ1ZX19&amp;disableSensitivityBanner=true&quot;"/>
    <we:property name="pageName" value="&quot;99016a2a39e568c238dc&quot;"/>
    <we:property name="pageDisplayName" value="&quot;Injuries Per Accident&quot;"/>
    <we:property name="datasetId" value="&quot;6bb2b325-9a6e-476a-a957-fc561dcdc96c&quot;"/>
    <we:property name="backgroundColor" value="&quot;#3A3A3A&quot;"/>
    <we:property name="bookmark" value="&quot;H4sIAAAAAAAAA+1abW/bNhD+K4aAoRtgbHqnmG+t22LF1qxLihbDEARH8mSrkUWPkpJ4gf/7jpSSNq4TJ26SumvyxRJ5PB6f53h3pHLmqaKelTDfhSl6O94zrY+mYI4GqTf0qq4t84MYlZ/7HIOEi4D5SlCvnjWFrmpv58xrwIyxeVfULZRWETX+7bE0C0BAHCRM+QHPM6FC72DoQVm+gbGVyaGscejN0NS6grL4FzsV1NWYFhdDD09npTZgJ9pvoEE72TGJ0zsZFvwckR0gm+IY91E2XSvnfpBCCBHHJM1kGGVKkljdCTh7V4pY1W76ka4aKCqaxrZFkgU8BmBJGLEsDxVibNvzomx6ETF/cToztGZCYj6zkD1Vx1BJVJ5bgsG6s/jMe41Qt8at48Wljn3dGol7mLuuqimaOen5DeeDfkjtLQiQN0YTXK7vVfWhNfPBHsEy+PHV3k+uf6JPRgapSXk7/mJ4YdCImsbaFBLKz2wa6bKdVjc16Tlpqg8bECUuW/QXghlApQavCcHJCnsOqKUuqnHZE/0R87edmUCyowmYxvqX+ECUWYBplDYKzbO5w/h5Yc7JDoZLNt/fWhYH565GUh8+caYe2s62+5v/YGElWBZBGADPcx6BH4os58Hm3nin1m7Cd10WEs0lsr0pUjCxDwoacMuYdRMV2PVr5brRrfLM+72glXe630HZWrVPntMIpU+qJ5Y4h90V5LkR9d1Td0FYjlkg/DiMw1TyyGdcxv5awh5ktzrHGri4/8jcCkg6/vyABUnOIvoLBPN92nfCqrsWnAZPG6FPLwcxq400sTzOg0BikkTAKTnGm2vjMhE8yAKKB0kuslRGmXhA39rToA4pWaqiI2UJTGO7FeZk8bWpaUty5VqPV7pqm9skp3A5Od3vgu4jQd2KYotgX01+3O3epFAKK69z/whFylTGk4gJxkUYq2wLstevNOBbcNGHNWi3nQo0A50PnkpZEIdNPTgpKD52lm6yhUqqqkdlWxPZqDr6Rnoq9LbsqvVLfuAqsPfMLhWliNIXccT9iPaQkHkKjyeR1bi9RzzCSv1ifxVs5KvfY7i/FaKdU6ogSTIpU8lCyCKWUoh/yPr2PRE6QbMmR53A/JBwzUHioSTJrx5b76IekUuB9Pty1Y2JX1+lMMFT5qeRiJRIIcgzOrStLdJnMMZdOC7G0GizolRPuWAq53nKWYYYSyFx7TZ5q2e7pKqTcWee86svIvCl0VMn3N/c1a34p0XCcpnb/fMOev7z/OE6TblVcY7zSyKO3rtVum3SSx19KnXJIT5KE+/7WNrq8MYEdy/OiiU+Z6aYWhIbU4iWQJ4fSmhrClTDC8MLLIlimvWPO/X7C5uOblAw9P5O3Hk7ieO+QyP8BLvrEKax78mxsYes925rxqsl7G5x+N0AVbcIlwmuVHbhcv1R/ctCucPhxtZ9+/Ebejv33U1KL7Sl8dvdZIV5BBkkfiIDSOIU0nD93UU9Afr9LBxmPExSFSIAIGMpi3gKa3UVU4qxn+ta+Z3h8RbkwW9BvvLdg+2WGecp+pniiLkAEfrhF9wvfPsnpPVFUlmMJw3x7aqjLtN8SSn6DMxjHXoTiDt/pSAaM8liIaM08v2YS6G2wl9X1zW39wswagtc4aoqrfu2EAZSpBhk3A99QRzgdlDwg7X3rW6g/F9wcMVy3Eawoqs+I+m2qWd0dHsDFa74nETQQ6U6uq75pOT+y+Dia9Ji8R8daclr8yAAAA==&quot;"/>
    <we:property name="initialStateBookmark" value="&quot;H4sIAAAAAAAAA+1abW/bNhD+K4aAoRtgbHqXmG+p22JFl5clQYthCIIjebLVyKJHSUm8wP99R0pJE8eJEzdJ3TX+Yos8Hu+e53g8Uj53ZF5NCphuwxidDee1Usdj0Me92Ok7Zde2s/Nha3Pvw9H25tZbalaTOldl5WycOzXoIdYf86qBwmigxr8P+w4UxS4MzVMGRYV9Z4K6UiUU+b/YClNXrRuc9R08mxRKg1G5X0ONRu0JidMzze39GtCMIOr8BPdR1G0rY64Xgw8BwyhOhR+kUpBY1QpYyxaKGNV2+oEqa8hLmsa0BSLxWAiQRH6QpJkvEUPTnuVF3Ynw6duziSbvyOfpxKCyKU+gFCgd64LGqrX43NlCqBpt/Xh7rWNfNVrgHma2q6zzekp6PuC01w2pnBkBsqsVwWX73pefGz3t7REsvZ/f7/1i+0fqdKCRmqSz4c76lwYNqGmodC6guGHTQBXNuLyvSW9IU3VUAy9w3qK/EHQPStnbIgRHC+w5pJYqL4dFR/QXzA9aM4FkByPQtYkk/pkoMwDTKKUl6tdTi/GbXF+Q7fXnbH46X2aHF6FGUp+vBFMHbWvb081/ODMSSRqA7wHLMhaA6/M0Y97q0fio1q7Cd1XkAvU1sp0xUtowPyTUYN2YtBPl2PYrabvRennu/JGT563uj1A0Ru2rNzRCqtPylSHOYncLeXZE9fjUXRKWYepxN/RDPxYscBMmQncpYc+yWm1g9Wxqf2FuASQtf66XeFGWBPTxeOK6tO64UXcnODWe1VydXU9iRhtpSrIw8zyBURQAC70oXF0bExFnXupRPogynsYiSPkzxtaeAnlEm6XMW1LmwNSmW2JGFt+5Na3JXrk04qUqm/ohm5M/vzk9rUNPsUE9iGKDYFcwflntziiXEkunDf8AeZzIlEVBwhPG/VCma7B7/U4DvocQfV6DtpsxR91TWW9TiJw4rKveaU75sbV0lSVUUFU9KJqKyEbZ0jdQY67WZVUtd/mZq8AuMtutKEYULg8D5ga0hrjIYng5iSzG7RPiMZbyN/MtYaVY/RHT/YMQbYNSelGUChGLxIc0SGJK8c9Z334iQkeol+xRpzA9IlwzEHgkSPKb59bHqEfEXCL9sUJ1ZeKXVykJZ3HixgEPJI/By1I6tC0t0icwxG04yYdQK72gVI8ZT2TGspglKWIouMCly+RATbZJVStjzzwXV19E4Dutxla4u5yrGv5Pg4TlPLf7Fx30+8+LH3dpyoyKC5zfEXH03Hppl0kndXxV6lpAfJEm3vexMNXhvQluH6wVc3xOdD42JNY65w2BPD0S0FSUqPqXhudYEMU0686jxv2lTcf3KBi6eCfunI3Ict+i4V/B7i6EaewnCmzsIOui25jxfg67Bxx+V0DVOmF3gluVXYZcd1T/ulRucbi3dd9//obOzn17k9IJrWn+tjdZfhZACpEbCQ+iMIbYX353UY2Avm+kw5T5USx9BABMkjgJWAxLdeVjyrE3dSVx6gGH0IsS6XosS7n0n7ECebkF6WL1G989mG6RMhajm0qGmHHgvut/xf3C939CWl4kFflwVBPftjpqd5qvKUVfg36pQ+8DcRuvlETDRCQhF0EcuG7IBJdrEa+L65qHxwVouQahcFuV1r5b8D3BY/RS5vouJw5wPSj4ydh7oGoo/hcc3OKOXQhGdNFrJNXU1YSObrtQ4oLXSQQ9lLKl645XSvZfBu3JjoDJu4r2jgHmvweXb59ms/8AJZ4/NgYhAAA=&quot;"/>
    <we:property name="isFooterCollapsed" value="true"/>
    <we:property name="isFiltersActionButtonVisible" value="false"/>
    <we:property name="isVisualContainerHeaderHidden" value="false"/>
    <we:property name="reportEmbeddedTime" value="&quot;2025-03-12T10:07:10.492Z&quot;"/>
    <we:property name="creatorTenantId" value="&quot;3e30bbdd-1d42-48c7-bdb3-81b7147b4f83&quot;"/>
    <we:property name="creatorUserId" value="&quot;10030000AA0BAE16&quot;"/>
    <we:property name="creatorSessionId" value="&quot;104a3ba5-7df0-4079-8cc3-01d0e033e3b5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562</Words>
  <Application>Microsoft Office PowerPoint</Application>
  <PresentationFormat>Custom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Glacial Indifference Bold</vt:lpstr>
      <vt:lpstr>Calibri (MS) Bold</vt:lpstr>
      <vt:lpstr>Wingdings</vt:lpstr>
      <vt:lpstr>League Spartan</vt:lpstr>
      <vt:lpstr>Algerian</vt:lpstr>
      <vt:lpstr>Arial</vt:lpstr>
      <vt:lpstr>Glacial Indifference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 L.A.V Group</dc:title>
  <dc:creator>leeran hsu</dc:creator>
  <cp:lastModifiedBy>Lee Ran Hsu</cp:lastModifiedBy>
  <cp:revision>10</cp:revision>
  <dcterms:created xsi:type="dcterms:W3CDTF">2006-08-16T00:00:00Z</dcterms:created>
  <dcterms:modified xsi:type="dcterms:W3CDTF">2025-03-12T10:50:58Z</dcterms:modified>
  <dc:identifier>DAGhTwyEjBc</dc:identifier>
</cp:coreProperties>
</file>