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39" r:id="rId4"/>
    <p:sldId id="382" r:id="rId5"/>
    <p:sldId id="258" r:id="rId6"/>
    <p:sldId id="420" r:id="rId7"/>
    <p:sldId id="421" r:id="rId8"/>
    <p:sldId id="422" r:id="rId9"/>
    <p:sldId id="423" r:id="rId10"/>
    <p:sldId id="402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7" r:id="rId24"/>
    <p:sldId id="438" r:id="rId25"/>
    <p:sldId id="439" r:id="rId26"/>
    <p:sldId id="440" r:id="rId27"/>
    <p:sldId id="441" r:id="rId28"/>
    <p:sldId id="405" r:id="rId29"/>
    <p:sldId id="386" r:id="rId30"/>
    <p:sldId id="406" r:id="rId31"/>
    <p:sldId id="341" r:id="rId32"/>
    <p:sldId id="407" r:id="rId33"/>
    <p:sldId id="442" r:id="rId34"/>
    <p:sldId id="408" r:id="rId35"/>
    <p:sldId id="443" r:id="rId36"/>
    <p:sldId id="345" r:id="rId37"/>
    <p:sldId id="410" r:id="rId38"/>
    <p:sldId id="383" r:id="rId39"/>
    <p:sldId id="444" r:id="rId40"/>
    <p:sldId id="409" r:id="rId41"/>
    <p:sldId id="456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296" r:id="rId54"/>
  </p:sldIdLst>
  <p:sldSz cx="9601200" cy="647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5"/>
    <p:restoredTop sz="94604"/>
  </p:normalViewPr>
  <p:slideViewPr>
    <p:cSldViewPr snapToGrid="0" snapToObjects="1">
      <p:cViewPr>
        <p:scale>
          <a:sx n="100" d="100"/>
          <a:sy n="100" d="100"/>
        </p:scale>
        <p:origin x="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087663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1253" y="6056630"/>
            <a:ext cx="250661" cy="243839"/>
          </a:xfrm>
          <a:prstGeom prst="rect">
            <a:avLst/>
          </a:prstGeom>
        </p:spPr>
        <p:txBody>
          <a:bodyPr/>
          <a:lstStyle>
            <a:lvl1pPr defTabSz="863600"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660825" y="345001"/>
            <a:ext cx="8290364" cy="125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660825" y="1725003"/>
            <a:ext cx="8290364" cy="4111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0529" y="6056590"/>
            <a:ext cx="250660" cy="243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15900" marR="0" indent="-215265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686838" marR="0" indent="-254403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75807" marR="0" indent="-310937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25898" marR="0" indent="-329227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057698" marR="0" indent="-329227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185988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643188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100388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557587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7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0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3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4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5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6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7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8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9.tif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0.tif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3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5229" y="1630066"/>
            <a:ext cx="73723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600" dirty="0" smtClean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JS</a:t>
            </a:r>
            <a:r>
              <a:rPr lang="zh-CN" altLang="en-US" sz="7600" dirty="0" smtClean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基础课程</a:t>
            </a:r>
          </a:p>
          <a:p>
            <a:r>
              <a:rPr lang="zh-CN" altLang="en-US" sz="6000" dirty="0" smtClean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9337" y="2148192"/>
            <a:ext cx="4804069" cy="329320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new Array(3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George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[2]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Thomas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arr.push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("James")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40" y="3138629"/>
            <a:ext cx="3553545" cy="12532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5788885" y="2738524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9974" y="1568909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Microsoft YaHei" charset="0"/>
                <a:ea typeface="Microsoft YaHei" charset="0"/>
                <a:cs typeface="Microsoft YaHei" charset="0"/>
              </a:rPr>
              <a:t>push()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187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9974" y="1568909"/>
            <a:ext cx="1293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Microsoft YaHei" charset="0"/>
                <a:ea typeface="Microsoft YaHei" charset="0"/>
                <a:cs typeface="Microsoft YaHei" charset="0"/>
              </a:rPr>
              <a:t>unshift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312" y="2054028"/>
            <a:ext cx="624786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向数组的开头添加一个或更多元素，并返回新的长度。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312" y="3537094"/>
            <a:ext cx="8297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arrayObject.unshift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(newelement1,newelement2,....,</a:t>
            </a:r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newelementX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9312" y="3031770"/>
            <a:ext cx="60529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9974" y="4514836"/>
            <a:ext cx="781464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IE6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7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不支持该方法。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0511333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9337" y="2148192"/>
            <a:ext cx="4804069" cy="329320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new Array();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George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[2]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Thomas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arr.unshift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("William")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88885" y="2738524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85" y="3168166"/>
            <a:ext cx="3605054" cy="12532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1079974" y="1568909"/>
            <a:ext cx="1293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Microsoft YaHei" charset="0"/>
                <a:ea typeface="Microsoft YaHei" charset="0"/>
                <a:cs typeface="Microsoft YaHei" charset="0"/>
              </a:rPr>
              <a:t>unshift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4942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9974" y="1568909"/>
            <a:ext cx="894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pop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312" y="2054028"/>
            <a:ext cx="445249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用于删除并返回数组的最后一个元素。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312" y="3537094"/>
            <a:ext cx="8297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arrayObject.pop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9312" y="3031770"/>
            <a:ext cx="60529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9974" y="4514836"/>
            <a:ext cx="7814644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pop() 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方法将删除 </a:t>
            </a:r>
            <a:r>
              <a:rPr lang="en-US" altLang="zh-CN" sz="2000" dirty="0" err="1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arrayObject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的最后一个元素，把数组长度减 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，并且返回它删除的元素的值。如果数组已经为空，则 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pop() 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不改变数组，并返回 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undefined 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值。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955995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9337" y="2148192"/>
            <a:ext cx="4804069" cy="35394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new Array(3);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George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[2]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Thomas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arr.pop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88885" y="2738524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85" y="3138629"/>
            <a:ext cx="3188860" cy="1392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079974" y="1568909"/>
            <a:ext cx="894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pop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4439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9974" y="1568909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shift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312" y="2054028"/>
            <a:ext cx="727378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用于把数组的第一个元素从其中删除，并返回第一个元素的值。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312" y="3537094"/>
            <a:ext cx="8297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arrayObject.shift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9312" y="3031770"/>
            <a:ext cx="60529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9974" y="4514836"/>
            <a:ext cx="7814644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如果数组是空的，那么 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shift() 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方法将不进行任何操作，返回 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undefined 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值。请注意，该方法不创建新数组，而是直接修改原有的 </a:t>
            </a:r>
            <a:r>
              <a:rPr lang="en-US" altLang="zh-CN" sz="2000" dirty="0" err="1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arrayObject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616089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9337" y="2148192"/>
            <a:ext cx="4804069" cy="30469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new Array(3);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George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[2]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Thomas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arr.shift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88885" y="2738524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312" y="3249467"/>
            <a:ext cx="3188860" cy="14030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079974" y="1568909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shift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6729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9974" y="1568909"/>
            <a:ext cx="1114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splice()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312" y="2054028"/>
            <a:ext cx="6331216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向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数组中添加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元素，然后返回被删除的元素。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312" y="3537094"/>
            <a:ext cx="829792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arrayObject.splice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(index,howmany,item1,.....,</a:t>
            </a:r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itemX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index 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必需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。整数，规定添加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元素的位置。</a:t>
            </a:r>
          </a:p>
          <a:p>
            <a:r>
              <a:rPr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howmany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必需。要删除的元素数量。如果设置为 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，则不会删除元素。</a:t>
            </a:r>
          </a:p>
          <a:p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item1,.....,</a:t>
            </a:r>
            <a:r>
              <a:rPr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itemX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可选。向数组添加的新项目。</a:t>
            </a:r>
            <a:endParaRPr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9312" y="3031770"/>
            <a:ext cx="60529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6883382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9337" y="2061537"/>
            <a:ext cx="3781717" cy="37856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new Array(6);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George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[2]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Thomas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[3]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James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[4]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Adrew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[5]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Martin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arr.splice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(2,0,"William");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75086" y="2984875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9974" y="1568909"/>
            <a:ext cx="1960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splice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实例一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86" y="3384980"/>
            <a:ext cx="4864100" cy="850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44004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9337" y="2061537"/>
            <a:ext cx="3781717" cy="37856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new Array(6);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George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[2]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Thomas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[3]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James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[4]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Adrew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[5]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Martin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arr.splice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(2,1,"William");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75086" y="2984875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9974" y="1568909"/>
            <a:ext cx="19623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splice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实例二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85" y="3490190"/>
            <a:ext cx="4709683" cy="735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560378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"/>
          <p:cNvSpPr/>
          <p:nvPr/>
        </p:nvSpPr>
        <p:spPr>
          <a:xfrm>
            <a:off x="1278000" y="2730500"/>
            <a:ext cx="1393825" cy="411163"/>
          </a:xfrm>
          <a:prstGeom prst="rect">
            <a:avLst/>
          </a:prstGeom>
          <a:solidFill>
            <a:schemeClr val="accent5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第一节"/>
          <p:cNvSpPr/>
          <p:nvPr/>
        </p:nvSpPr>
        <p:spPr>
          <a:xfrm>
            <a:off x="1584000" y="2766579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>
                <a:latin typeface="Microsoft YaHei" charset="0"/>
                <a:ea typeface="Microsoft YaHei" charset="0"/>
                <a:cs typeface="Microsoft YaHei" charset="0"/>
              </a:rPr>
              <a:t>第一节</a:t>
            </a:r>
          </a:p>
        </p:txBody>
      </p:sp>
      <p:sp>
        <p:nvSpPr>
          <p:cNvPr id="15" name="矩形"/>
          <p:cNvSpPr/>
          <p:nvPr/>
        </p:nvSpPr>
        <p:spPr>
          <a:xfrm>
            <a:off x="1295399" y="3335337"/>
            <a:ext cx="1377953" cy="39528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第二节"/>
          <p:cNvSpPr/>
          <p:nvPr/>
        </p:nvSpPr>
        <p:spPr>
          <a:xfrm>
            <a:off x="1584000" y="3369829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>
                <a:latin typeface="Microsoft YaHei" charset="0"/>
                <a:ea typeface="Microsoft YaHei" charset="0"/>
                <a:cs typeface="Microsoft YaHei" charset="0"/>
              </a:rPr>
              <a:t>第二节</a:t>
            </a:r>
          </a:p>
        </p:txBody>
      </p:sp>
      <p:sp>
        <p:nvSpPr>
          <p:cNvPr id="17" name="网页组成"/>
          <p:cNvSpPr/>
          <p:nvPr/>
        </p:nvSpPr>
        <p:spPr>
          <a:xfrm>
            <a:off x="2801936" y="2730499"/>
            <a:ext cx="5539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件结构"/>
          <p:cNvSpPr/>
          <p:nvPr/>
        </p:nvSpPr>
        <p:spPr>
          <a:xfrm>
            <a:off x="2800800" y="3333749"/>
            <a:ext cx="147732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双层嵌套循环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"/>
          <p:cNvSpPr/>
          <p:nvPr/>
        </p:nvSpPr>
        <p:spPr>
          <a:xfrm>
            <a:off x="1295399" y="3979226"/>
            <a:ext cx="1377953" cy="39529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HTML文件"/>
          <p:cNvSpPr/>
          <p:nvPr/>
        </p:nvSpPr>
        <p:spPr>
          <a:xfrm>
            <a:off x="2801936" y="3977640"/>
            <a:ext cx="101565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冒泡排序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第三节"/>
          <p:cNvSpPr/>
          <p:nvPr/>
        </p:nvSpPr>
        <p:spPr>
          <a:xfrm>
            <a:off x="1584000" y="4002809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>
                <a:latin typeface="Microsoft YaHei" charset="0"/>
                <a:ea typeface="Microsoft YaHei" charset="0"/>
                <a:cs typeface="Microsoft YaHei" charset="0"/>
              </a:rPr>
              <a:t>第三节</a:t>
            </a:r>
          </a:p>
        </p:txBody>
      </p:sp>
      <p:sp>
        <p:nvSpPr>
          <p:cNvPr id="22" name="矩形"/>
          <p:cNvSpPr/>
          <p:nvPr/>
        </p:nvSpPr>
        <p:spPr>
          <a:xfrm>
            <a:off x="1278000" y="4630392"/>
            <a:ext cx="1377953" cy="395290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HTML文件"/>
          <p:cNvSpPr/>
          <p:nvPr/>
        </p:nvSpPr>
        <p:spPr>
          <a:xfrm>
            <a:off x="2800800" y="4628806"/>
            <a:ext cx="101565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二维数组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第三节"/>
          <p:cNvSpPr/>
          <p:nvPr/>
        </p:nvSpPr>
        <p:spPr>
          <a:xfrm>
            <a:off x="1584000" y="4653975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四</a:t>
            </a:r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节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"/>
          <p:cNvSpPr/>
          <p:nvPr/>
        </p:nvSpPr>
        <p:spPr>
          <a:xfrm>
            <a:off x="1278000" y="5212283"/>
            <a:ext cx="1377953" cy="3952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HTML文件"/>
          <p:cNvSpPr/>
          <p:nvPr/>
        </p:nvSpPr>
        <p:spPr>
          <a:xfrm>
            <a:off x="2800800" y="5210697"/>
            <a:ext cx="124649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第三节"/>
          <p:cNvSpPr/>
          <p:nvPr/>
        </p:nvSpPr>
        <p:spPr>
          <a:xfrm>
            <a:off x="1584000" y="5235866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五</a:t>
            </a:r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节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9337" y="2061537"/>
            <a:ext cx="3781717" cy="37856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new Array(6);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George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[2]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Thomas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[3]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James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[4]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Adrew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[5]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Martin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arr.splice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(2,3,"William");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75086" y="2984875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9974" y="1568909"/>
            <a:ext cx="1960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splice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实例三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85" y="3384980"/>
            <a:ext cx="4984543" cy="8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7043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9974" y="1568909"/>
            <a:ext cx="1237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Microsoft YaHei" charset="0"/>
                <a:ea typeface="Microsoft YaHei" charset="0"/>
                <a:cs typeface="Microsoft YaHei" charset="0"/>
              </a:rPr>
              <a:t>concat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312" y="2054028"/>
            <a:ext cx="317009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用于连接两个或多个数组。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312" y="3537094"/>
            <a:ext cx="8297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arrayObject.concat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arrayX,arrayX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,......,</a:t>
            </a:r>
            <a:r>
              <a:rPr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arrayX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r>
              <a:rPr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arrayX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必需。该参数可以是具体的值，也可以是数组对象。可以是任意多个。</a:t>
            </a:r>
            <a:endParaRPr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9312" y="3031770"/>
            <a:ext cx="60529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9973" y="4850887"/>
            <a:ext cx="80363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该方法不会改变现有的数组，而仅仅会返回被连接数组的一个副本。</a:t>
            </a:r>
          </a:p>
        </p:txBody>
      </p:sp>
    </p:spTree>
    <p:extLst>
      <p:ext uri="{BB962C8B-B14F-4D97-AF65-F5344CB8AC3E}">
        <p14:creationId xmlns:p14="http://schemas.microsoft.com/office/powerpoint/2010/main" val="107014501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6954" y="2181734"/>
            <a:ext cx="3781717" cy="10772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[1,2,3];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a.concat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(4,5));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74731" y="2181734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9974" y="1568909"/>
            <a:ext cx="2716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Microsoft YaHei" charset="0"/>
                <a:ea typeface="Microsoft YaHei" charset="0"/>
                <a:cs typeface="Microsoft YaHei" charset="0"/>
              </a:rPr>
              <a:t>concat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实例一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731" y="2706488"/>
            <a:ext cx="1725378" cy="6979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147849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9337" y="2061537"/>
            <a:ext cx="3781717" cy="28007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new Array(3);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George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[2]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Thomas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arr2 = new Array(3);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arr2[0]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James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arr2[1]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Adrew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arr2[2]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Martin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arr.concat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(arr2));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75086" y="2984875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9974" y="1568909"/>
            <a:ext cx="2716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Microsoft YaHei" charset="0"/>
                <a:ea typeface="Microsoft YaHei" charset="0"/>
                <a:cs typeface="Microsoft YaHei" charset="0"/>
              </a:rPr>
              <a:t>concat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实例二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86" y="3591213"/>
            <a:ext cx="4564484" cy="6621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620648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9337" y="2061537"/>
            <a:ext cx="4322045" cy="35394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new Array(3);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George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[2]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Thomas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arr2 = new Array(3);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arr2[0]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James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arr2[1]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Adrew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arr2[2]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Martin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arr3 = new Array(2);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arr3[0]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William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arr3[1]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Franklin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arr.concat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(arr2,arr3));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36716" y="2984875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9974" y="1568909"/>
            <a:ext cx="2716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Microsoft YaHei" charset="0"/>
                <a:ea typeface="Microsoft YaHei" charset="0"/>
                <a:cs typeface="Microsoft YaHei" charset="0"/>
              </a:rPr>
              <a:t>concat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实例三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716" y="3514032"/>
            <a:ext cx="4378276" cy="337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883242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9974" y="1568909"/>
            <a:ext cx="87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join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312" y="2054028"/>
            <a:ext cx="470897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用于把数组中的所有元素放入一个字符串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312" y="3537094"/>
            <a:ext cx="7549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arrayObject.join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(separator)</a:t>
            </a:r>
          </a:p>
          <a:p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separator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 可选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。指定要使用的分隔符。如果省略该参数，则使用逗号作为分隔符。</a:t>
            </a:r>
            <a:endParaRPr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9312" y="3031770"/>
            <a:ext cx="60529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40507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9312" y="2061537"/>
            <a:ext cx="4322045" cy="18158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new Array(3);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George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[2]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Thomas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arr.join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9312" y="4462565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9974" y="1568909"/>
            <a:ext cx="1717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join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实例一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12" y="4862670"/>
            <a:ext cx="5613400" cy="469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604557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9312" y="2061537"/>
            <a:ext cx="4322045" cy="18158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new Array(3);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[0]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George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[2] =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Thomas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arr.join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("."));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9312" y="4462565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9974" y="1568909"/>
            <a:ext cx="1718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join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实例二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26" y="4862670"/>
            <a:ext cx="21971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62937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1669684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小结</a:t>
            </a:r>
            <a:endParaRPr lang="zh-CN" altLang="en-US" sz="2400" b="0" kern="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576" y="1530340"/>
            <a:ext cx="80212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是相同或不同数据类型的元素的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集合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中的各元素是有先后顺序的，它们在内存中按照这个先后顺序连续存放在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一起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元素用整个数组的名字和它自己在数组中的顺序位置来表示。例如，a[0]表示名字为a的数组中的第一个元素，a[1]代表数组a的第二个元素，以此类推。</a:t>
            </a:r>
          </a:p>
        </p:txBody>
      </p:sp>
    </p:spTree>
    <p:extLst>
      <p:ext uri="{BB962C8B-B14F-4D97-AF65-F5344CB8AC3E}">
        <p14:creationId xmlns:p14="http://schemas.microsoft.com/office/powerpoint/2010/main" val="148188638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双层循环嵌套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双层循环嵌套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8625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重点回顾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Shape 135"/>
          <p:cNvSpPr txBox="1">
            <a:spLocks/>
          </p:cNvSpPr>
          <p:nvPr/>
        </p:nvSpPr>
        <p:spPr bwMode="auto">
          <a:xfrm>
            <a:off x="416580" y="1180322"/>
            <a:ext cx="6233602" cy="498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14" tIns="64657" rIns="129314" bIns="64657"/>
          <a:lstStyle>
            <a:lvl1pPr marL="765175" indent="-457200" defTabSz="350838">
              <a:lnSpc>
                <a:spcPct val="90000"/>
              </a:lnSpc>
              <a:spcBef>
                <a:spcPts val="1338"/>
              </a:spcBef>
              <a:buFont typeface="Arial" charset="0"/>
              <a:buChar char="•"/>
              <a:defRPr sz="37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647700" indent="-215900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0795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5113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9431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4003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8575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3147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7719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err="1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document.write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while</a:t>
            </a:r>
            <a:r>
              <a:rPr lang="zh-CN" altLang="en-US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循环</a:t>
            </a: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for</a:t>
            </a:r>
            <a:r>
              <a:rPr lang="zh-CN" altLang="en-US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循环</a:t>
            </a: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err="1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break.continue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Math</a:t>
            </a:r>
            <a:r>
              <a:rPr lang="zh-CN" altLang="en-US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对象</a:t>
            </a: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err="1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innerHTML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 marL="307975" indent="0">
              <a:spcBef>
                <a:spcPct val="0"/>
              </a:spcBef>
              <a:buNone/>
            </a:pP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8194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为什么要使用盒模型："/>
          <p:cNvSpPr/>
          <p:nvPr/>
        </p:nvSpPr>
        <p:spPr>
          <a:xfrm>
            <a:off x="762576" y="1014730"/>
            <a:ext cx="351634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什么是双层循环嵌套？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990" y="1566438"/>
            <a:ext cx="8087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在一个循环体语句中又包含另一个循环语句，称为双层循环嵌套。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0332" y="2239923"/>
            <a:ext cx="60529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0332" y="2719433"/>
            <a:ext cx="48006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条件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	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for(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条件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......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双层循环嵌套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480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为什么要使用盒模型："/>
          <p:cNvSpPr/>
          <p:nvPr/>
        </p:nvSpPr>
        <p:spPr>
          <a:xfrm>
            <a:off x="762576" y="1014730"/>
            <a:ext cx="290079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双层循环嵌套实例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6463" y="1730871"/>
            <a:ext cx="3284613" cy="35394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......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script&gt;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html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"";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0;i&lt;5;i++){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html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+= "&lt;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div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row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'&gt;";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0;j &lt; 5;j++){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html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+= "&lt;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div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box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'&gt;&lt;/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div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&gt;";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html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+= "&lt;/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div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&gt;";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(html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script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......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12404" y="1847425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双层循环嵌套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8157" y="1730871"/>
            <a:ext cx="2476978" cy="35394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......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style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it-IT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it-IT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box{</a:t>
            </a:r>
          </a:p>
          <a:p>
            <a:r>
              <a:rPr lang="de-DE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width</a:t>
            </a:r>
            <a:r>
              <a:rPr lang="de-DE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50px;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height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50px;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background-color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red;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float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left;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margin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5px;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row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overflow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hidden;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style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......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18" y="2179204"/>
            <a:ext cx="3094182" cy="30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698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为什么要使用盒模型："/>
          <p:cNvSpPr/>
          <p:nvPr/>
        </p:nvSpPr>
        <p:spPr>
          <a:xfrm>
            <a:off x="762576" y="1014730"/>
            <a:ext cx="290079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双层循环嵌套小结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991" y="1566438"/>
            <a:ext cx="78382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1.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使用循环嵌套时，内层循环和外层循环的循环控制变量不能相同。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循环嵌套结构的书写，最好采用“右缩进”格式，以体现循环层次的关系。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3.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尽量避免太多和太深的循环嵌套结构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双层循环嵌套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6039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冒泡排序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冒泡排序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2907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为什么要使用盒模型："/>
          <p:cNvSpPr/>
          <p:nvPr/>
        </p:nvSpPr>
        <p:spPr>
          <a:xfrm>
            <a:off x="762576" y="1014730"/>
            <a:ext cx="266034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什么是冒泡排序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冒泡排序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2616" y="1544864"/>
            <a:ext cx="7054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冒泡排序（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Bubble Sort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），是一种计算机科学领域的较简单的排序算法。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2616" y="2729346"/>
            <a:ext cx="60529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原理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2616" y="3129451"/>
            <a:ext cx="77403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、比较相邻的元素。如果第一个比第二个大，就交换他们两个。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、对每一对相邻元素作同样的工作，从开始第一对到结尾的最后一对。在这一点，最后的元素应该会是最大的数。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、针对所有的元素重复以上的步骤，除了最后一个。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、持续每次对越来越少的元素重复上面的步骤，直到没有任何一对数字需要比较。</a:t>
            </a:r>
          </a:p>
        </p:txBody>
      </p:sp>
    </p:spTree>
    <p:extLst>
      <p:ext uri="{BB962C8B-B14F-4D97-AF65-F5344CB8AC3E}">
        <p14:creationId xmlns:p14="http://schemas.microsoft.com/office/powerpoint/2010/main" val="89912595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为什么要使用盒模型："/>
          <p:cNvSpPr/>
          <p:nvPr/>
        </p:nvSpPr>
        <p:spPr>
          <a:xfrm>
            <a:off x="762576" y="1014730"/>
            <a:ext cx="232531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冒泡排序实例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冒泡排序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2576" y="1591171"/>
            <a:ext cx="4939724" cy="329320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&lt;script&gt;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[8, 4, 2, 1, 7];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 0;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arr.length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- 1;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++)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 0;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arr.length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- 1 -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++)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+ 1]) {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temp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+ 1];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+ 1] =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temp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50" y="3415575"/>
            <a:ext cx="1790049" cy="740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6172200" y="2921000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241188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35256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冒泡排序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小结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991" y="1566438"/>
            <a:ext cx="79017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重复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地走访过要排序的数列，一次比较两个元素，如果他们的顺序错误就把他们交换过来。走访数列的工作是重复地进行直到没有再需要交换，也就是说该数列已经排序完成。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这个算法的名字由来是因为越大的元素会经由交换慢慢“浮”到数列的顶端，故名。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冒泡排序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834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</a:rPr>
              <a:t>二维数组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二维数组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6673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90079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什么是二维数组？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990" y="1566438"/>
            <a:ext cx="8087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二维数组本质上是以数组作为数组元素的数组，即“数组的数组”。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二维数组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2779" y="2454771"/>
            <a:ext cx="3944621" cy="28007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&lt;script&gt;</a:t>
            </a:r>
          </a:p>
          <a:p>
            <a:r>
              <a:rPr lang="pt-BR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ary1 = [1, 2, 3];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ary2 = [4, 5, 6];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ary3 = [7, 8, 9];</a:t>
            </a:r>
          </a:p>
          <a:p>
            <a:r>
              <a:rPr lang="pt-BR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pt-B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ary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[ary1, ary2, ary3];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&lt;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ary.length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++) {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&lt;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ary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].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length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j++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ary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][j]);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343" y="2530971"/>
            <a:ext cx="2143415" cy="2689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5892799" y="2130866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9095519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1626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数  组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93450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00150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length</a:t>
            </a:r>
            <a:r>
              <a:rPr lang="zh-CN" altLang="en-US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属性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823" y="2221969"/>
            <a:ext cx="4502153" cy="10772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txt="Hello World!";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txt.length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476391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可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返回字符串中的字符数目。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924" y="3844263"/>
            <a:ext cx="119198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输出结果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366" y="4246936"/>
            <a:ext cx="393693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sz="2000" smtClean="0">
                <a:latin typeface="Microsoft YaHei" charset="0"/>
                <a:ea typeface="Microsoft YaHei" charset="0"/>
                <a:cs typeface="Microsoft YaHei" charset="0"/>
              </a:rPr>
              <a:t>12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3028327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160556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err="1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charAt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823" y="2221969"/>
            <a:ext cx="4502153" cy="10772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="Hello world!";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str.charAt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(1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476391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返回在指定位置的字符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924" y="3844263"/>
            <a:ext cx="119198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输出结果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366" y="4246936"/>
            <a:ext cx="238203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4530525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162159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err="1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concat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823" y="2221969"/>
            <a:ext cx="4502153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str1="Hello ";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str2="world!";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(str1.concat(str2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476391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用于连接两个或多个字符串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924" y="3844263"/>
            <a:ext cx="119198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输出结果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366" y="4246936"/>
            <a:ext cx="158953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sz="2000">
                <a:latin typeface="Microsoft YaHei" charset="0"/>
                <a:ea typeface="Microsoft YaHei" charset="0"/>
                <a:cs typeface="Microsoft YaHei" charset="0"/>
              </a:rPr>
              <a:t>Hello world!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810506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179952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err="1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indexOf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823" y="2082269"/>
            <a:ext cx="5593277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="Hello world!";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str.indexOf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("Hello")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str.indexOf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("World")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str.indexOf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("world"));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476391"/>
            <a:ext cx="659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可返回某个指定的字符串值在字符串中首次出现的位置。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924" y="3844263"/>
            <a:ext cx="119198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输出结果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366" y="4246936"/>
            <a:ext cx="353619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0</a:t>
            </a:r>
            <a:endParaRPr kumimoji="0" lang="zh-CN" altLang="en-US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-1</a:t>
            </a:r>
            <a:endParaRPr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6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042817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30928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err="1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lastIndexOf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823" y="2399769"/>
            <a:ext cx="6025077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="Hello world!";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str.lastIndexOf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("Hello")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(str.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lastIndexOf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World")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(str.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lastIndexOf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world"));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476391"/>
            <a:ext cx="7898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可返回一个指定的字符串值最后出现的位置，在一个字符串中的指定位置从后向前搜索。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924" y="4161763"/>
            <a:ext cx="119198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输出结果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366" y="4564436"/>
            <a:ext cx="353619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0</a:t>
            </a:r>
            <a:endParaRPr kumimoji="0" lang="zh-CN" altLang="en-US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-1</a:t>
            </a:r>
            <a:endParaRPr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6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9573866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180433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replace</a:t>
            </a:r>
            <a:r>
              <a:rPr lang="en-US" altLang="zh-CN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823" y="2399769"/>
            <a:ext cx="6025077" cy="10772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="Hello World";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str.replace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("World","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lanou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476391"/>
            <a:ext cx="7898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用于在字符串中用一些字符替换另一些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字符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3924" y="4161763"/>
            <a:ext cx="119198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输出结果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366" y="4564436"/>
            <a:ext cx="150457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Hello </a:t>
            </a:r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lanou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8969350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126252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split()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823" y="2399769"/>
            <a:ext cx="6025077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="How are you doing today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?";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str.split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 ")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str.split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("") + "&lt;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/&gt;");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str.split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 ",3));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476391"/>
            <a:ext cx="7898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用于把一个字符串分割成字符串数组。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924" y="4161763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24" y="4561868"/>
            <a:ext cx="4025900" cy="100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863095" y="1978045"/>
            <a:ext cx="86177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实例一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7038811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126252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split()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823" y="2399769"/>
            <a:ext cx="3281877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ary1 = "2:3:4:5".split(":");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ary2 = "|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a|b|c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".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split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("|");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(ary1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(ary2);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476391"/>
            <a:ext cx="7898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用于把一个字符串分割成字符串数组。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0624" y="1876501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3095" y="1978045"/>
            <a:ext cx="86177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实例二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124" y="2303575"/>
            <a:ext cx="2272428" cy="3246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19738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154785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err="1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substr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823" y="2399769"/>
            <a:ext cx="3408877" cy="10772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="Hello world!";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str.substr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(3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476391"/>
            <a:ext cx="7898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可在字符串中抽取从指定下标开始的指定数目的字符。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576" y="3620606"/>
            <a:ext cx="119198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输出结果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4823" y="4164330"/>
            <a:ext cx="117595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sz="2000">
                <a:latin typeface="Microsoft YaHei" charset="0"/>
                <a:ea typeface="Microsoft YaHei" charset="0"/>
                <a:cs typeface="Microsoft YaHei" charset="0"/>
              </a:rPr>
              <a:t>lo world!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2523" y="2399769"/>
            <a:ext cx="3548577" cy="10772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="Hello world!";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str.substr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(3,7));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0276" y="3620606"/>
            <a:ext cx="119198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输出结果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52523" y="4164330"/>
            <a:ext cx="93230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lo </a:t>
            </a:r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worl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524303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01593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substring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823" y="2399769"/>
            <a:ext cx="3726377" cy="10772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="Hello world!";</a:t>
            </a:r>
          </a:p>
          <a:p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str.substring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(3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476391"/>
            <a:ext cx="7898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用于提取字符串中介于两个指定下标之间的字符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576" y="3620606"/>
            <a:ext cx="119198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输出结果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4823" y="4164330"/>
            <a:ext cx="117595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lo world!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2523" y="2399769"/>
            <a:ext cx="3751777" cy="10772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="Hello world!";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str.substring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(3,7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0276" y="3620606"/>
            <a:ext cx="119198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输出结果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52523" y="4164330"/>
            <a:ext cx="60208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lo w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498920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什么是数组？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5820" y="1787968"/>
            <a:ext cx="74254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数组对象用来在单独的变量名中存储一系列的值。数据元素按照一定顺序排列的集合，一次性定义多个变量，组成一个集合用一个变量保存。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53690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err="1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toLowerCase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823" y="2399769"/>
            <a:ext cx="6025077" cy="10772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="Hello World!";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str.toLowerCase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476391"/>
            <a:ext cx="7898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用于把字符串转换为小写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924" y="4161763"/>
            <a:ext cx="119198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输出结果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366" y="4564436"/>
            <a:ext cx="154945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sz="2000">
                <a:latin typeface="Microsoft YaHei" charset="0"/>
                <a:ea typeface="Microsoft YaHei" charset="0"/>
                <a:cs typeface="Microsoft YaHei" charset="0"/>
              </a:rPr>
              <a:t>hello world!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4514121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56255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err="1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toUpperCase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823" y="2399769"/>
            <a:ext cx="6025077" cy="10772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="Hello World!";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str.toU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pper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Case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&lt;/script&gt;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476391"/>
            <a:ext cx="7898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用于把字符串转换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大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写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924" y="4161763"/>
            <a:ext cx="119198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输出结果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366" y="4564436"/>
            <a:ext cx="203036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HELLO WORLD!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32163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5930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字符串操作小结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字符串操作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2667" y="1667976"/>
            <a:ext cx="8124634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字符串的操作除了以上列出的常用方法以外，还有其他很多方法，可以通过查询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String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对象的方法资料，了解其他方法的使用说明。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6630008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屏幕快照 2016-12-07 下午5.png" descr="屏幕快照 2016-12-07 下午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300" y="4940300"/>
            <a:ext cx="54991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483401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创建数组方法一：创建数组对象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2969" y="1635570"/>
            <a:ext cx="82510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创建</a:t>
            </a:r>
            <a:r>
              <a:rPr lang="zh-CN" altLang="en-US" sz="1800" b="1" dirty="0">
                <a:latin typeface="Microsoft YaHei" charset="0"/>
                <a:ea typeface="Microsoft YaHei" charset="0"/>
                <a:cs typeface="Microsoft YaHei" charset="0"/>
              </a:rPr>
              <a:t>空数</a:t>
            </a:r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组</a:t>
            </a:r>
          </a:p>
          <a:p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arr1 = new Array()</a:t>
            </a:r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endParaRPr lang="zh-CN" altLang="en-US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定义</a:t>
            </a:r>
            <a:r>
              <a:rPr lang="zh-CN" altLang="en-US" sz="1800" b="1" dirty="0">
                <a:latin typeface="Microsoft YaHei" charset="0"/>
                <a:ea typeface="Microsoft YaHei" charset="0"/>
                <a:cs typeface="Microsoft YaHei" charset="0"/>
              </a:rPr>
              <a:t>一个有10个元素的数组，但是现在10个元素都是空的</a:t>
            </a:r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arr3 = new Array(2, 10)</a:t>
            </a:r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endParaRPr lang="zh-CN" altLang="en-US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定义</a:t>
            </a:r>
            <a:r>
              <a:rPr lang="zh-CN" altLang="en-US" sz="1800" b="1" dirty="0">
                <a:latin typeface="Microsoft YaHei" charset="0"/>
                <a:ea typeface="Microsoft YaHei" charset="0"/>
                <a:cs typeface="Microsoft YaHei" charset="0"/>
              </a:rPr>
              <a:t>一个有2个元素的数组，第一个元素为2，第二个元素为</a:t>
            </a:r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</a:p>
          <a:p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arr3 = new Array(2, 10)</a:t>
            </a:r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endParaRPr lang="zh-CN" altLang="en-US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800" b="1" dirty="0">
                <a:latin typeface="Microsoft YaHei" charset="0"/>
                <a:ea typeface="Microsoft YaHei" charset="0"/>
                <a:cs typeface="Microsoft YaHei" charset="0"/>
              </a:rPr>
              <a:t>中数组可以保存不同数据类型的</a:t>
            </a:r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变量</a:t>
            </a:r>
          </a:p>
          <a:p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arr4 = new Array("hello", "world", 1, 2, oDiv1)</a:t>
            </a:r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endParaRPr lang="zh-CN" altLang="en-US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可以</a:t>
            </a:r>
            <a:r>
              <a:rPr lang="zh-CN" altLang="en-US" sz="1800" b="1" dirty="0">
                <a:latin typeface="Microsoft YaHei" charset="0"/>
                <a:ea typeface="Microsoft YaHei" charset="0"/>
                <a:cs typeface="Microsoft YaHei" charset="0"/>
              </a:rPr>
              <a:t>省略</a:t>
            </a:r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new</a:t>
            </a:r>
          </a:p>
          <a:p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arr5 = Array(1, "2", "world", oDiv1);</a:t>
            </a:r>
          </a:p>
        </p:txBody>
      </p:sp>
    </p:spTree>
    <p:extLst>
      <p:ext uri="{BB962C8B-B14F-4D97-AF65-F5344CB8AC3E}">
        <p14:creationId xmlns:p14="http://schemas.microsoft.com/office/powerpoint/2010/main" val="169823482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442364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创建数组方法二：字面量创建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2969" y="1635570"/>
            <a:ext cx="8251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创建</a:t>
            </a:r>
            <a:r>
              <a:rPr lang="zh-CN" altLang="en-US" sz="1800" b="1" dirty="0">
                <a:latin typeface="Microsoft YaHei" charset="0"/>
                <a:ea typeface="Microsoft YaHei" charset="0"/>
                <a:cs typeface="Microsoft YaHei" charset="0"/>
              </a:rPr>
              <a:t>空数</a:t>
            </a:r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组</a:t>
            </a:r>
          </a:p>
          <a:p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arr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[]</a:t>
            </a:r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endParaRPr lang="zh-CN" altLang="en-US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创建只有一个元素值为</a:t>
            </a:r>
            <a:r>
              <a:rPr lang="en-US" altLang="zh-CN" sz="1800" b="1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的数组</a:t>
            </a:r>
            <a:endParaRPr lang="zh-CN" altLang="en-US" sz="18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arr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7</a:t>
            </a:r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[10]</a:t>
            </a:r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endParaRPr lang="zh-CN" altLang="en-US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创建含有多个元素的数组</a:t>
            </a:r>
          </a:p>
          <a:p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arr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8</a:t>
            </a:r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[10,20,"hello"]</a:t>
            </a:r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43827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访问数组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7136" y="1776226"/>
            <a:ext cx="7602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通过指定数组名以及索引号码，你可以访问某个特定的元素。</a:t>
            </a:r>
          </a:p>
        </p:txBody>
      </p:sp>
      <p:sp>
        <p:nvSpPr>
          <p:cNvPr id="4" name="矩形 3"/>
          <p:cNvSpPr/>
          <p:nvPr/>
        </p:nvSpPr>
        <p:spPr>
          <a:xfrm>
            <a:off x="987136" y="2212028"/>
            <a:ext cx="1067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arr8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[0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0769" y="3241964"/>
            <a:ext cx="60529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赋值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136" y="3713454"/>
            <a:ext cx="1547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arr8[1]=30;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4712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数组操作方法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913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9974" y="1568909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Microsoft YaHei" charset="0"/>
                <a:ea typeface="Microsoft YaHei" charset="0"/>
                <a:cs typeface="Microsoft YaHei" charset="0"/>
              </a:rPr>
              <a:t>push()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312" y="2054028"/>
            <a:ext cx="606191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向数组的末尾添加一个或多个元素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并返回新的长度。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312" y="3537094"/>
            <a:ext cx="8297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arrayObject.push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(newelement1,newelement2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,....,</a:t>
            </a:r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newelementX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9312" y="3031770"/>
            <a:ext cx="60529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9974" y="4514836"/>
            <a:ext cx="7814644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push() 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方法可把它的参数顺序添加到 </a:t>
            </a:r>
            <a:r>
              <a:rPr lang="en-US" altLang="zh-CN" sz="2000" dirty="0" err="1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arrayObject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的尾部。它直接修改 </a:t>
            </a:r>
            <a:r>
              <a:rPr lang="en-US" altLang="zh-CN" sz="2000" dirty="0" err="1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arrayObject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，而不是创建一个新的数组。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161089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2846</Words>
  <Application>Microsoft Macintosh PowerPoint</Application>
  <PresentationFormat>自定义</PresentationFormat>
  <Paragraphs>543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Calibri</vt:lpstr>
      <vt:lpstr>Calibri Light</vt:lpstr>
      <vt:lpstr>DengXian</vt:lpstr>
      <vt:lpstr>Helvetica</vt:lpstr>
      <vt:lpstr>Microsoft YaHei</vt:lpstr>
      <vt:lpstr>STHeiti Light</vt:lpstr>
      <vt:lpstr>STKaiti</vt:lpstr>
      <vt:lpstr>Wingdings</vt:lpstr>
      <vt:lpstr>Yuanti SC Regular</vt:lpstr>
      <vt:lpstr>汉仪大宋简</vt:lpstr>
      <vt:lpstr>汉仪中等线简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809</cp:revision>
  <dcterms:modified xsi:type="dcterms:W3CDTF">2017-05-16T16:00:51Z</dcterms:modified>
</cp:coreProperties>
</file>