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78" r:id="rId4"/>
    <p:sldId id="429" r:id="rId5"/>
    <p:sldId id="273" r:id="rId6"/>
    <p:sldId id="276" r:id="rId7"/>
    <p:sldId id="410" r:id="rId8"/>
    <p:sldId id="409" r:id="rId9"/>
    <p:sldId id="411" r:id="rId10"/>
    <p:sldId id="412" r:id="rId11"/>
    <p:sldId id="413" r:id="rId12"/>
    <p:sldId id="367" r:id="rId13"/>
    <p:sldId id="414" r:id="rId14"/>
    <p:sldId id="415" r:id="rId15"/>
    <p:sldId id="416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30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366" r:id="rId37"/>
    <p:sldId id="258" r:id="rId38"/>
  </p:sldIdLst>
  <p:sldSz cx="9612313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027">
          <p15:clr>
            <a:srgbClr val="A4A3A4"/>
          </p15:clr>
        </p15:guide>
        <p15:guide id="3" pos="31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A3"/>
    <a:srgbClr val="00CC99"/>
    <a:srgbClr val="FF40FF"/>
    <a:srgbClr val="C57E62"/>
    <a:srgbClr val="5B9BD5"/>
    <a:srgbClr val="6666FF"/>
    <a:srgbClr val="006699"/>
    <a:srgbClr val="009999"/>
    <a:srgbClr val="47ACAD"/>
    <a:srgbClr val="F4D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35" autoAdjust="0"/>
    <p:restoredTop sz="50000"/>
  </p:normalViewPr>
  <p:slideViewPr>
    <p:cSldViewPr snapToGrid="0">
      <p:cViewPr>
        <p:scale>
          <a:sx n="87" d="100"/>
          <a:sy n="87" d="100"/>
        </p:scale>
        <p:origin x="256" y="800"/>
      </p:cViewPr>
      <p:guideLst>
        <p:guide orient="horz" pos="2041"/>
        <p:guide pos="3027"/>
        <p:guide pos="3127"/>
      </p:guideLst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DEBF-3E20-FB42-A0BB-C9B2E1743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3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875E-3DD8-FE43-98CA-820440D2DE13}" type="datetimeFigureOut">
              <a:rPr kumimoji="1" lang="zh-CN" altLang="en-US" smtClean="0"/>
              <a:t>17/5/19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143000"/>
            <a:ext cx="4578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76E75-EDF0-B84E-8EDE-641CE53174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5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0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0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82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802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3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68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2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47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33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82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6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60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5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34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74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11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93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94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1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52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86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11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7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42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44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67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55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28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23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0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1502" y="1060502"/>
            <a:ext cx="7209011" cy="2256003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1502" y="3403506"/>
            <a:ext cx="7209011" cy="156450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8598" y="345001"/>
            <a:ext cx="2072591" cy="54915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0826" y="345001"/>
            <a:ext cx="6097622" cy="54915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3235" y="6050712"/>
            <a:ext cx="259041" cy="261734"/>
          </a:xfrm>
          <a:prstGeom prst="rect">
            <a:avLst/>
          </a:prstGeom>
        </p:spPr>
        <p:txBody>
          <a:bodyPr/>
          <a:lstStyle>
            <a:lvl1pPr defTabSz="864032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5623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21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820" y="1615503"/>
            <a:ext cx="8290363" cy="269550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5820" y="4336507"/>
            <a:ext cx="8290363" cy="1417502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826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6083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345001"/>
            <a:ext cx="8290363" cy="12525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2078" y="1588503"/>
            <a:ext cx="4066332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078" y="2367004"/>
            <a:ext cx="4066332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6083" y="1588503"/>
            <a:ext cx="4086358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6083" y="2367004"/>
            <a:ext cx="4086358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826" y="345001"/>
            <a:ext cx="8290363" cy="125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826" y="1725003"/>
            <a:ext cx="8290363" cy="41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826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83980" y="6006009"/>
            <a:ext cx="3244055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8485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265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1590" y="345170"/>
            <a:ext cx="8299960" cy="125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1590" y="1725849"/>
            <a:ext cx="8299960" cy="411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2509" y="6050672"/>
            <a:ext cx="259041" cy="2617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881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6008" marR="0" indent="-215373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7181" marR="0" indent="-25453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6395" marR="0" indent="-3110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6711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8727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7081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451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1938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9366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85229" y="1630066"/>
            <a:ext cx="737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dirty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HTML</a:t>
            </a:r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基础</a:t>
            </a:r>
          </a:p>
          <a:p>
            <a:r>
              <a:rPr lang="zh-CN" altLang="en-US" sz="44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2824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05" y="2157218"/>
            <a:ext cx="1743408" cy="20630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1854" y="2157218"/>
            <a:ext cx="6963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点击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div1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颜色变成黑色 并且生成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[20,50]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随机数存到数组里，并求和，并打印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点击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div2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颜色编程绿色 并且生成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[20,50]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随机数存到数组里，并求和，并打印数组</a:t>
            </a:r>
          </a:p>
        </p:txBody>
      </p:sp>
    </p:spTree>
    <p:extLst>
      <p:ext uri="{BB962C8B-B14F-4D97-AF65-F5344CB8AC3E}">
        <p14:creationId xmlns:p14="http://schemas.microsoft.com/office/powerpoint/2010/main" val="502593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205" y="1614892"/>
            <a:ext cx="4428856" cy="452431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oDiv2.onclick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oDiv2.style.backgroundColor = "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green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var num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703" y="1639903"/>
            <a:ext cx="4428856" cy="452431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oDiv1.onclick = function ()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oDiv1.style.backgroundColor = "black";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3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000" y="2505584"/>
            <a:ext cx="696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此时我们看到点击事件中随机数的代码完全相同，会造成的代码冗余，可以通过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的形式解决</a:t>
            </a:r>
          </a:p>
        </p:txBody>
      </p:sp>
    </p:spTree>
    <p:extLst>
      <p:ext uri="{BB962C8B-B14F-4D97-AF65-F5344CB8AC3E}">
        <p14:creationId xmlns:p14="http://schemas.microsoft.com/office/powerpoint/2010/main" val="39759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8661643" cy="1846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定义：</a:t>
            </a:r>
          </a:p>
          <a:p>
            <a:pPr hangingPunct="0"/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函数是由事件驱动的或者当它被调用时执行的可重复使用的代码块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4" y="2662112"/>
            <a:ext cx="3293231" cy="1754326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de-DE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r>
              <a:rPr lang="zh-CN" altLang="de-DE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体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de-DE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return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返回值；</a:t>
            </a:r>
          </a:p>
          <a:p>
            <a:r>
              <a:rPr lang="de-DE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50496"/>
              </p:ext>
            </p:extLst>
          </p:nvPr>
        </p:nvGraphicFramePr>
        <p:xfrm>
          <a:off x="4335868" y="2277761"/>
          <a:ext cx="4323166" cy="357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594"/>
                <a:gridCol w="2892572"/>
              </a:tblGrid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名词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解释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function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函数标识符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见名知意，不能数字和下划线开头，驼峰结构命名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参数列表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可以多个，多个参数列表使用逗号分开，一般都叫形式函数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函数体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实现函数功能的代码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返回值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如果有返回值的函数，调用时，用变量可以接收返回值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77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669684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函数调用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501407"/>
            <a:ext cx="8661643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value = </a:t>
            </a:r>
            <a:r>
              <a:rPr lang="zh-CN" altLang="en-US" sz="2000" dirty="0"/>
              <a:t>函数名</a:t>
            </a:r>
            <a:r>
              <a:rPr lang="en-US" altLang="zh-CN" sz="2000" dirty="0"/>
              <a:t>(</a:t>
            </a:r>
            <a:r>
              <a:rPr lang="zh-CN" altLang="en-US" sz="2000" dirty="0"/>
              <a:t>参数</a:t>
            </a:r>
            <a:r>
              <a:rPr lang="en-US" altLang="zh-CN" sz="2000" dirty="0"/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6785"/>
              </p:ext>
            </p:extLst>
          </p:nvPr>
        </p:nvGraphicFramePr>
        <p:xfrm>
          <a:off x="719999" y="2477729"/>
          <a:ext cx="5857781" cy="137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19"/>
                <a:gridCol w="3919362"/>
              </a:tblGrid>
              <a:tr h="1985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名词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解释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value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接受函数的返回值，如果没有返回值，可以不写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参数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与形参对应，一般称作实际参数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19999" y="4419305"/>
            <a:ext cx="284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注：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和参数可以不写</a:t>
            </a:r>
          </a:p>
        </p:txBody>
      </p:sp>
    </p:spTree>
    <p:extLst>
      <p:ext uri="{BB962C8B-B14F-4D97-AF65-F5344CB8AC3E}">
        <p14:creationId xmlns:p14="http://schemas.microsoft.com/office/powerpoint/2010/main" val="1962248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963582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无参无返回</a:t>
            </a: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3817502" cy="36933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de-DE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2613135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()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6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054952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无</a:t>
            </a: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参有返回</a:t>
            </a: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函数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体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返回值；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3817502" cy="36933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randomSum1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var num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</a:t>
            </a:r>
          </a:p>
          <a:p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616242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 = randomSum1 </a:t>
            </a:r>
            <a:r>
              <a:rPr lang="pt-BR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pt-BR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</a:t>
            </a:r>
            <a:r>
              <a:rPr lang="zh-CN" altLang="pt-BR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的值  和 函数体中的返回值</a:t>
            </a:r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zh-CN" altLang="pt-BR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值相同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20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76882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有参有返回</a:t>
            </a:r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返回值；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4415976" cy="39703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randomSum2 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n,max,min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(n + "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+ "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区间是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到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+ min</a:t>
            </a:r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n; i++)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var num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- min + 1) + min);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ro-RO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925958" cy="1754326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 = randomSum1 (20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2)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  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min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的值  和 函数体中的返回值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值相同</a:t>
            </a:r>
          </a:p>
        </p:txBody>
      </p:sp>
    </p:spTree>
    <p:extLst>
      <p:ext uri="{BB962C8B-B14F-4D97-AF65-F5344CB8AC3E}">
        <p14:creationId xmlns:p14="http://schemas.microsoft.com/office/powerpoint/2010/main" val="2138801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481077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</a:t>
            </a:r>
            <a:r>
              <a:rPr lang="zh-CN" altLang="en-US" sz="20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参无返回</a:t>
            </a:r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4415976" cy="424731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randomSum2 (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n,max,min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n;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(max - min + 1) + min);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925958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  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26504"/>
            <a:ext cx="1733848" cy="584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CN" altLang="en-US" sz="3200" b="0" kern="0" dirty="0" smtClean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重点回顾</a:t>
            </a:r>
            <a:endParaRPr sz="3200" b="0" kern="0" dirty="0"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Shape 135"/>
          <p:cNvSpPr txBox="1">
            <a:spLocks/>
          </p:cNvSpPr>
          <p:nvPr/>
        </p:nvSpPr>
        <p:spPr bwMode="auto">
          <a:xfrm>
            <a:off x="125636" y="1295871"/>
            <a:ext cx="1162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14" tIns="64657" rIns="129314" bIns="64657"/>
          <a:lstStyle>
            <a:lvl1pPr marL="765175" indent="-457200" defTabSz="350838">
              <a:lnSpc>
                <a:spcPct val="90000"/>
              </a:lnSpc>
              <a:spcBef>
                <a:spcPts val="1338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647700" indent="-215900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0795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5113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9431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4003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8575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3147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7719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64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481077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</a:t>
            </a:r>
            <a:r>
              <a:rPr lang="zh-CN" altLang="en-US" sz="20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参无返回</a:t>
            </a:r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4415976" cy="424731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randomSum2 (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n,max,min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n;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(max - min + 1) + min);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925958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  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变量作用域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361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局部变量	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1726327"/>
            <a:ext cx="404372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hangingPunct="0"/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函数内部声明的变量（局部变量），在函数外部并不能访问</a:t>
            </a:r>
            <a:endParaRPr lang="zh-CN" altLang="en-US" sz="2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8819" y="1113218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5378819" y="1631619"/>
            <a:ext cx="3925958" cy="3139321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school = "</a:t>
            </a:r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蓝鸥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school = "lanou3g";</a:t>
            </a:r>
          </a:p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(school);</a:t>
            </a: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(school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);//</a:t>
            </a:r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打印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蓝鸥</a:t>
            </a:r>
          </a:p>
          <a:p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();//</a:t>
            </a:r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打印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lanou3g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为什么要使用盒模型："/>
          <p:cNvSpPr/>
          <p:nvPr/>
        </p:nvSpPr>
        <p:spPr>
          <a:xfrm>
            <a:off x="720000" y="2889723"/>
            <a:ext cx="4192882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全局变量</a:t>
            </a:r>
            <a:r>
              <a:rPr lang="zh-CN" altLang="en-US" sz="2400" b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9841" y="3403801"/>
            <a:ext cx="433869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hangingPunct="0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在函数外部声明的变量（全局变量），在函数内部可以访问</a:t>
            </a:r>
            <a:endParaRPr lang="zh-CN" altLang="en-US" sz="2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55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2" grpId="0"/>
      <p:bldP spid="13" grpId="0" animBg="1"/>
      <p:bldP spid="11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变量提升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1726327"/>
            <a:ext cx="4043729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hangingPunct="0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变量提升即变量声明提升到它所在作用域的最开始的部分</a:t>
            </a:r>
            <a:endParaRPr lang="zh-CN" altLang="en-US" sz="2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6" y="2558290"/>
            <a:ext cx="2570561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原函数：</a:t>
            </a:r>
          </a:p>
          <a:p>
            <a:pPr hangingPunct="0"/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3108157"/>
            <a:ext cx="2983517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onlyText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is-I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= 10;</a:t>
            </a:r>
          </a:p>
          <a:p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is-I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 = 20;</a:t>
            </a:r>
          </a:p>
          <a:p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pt-BR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pt-BR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30;</a:t>
            </a:r>
          </a:p>
          <a:p>
            <a:r>
              <a:rPr lang="pt-BR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57827" y="2558290"/>
            <a:ext cx="463041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变量提升：</a:t>
            </a:r>
          </a:p>
          <a:p>
            <a:pPr hangingPunct="0"/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7827" y="3108157"/>
            <a:ext cx="3716018" cy="230832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onlyText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b;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c;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a = 10;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b = 20;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c = 30;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38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2" grpId="0"/>
      <p:bldP spid="10" grpId="0" animBg="1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变量提升案例</a:t>
            </a:r>
          </a:p>
          <a:p>
            <a:pPr hangingPunct="0"/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845723"/>
            <a:ext cx="6493630" cy="341632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school = "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蓝鸥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function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(school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school =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“lanou3g”;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(school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(school);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7161" y="4320321"/>
            <a:ext cx="22712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//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打印蓝鸥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18271" y="3747929"/>
            <a:ext cx="22712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//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打印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lanou3g</a:t>
            </a:r>
            <a:endParaRPr kumimoji="0" lang="zh-CN" altLang="en-US" b="0" i="0" u="none" strike="noStrike" cap="none" spc="0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8271" y="266922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//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打印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undifine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8445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/>
      <p:bldP spid="13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闭包</a:t>
            </a:r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807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闭包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2215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概述：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定义和函数表达式位于另⼀个函数的函数体内。⽽且，这些内部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函数可以访问它们所在的外部函数中声明的所有局部变量、参数和声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明的其他内部函数。当其中⼀个这样的内部函数在包含它们的外部函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数之外被调⽤时，就会形成闭包。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921" y="3759200"/>
            <a:ext cx="8111613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用途：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变量长期驻扎在内存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避免全局变量的污染</a:t>
            </a:r>
            <a:endParaRPr lang="zh-CN" altLang="en-US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3345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示例一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726327"/>
            <a:ext cx="3794676" cy="258532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f1(){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n=999;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f2(){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　　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alert(n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 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 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　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return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f2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result=f1();</a:t>
            </a: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 // 999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5458" y="1726327"/>
            <a:ext cx="4145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链式作用域</a:t>
            </a:r>
            <a:r>
              <a:rPr lang="en-US" altLang="zh-CN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结构（</a:t>
            </a:r>
            <a:r>
              <a:rPr lang="en-US" altLang="zh-CN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chain scope</a:t>
            </a:r>
            <a:r>
              <a:rPr lang="zh-CN" altLang="en-US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），子对象会一级一级地向上寻找所有父对象的变量。所以，父对象的所有变量，对子对象都是可见的，反之则不成立。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39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示例二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726327"/>
            <a:ext cx="3794676" cy="36933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f1(){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n=999;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(){n+=1}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f2(){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alert(n);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f2;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var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=f1();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 // 999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 // </a:t>
            </a:r>
            <a:r>
              <a:rPr lang="ro-RO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1000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7471" y="1870346"/>
            <a:ext cx="414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dirty="0"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zh-CN" altLang="ro-RO" dirty="0">
                <a:latin typeface="Microsoft YaHei" charset="0"/>
                <a:ea typeface="Microsoft YaHei" charset="0"/>
                <a:cs typeface="Microsoft YaHei" charset="0"/>
              </a:rPr>
              <a:t>的值一直保存到内存中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6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518102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示例三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简写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自调用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726327"/>
            <a:ext cx="3794676" cy="230832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n=999;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(){n+=1}</a:t>
            </a:r>
          </a:p>
          <a:p>
            <a:endParaRPr lang="ro-RO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alert(n);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})();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32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9525" y="2729865"/>
            <a:ext cx="1394460" cy="411480"/>
          </a:xfrm>
          <a:prstGeom prst="rect">
            <a:avLst/>
          </a:prstGeom>
          <a:solidFill>
            <a:srgbClr val="00999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2415" y="2752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  <a:endParaRPr lang="zh-CN" altLang="en-US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6035" y="3335655"/>
            <a:ext cx="1377950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0670" y="3355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第二节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2415" y="396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2415" y="455803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第四章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8450" y="2729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8450" y="3334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6035" y="3989705"/>
            <a:ext cx="1377950" cy="39497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42415" y="4015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</a:t>
            </a:r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三</a:t>
            </a:r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38450" y="3969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7332" y="4578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0952" y="4599305"/>
            <a:ext cx="1377950" cy="39497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7332" y="4624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</a:t>
            </a:r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四</a:t>
            </a:r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3367" y="4578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2415" y="5207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96035" y="5227717"/>
            <a:ext cx="1377950" cy="394970"/>
          </a:xfrm>
          <a:prstGeom prst="rect">
            <a:avLst/>
          </a:prstGeom>
          <a:solidFill>
            <a:srgbClr val="3A68A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2415" y="5253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</a:t>
            </a:r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五</a:t>
            </a:r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38450" y="52073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类型转化</a:t>
            </a:r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9365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显示类型转化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424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把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对象的值转换为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数字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Boolean(value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：把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值转换成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类型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String(value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：把值转换成字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符串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parseInt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：可解析一个字符串，并返回一个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整数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parseFloat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：可解析一个字符串，并返回一个浮点数</a:t>
            </a:r>
          </a:p>
          <a:p>
            <a:pPr hangingPunct="0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7422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5" y="1014730"/>
            <a:ext cx="529901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隐式类型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转化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——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fr-FR" altLang="zh-CN" sz="24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 - * / % 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304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规则：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在运算之前将参与运算的双方转换成数字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。</a:t>
            </a:r>
          </a:p>
          <a:p>
            <a:pPr hangingPunct="0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注：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数字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字符串  会将数字转化成自字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符串 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例：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200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+ "2"  "202"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4693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5" y="1014730"/>
            <a:ext cx="529901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隐式类型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转化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——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==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4708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规则：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如果比较的两者中有布尔值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(Boolean)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，会把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先转换为对应的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，即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，然后进行比较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。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如果比较的双方中有一方为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时，会把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通过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Number()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方法转换为数字，然后进行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比较。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如果比较的双方中有一方为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时，则会将空字符串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“”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转换为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false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，除此外的一切字符串转换为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true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，然后进行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比较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null==undefined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为真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5672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总结</a:t>
            </a:r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0093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00" y="1726327"/>
            <a:ext cx="74358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函数分为有参有返回，无参无返回，有参无返回，无参有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返回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变量作用域分清局部变量和全局变量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999" y="3896152"/>
            <a:ext cx="87042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计时器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067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17623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按照指定的周期（以毫秒计）来调用函数或计算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表达式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code,millisec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[,“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lang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”])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必需。要调用的函数或要执行的代码串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millisec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必须。周期性执行或调用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之间的时间间隔，以毫秒计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一个可以传递给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Window.clearInterval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从而取消对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的周期性执行的值。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00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2980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用于在指定的毫秒数后调用函数或计算表达式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code,millisec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必需。要调用的函数或要执行的代码串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millisec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必需。在执行代码前需等待的毫秒数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3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2980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en-US" altLang="zh-CN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代码示例：</a:t>
            </a:r>
          </a:p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需求：</a:t>
            </a:r>
          </a:p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每隔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1s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打印字符串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1 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5815" y="3772016"/>
            <a:ext cx="4803775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 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it-IT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it-IT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it-IT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(“1”);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it-IT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},1000)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6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43271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可取消由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设置的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timeout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id_of_setinterval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hr-HR" altLang="zh-CN" dirty="0" err="1">
                <a:latin typeface="Microsoft YaHei" charset="0"/>
                <a:ea typeface="Microsoft YaHei" charset="0"/>
                <a:cs typeface="Microsoft YaHei" charset="0"/>
              </a:rPr>
              <a:t>id_of_setinterval</a:t>
            </a:r>
            <a:r>
              <a:rPr lang="hr-HR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hr-HR" dirty="0">
                <a:latin typeface="Microsoft YaHei" charset="0"/>
                <a:ea typeface="Microsoft YaHei" charset="0"/>
                <a:cs typeface="Microsoft YaHei" charset="0"/>
              </a:rPr>
              <a:t>由 </a:t>
            </a:r>
            <a:r>
              <a:rPr lang="hr-HR" altLang="zh-CN" dirty="0" err="1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hr-HR" altLang="zh-CN" dirty="0"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zh-CN" altLang="hr-HR" dirty="0">
                <a:latin typeface="Microsoft YaHei" charset="0"/>
                <a:ea typeface="Microsoft YaHei" charset="0"/>
                <a:cs typeface="Microsoft YaHei" charset="0"/>
              </a:rPr>
              <a:t>返回的 </a:t>
            </a:r>
            <a:r>
              <a:rPr lang="hr-HR" altLang="zh-CN" dirty="0">
                <a:latin typeface="Microsoft YaHei" charset="0"/>
                <a:ea typeface="Microsoft YaHei" charset="0"/>
                <a:cs typeface="Microsoft YaHei" charset="0"/>
              </a:rPr>
              <a:t>ID </a:t>
            </a:r>
            <a:r>
              <a:rPr lang="zh-CN" altLang="hr-HR" dirty="0">
                <a:latin typeface="Microsoft YaHei" charset="0"/>
                <a:ea typeface="Microsoft YaHei" charset="0"/>
                <a:cs typeface="Microsoft YaHei" charset="0"/>
              </a:rPr>
              <a:t>值。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43271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代码示例：</a:t>
            </a:r>
          </a:p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需求：</a:t>
            </a:r>
          </a:p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	每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1s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打印字符串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，打印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次</a:t>
            </a:r>
          </a:p>
        </p:txBody>
      </p:sp>
      <p:sp>
        <p:nvSpPr>
          <p:cNvPr id="2" name="矩形 1"/>
          <p:cNvSpPr/>
          <p:nvPr/>
        </p:nvSpPr>
        <p:spPr>
          <a:xfrm>
            <a:off x="762576" y="3424083"/>
            <a:ext cx="4803775" cy="258532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num = 1;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timer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("1");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num++;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(num == 100)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//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停止定时器</a:t>
            </a:r>
          </a:p>
          <a:p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(timer);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 100);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8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22710</TotalTime>
  <Words>1678</Words>
  <Application>Microsoft Macintosh PowerPoint</Application>
  <PresentationFormat>自定义</PresentationFormat>
  <Paragraphs>478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Calibri</vt:lpstr>
      <vt:lpstr>Calibri Light</vt:lpstr>
      <vt:lpstr>DengXian</vt:lpstr>
      <vt:lpstr>Helvetica</vt:lpstr>
      <vt:lpstr>Microsoft YaHei</vt:lpstr>
      <vt:lpstr>STHeiti Light</vt:lpstr>
      <vt:lpstr>STKaiti</vt:lpstr>
      <vt:lpstr>Wingdings</vt:lpstr>
      <vt:lpstr>Yuanti SC Regular</vt:lpstr>
      <vt:lpstr>汉仪大宋简</vt:lpstr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458</cp:revision>
  <dcterms:created xsi:type="dcterms:W3CDTF">2015-12-25T06:43:00Z</dcterms:created>
  <dcterms:modified xsi:type="dcterms:W3CDTF">2017-05-19T02:16:34Z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