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4"/>
  </p:notesMasterIdLst>
  <p:sldIdLst>
    <p:sldId id="271" r:id="rId8"/>
    <p:sldId id="266" r:id="rId9"/>
    <p:sldId id="270" r:id="rId10"/>
    <p:sldId id="269" r:id="rId11"/>
    <p:sldId id="272"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84925F-96A0-4ACE-8A21-70712DCCC67E}" v="357" dt="2023-08-08T18:34:14.554"/>
    <p1510:client id="{CDF9CCCD-8049-4450-99C9-0CF1958E2618}" v="87" dt="2023-08-08T18:39:59.075"/>
    <p1510:client id="{E37503DD-80DB-3581-E0DB-2C5375E23967}" v="98" dt="2023-11-01T22:08:46.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9886" autoAdjust="0"/>
  </p:normalViewPr>
  <p:slideViewPr>
    <p:cSldViewPr snapToGrid="0">
      <p:cViewPr varScale="1">
        <p:scale>
          <a:sx n="76" d="100"/>
          <a:sy n="76" d="100"/>
        </p:scale>
        <p:origin x="71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rie Miller (Microsoft)" userId="S::korrie.miller@studentambassadors.com::9a416df5-5f19-4c27-955f-b35953da2a43" providerId="AD" clId="Web-{E37503DD-80DB-3581-E0DB-2C5375E23967}"/>
    <pc:docChg chg="modSld">
      <pc:chgData name="Korrie Miller (Microsoft)" userId="S::korrie.miller@studentambassadors.com::9a416df5-5f19-4c27-955f-b35953da2a43" providerId="AD" clId="Web-{E37503DD-80DB-3581-E0DB-2C5375E23967}" dt="2023-11-01T22:08:46.574" v="57" actId="20577"/>
      <pc:docMkLst>
        <pc:docMk/>
      </pc:docMkLst>
      <pc:sldChg chg="modSp">
        <pc:chgData name="Korrie Miller (Microsoft)" userId="S::korrie.miller@studentambassadors.com::9a416df5-5f19-4c27-955f-b35953da2a43" providerId="AD" clId="Web-{E37503DD-80DB-3581-E0DB-2C5375E23967}" dt="2023-11-01T22:08:46.574" v="57" actId="20577"/>
        <pc:sldMkLst>
          <pc:docMk/>
          <pc:sldMk cId="993253594" sldId="260"/>
        </pc:sldMkLst>
        <pc:spChg chg="mod">
          <ac:chgData name="Korrie Miller (Microsoft)" userId="S::korrie.miller@studentambassadors.com::9a416df5-5f19-4c27-955f-b35953da2a43" providerId="AD" clId="Web-{E37503DD-80DB-3581-E0DB-2C5375E23967}" dt="2023-11-01T22:08:46.574" v="57" actId="20577"/>
          <ac:spMkLst>
            <pc:docMk/>
            <pc:sldMk cId="993253594" sldId="260"/>
            <ac:spMk id="2" creationId="{059D66D6-5BE7-779D-830D-1E3231C481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Opening Line (20 sec)</a:t>
            </a:r>
            <a:br>
              <a:rPr lang="en-US" dirty="0"/>
            </a:br>
            <a:r>
              <a:rPr lang="en-US" dirty="0"/>
              <a:t>In India, unauthorized intruders in sensitive institutions and public spaces have led to severe societal issues, including alarming incidents of violence and assault. For example, in recent years, there have been reports of such incidents occurring within reputed educational institutions, which have resulted in tragic outcomes, including violent crimes against women.</a:t>
            </a:r>
          </a:p>
          <a:p>
            <a:r>
              <a:rPr lang="en-US" b="1" dirty="0"/>
              <a:t>Connecting to the Solution (10 sec)</a:t>
            </a:r>
            <a:br>
              <a:rPr lang="en-US" dirty="0"/>
            </a:br>
            <a:r>
              <a:rPr lang="en-US" dirty="0"/>
              <a:t>These incidents highlight the growing need for better security systems to prevent unauthorized access and provide immediate responses to potential threats, ensuring the safety and well-being of individuals in vulnerable environments.</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8076-0A06-DB3D-A8B8-E97D05728B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98621-F9C3-B1F8-6139-885C17142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DE2E6-8E86-26AC-8E36-65E2290BA342}"/>
              </a:ext>
            </a:extLst>
          </p:cNvPr>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a:extLst>
              <a:ext uri="{FF2B5EF4-FFF2-40B4-BE49-F238E27FC236}">
                <a16:creationId xmlns:a16="http://schemas.microsoft.com/office/drawing/2014/main" id="{467B1B6C-022F-3989-24EA-61400A05D65C}"/>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367A525-71F7-8B77-69C8-2EEF12726843}"/>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994CA0F5-2C4B-2889-55D0-07C29D154379}"/>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03ACC1C1-DD36-8CF0-5F4E-91A05A0BD78C}"/>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46757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 </a:t>
            </a:r>
            <a:r>
              <a:rPr lang="en-US" dirty="0" err="1">
                <a:cs typeface="Calibri"/>
              </a:rPr>
              <a:t>Korrie</a:t>
            </a:r>
            <a:endParaRPr lang="en-US" dirty="0"/>
          </a:p>
          <a:p>
            <a:r>
              <a:rPr lang="en-US" dirty="0">
                <a:cs typeface="Calibri"/>
              </a:rPr>
              <a:t>updated 7/21</a:t>
            </a:r>
            <a:endParaRPr lang="en-US" dirty="0"/>
          </a:p>
          <a:p>
            <a:endParaRPr lang="en-US" dirty="0">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2/17/2025 7:44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2/17/2025</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a:cs typeface="Segoe UI"/>
              </a:rPr>
              <a:t>DefendX</a:t>
            </a:r>
            <a:br>
              <a:rPr lang="en-US" dirty="0">
                <a:cs typeface="Segoe UI"/>
              </a:rPr>
            </a:br>
            <a:r>
              <a:rPr lang="en-US" sz="2000" dirty="0">
                <a:cs typeface="Segoe UI"/>
              </a:rPr>
              <a:t>Solution Type: Prototype</a:t>
            </a:r>
            <a:endParaRPr lang="en-US" dirty="0"/>
          </a:p>
        </p:txBody>
      </p:sp>
      <p:sp>
        <p:nvSpPr>
          <p:cNvPr id="5" name="Text Placeholder 4"/>
          <p:cNvSpPr>
            <a:spLocks noGrp="1"/>
          </p:cNvSpPr>
          <p:nvPr>
            <p:ph type="body" sz="quarter" idx="12"/>
          </p:nvPr>
        </p:nvSpPr>
        <p:spPr>
          <a:xfrm>
            <a:off x="707919" y="4239491"/>
            <a:ext cx="4791816" cy="842460"/>
          </a:xfrm>
        </p:spPr>
        <p:txBody>
          <a:bodyPr vert="horz" wrap="square" lIns="0" tIns="0" rIns="0" bIns="0" rtlCol="0" anchor="t">
            <a:normAutofit fontScale="70000" lnSpcReduction="20000"/>
          </a:bodyPr>
          <a:lstStyle/>
          <a:p>
            <a:pPr>
              <a:lnSpc>
                <a:spcPct val="120000"/>
              </a:lnSpc>
              <a:spcAft>
                <a:spcPts val="600"/>
              </a:spcAft>
            </a:pPr>
            <a:r>
              <a:rPr lang="en-US" b="1" dirty="0">
                <a:cs typeface="Segoe UI"/>
              </a:rPr>
              <a:t>Leerish Arvind</a:t>
            </a:r>
          </a:p>
          <a:p>
            <a:pPr>
              <a:lnSpc>
                <a:spcPct val="120000"/>
              </a:lnSpc>
              <a:spcAft>
                <a:spcPts val="600"/>
              </a:spcAft>
            </a:pPr>
            <a:r>
              <a:rPr lang="en-US" b="1" dirty="0">
                <a:cs typeface="Segoe UI"/>
              </a:rPr>
              <a:t>Suryakumar P</a:t>
            </a:r>
            <a:br>
              <a:rPr lang="en-US" b="1" dirty="0">
                <a:cs typeface="Segoe UI"/>
              </a:rPr>
            </a:br>
            <a:r>
              <a:rPr lang="en-US" b="1" dirty="0">
                <a:cs typeface="Segoe UI"/>
              </a:rPr>
              <a:t>Kalyanasundaram V</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
        <p:nvSpPr>
          <p:cNvPr id="2" name="Text Placeholder 4">
            <a:extLst>
              <a:ext uri="{FF2B5EF4-FFF2-40B4-BE49-F238E27FC236}">
                <a16:creationId xmlns:a16="http://schemas.microsoft.com/office/drawing/2014/main" id="{3EC75178-7AA1-57E7-3273-438CFC9D9368}"/>
              </a:ext>
            </a:extLst>
          </p:cNvPr>
          <p:cNvSpPr txBox="1">
            <a:spLocks/>
          </p:cNvSpPr>
          <p:nvPr/>
        </p:nvSpPr>
        <p:spPr>
          <a:xfrm>
            <a:off x="588263" y="3800763"/>
            <a:ext cx="4791816" cy="346364"/>
          </a:xfrm>
          <a:prstGeom prst="rect">
            <a:avLst/>
          </a:prstGeom>
          <a:noFill/>
        </p:spPr>
        <p:txBody>
          <a:bodyPr vert="horz" wrap="square" lIns="0" tIns="0" rIns="0" bIns="0" rtlCol="0" anchor="t">
            <a:normAutofit lnSpcReduction="10000"/>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Aft>
                <a:spcPts val="600"/>
              </a:spcAft>
            </a:pPr>
            <a:r>
              <a:rPr lang="en-US" b="1" dirty="0">
                <a:cs typeface="Segoe UI"/>
              </a:rPr>
              <a:t>Team Eclipse</a:t>
            </a:r>
            <a:endParaRPr lang="en-US" dirty="0"/>
          </a:p>
        </p:txBody>
      </p:sp>
    </p:spTree>
    <p:extLst>
      <p:ext uri="{BB962C8B-B14F-4D97-AF65-F5344CB8AC3E}">
        <p14:creationId xmlns:p14="http://schemas.microsoft.com/office/powerpoint/2010/main" val="247348252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Problem Statement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IN" b="1" dirty="0">
                <a:latin typeface="Segoe UI Body"/>
              </a:rPr>
              <a:t>Sensitive Societal Issue: </a:t>
            </a:r>
            <a:r>
              <a:rPr lang="en-US" b="1" dirty="0">
                <a:latin typeface="Segoe UI Body"/>
              </a:rPr>
              <a:t>Security Challenges in Public Spaces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Body"/>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Body"/>
              </a:rPr>
              <a:t>Unauthorized intruders in sensitive areas like educational institutions and public spaces can cause serious societal problems.</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Segoe UI Body"/>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Body"/>
              </a:rPr>
              <a:t>Incidents like violent crimes, including the recent rape cases in reputed institutions, highlight the pressing need for better security systems.</a:t>
            </a:r>
          </a:p>
          <a:p>
            <a:pPr lvl="1"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Segoe UI Body"/>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Segoe UI Body"/>
              </a:rPr>
              <a:t>These events not only harm individuals but also create a sense of insecurity and fear in the community.</a:t>
            </a: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Solution: DefendX</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IN" b="1" dirty="0">
                <a:latin typeface="Segoe UI Body"/>
                <a:ea typeface="Segoe UI Black" panose="020B0A02040204020203" pitchFamily="34" charset="0"/>
              </a:rPr>
              <a:t>Introducing </a:t>
            </a:r>
            <a:r>
              <a:rPr lang="en-IN" b="1" i="1" dirty="0">
                <a:latin typeface="Segoe UI Body"/>
                <a:ea typeface="Segoe UI Black" panose="020B0A02040204020203" pitchFamily="34" charset="0"/>
              </a:rPr>
              <a:t>DefendX</a:t>
            </a:r>
          </a:p>
          <a:p>
            <a:pPr defTabSz="932742"/>
            <a:endParaRPr lang="en-IN" i="1" dirty="0">
              <a:latin typeface="Segoe UI Body"/>
              <a:ea typeface="Segoe UI Black" panose="020B0A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rPr>
              <a:t>AI-powered facial recognition system for real-time intruder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rPr>
              <a:t>Compares faces against a database of authorized personnel, sending immediate alerts if an intruder is detected.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Segoe UI Body"/>
                <a:ea typeface="Segoe UI Black" panose="020B0A02040204020203" pitchFamily="34" charset="0"/>
              </a:rPr>
              <a:t>Helps enhance safety, prevent unauthorized access, and reduce response time to threats. </a:t>
            </a:r>
          </a:p>
          <a:p>
            <a:pPr defTabSz="932742"/>
            <a:endParaRPr lang="en-IN" i="1" dirty="0">
              <a:latin typeface="Segoe UI Body"/>
              <a:ea typeface="Segoe UI Black" panose="020B0A02040204020203" pitchFamily="34" charset="0"/>
            </a:endParaRPr>
          </a:p>
          <a:p>
            <a:pPr defTabSz="932742"/>
            <a:endParaRPr lang="en-US" dirty="0">
              <a:latin typeface="Segoe UI Body"/>
              <a:ea typeface="Segoe UI Black" panose="020B0A02040204020203" pitchFamily="34" charset="0"/>
              <a:cs typeface="Segoe UI"/>
            </a:endParaRPr>
          </a:p>
          <a:p>
            <a:pPr defTabSz="932742">
              <a:lnSpc>
                <a:spcPct val="90000"/>
              </a:lnSpc>
              <a:spcBef>
                <a:spcPct val="20000"/>
              </a:spcBef>
            </a:pPr>
            <a:endParaRPr lang="en-US" sz="2600" b="1" dirty="0">
              <a:latin typeface="Segoe UI Body"/>
              <a:ea typeface="Segoe UI Black" panose="020B0A02040204020203" pitchFamily="34" charset="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How DefendX works</a:t>
            </a:r>
          </a:p>
        </p:txBody>
      </p:sp>
      <p:pic>
        <p:nvPicPr>
          <p:cNvPr id="5" name="Picture 4">
            <a:extLst>
              <a:ext uri="{FF2B5EF4-FFF2-40B4-BE49-F238E27FC236}">
                <a16:creationId xmlns:a16="http://schemas.microsoft.com/office/drawing/2014/main" id="{08135155-773C-60D8-23FC-A34C47ED99DD}"/>
              </a:ext>
            </a:extLst>
          </p:cNvPr>
          <p:cNvPicPr>
            <a:picLocks noChangeAspect="1"/>
          </p:cNvPicPr>
          <p:nvPr/>
        </p:nvPicPr>
        <p:blipFill>
          <a:blip r:embed="rId3"/>
          <a:stretch>
            <a:fillRect/>
          </a:stretch>
        </p:blipFill>
        <p:spPr>
          <a:xfrm>
            <a:off x="1145009" y="1457886"/>
            <a:ext cx="9901981" cy="5238581"/>
          </a:xfrm>
          <a:prstGeom prst="rect">
            <a:avLst/>
          </a:prstGeom>
        </p:spPr>
      </p:pic>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6B00C-FB2E-8834-03C9-0C0635AA2A3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5E200C-8378-6C4A-D71A-5664E7416B49}"/>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Azure Services Used</a:t>
            </a:r>
          </a:p>
        </p:txBody>
      </p:sp>
      <p:sp>
        <p:nvSpPr>
          <p:cNvPr id="3" name="TextBox 2">
            <a:extLst>
              <a:ext uri="{FF2B5EF4-FFF2-40B4-BE49-F238E27FC236}">
                <a16:creationId xmlns:a16="http://schemas.microsoft.com/office/drawing/2014/main" id="{43D412F1-A81B-F7B0-9C9B-7548C2C78107}"/>
              </a:ext>
            </a:extLst>
          </p:cNvPr>
          <p:cNvSpPr txBox="1"/>
          <p:nvPr/>
        </p:nvSpPr>
        <p:spPr>
          <a:xfrm>
            <a:off x="588263" y="2612571"/>
            <a:ext cx="7707086" cy="1846659"/>
          </a:xfrm>
          <a:prstGeom prst="rect">
            <a:avLst/>
          </a:prstGeom>
          <a:noFill/>
        </p:spPr>
        <p:txBody>
          <a:bodyPr wrap="square" lIns="0" tIns="0" rIns="0" bIns="0" rtlCol="0">
            <a:spAutoFit/>
          </a:bodyPr>
          <a:lstStyle/>
          <a:p>
            <a:pPr algn="l"/>
            <a:r>
              <a:rPr lang="en-US" sz="2000" dirty="0"/>
              <a:t>The following are the Services used for </a:t>
            </a:r>
            <a:r>
              <a:rPr lang="en-US" sz="2000" dirty="0" err="1"/>
              <a:t>DefendX</a:t>
            </a:r>
            <a:r>
              <a:rPr lang="en-US" sz="2000" dirty="0"/>
              <a:t>:</a:t>
            </a:r>
          </a:p>
          <a:p>
            <a:pPr algn="l"/>
            <a:endParaRPr lang="en-US" sz="2000" dirty="0"/>
          </a:p>
          <a:p>
            <a:pPr marL="342900" indent="-342900" algn="l">
              <a:buFont typeface="Arial" panose="020B0604020202020204" pitchFamily="34" charset="0"/>
              <a:buChar char="•"/>
            </a:pPr>
            <a:r>
              <a:rPr lang="en-US" sz="2000" dirty="0"/>
              <a:t>Azure Face API</a:t>
            </a:r>
          </a:p>
          <a:p>
            <a:pPr marL="342900" indent="-342900" algn="l">
              <a:buFont typeface="Arial" panose="020B0604020202020204" pitchFamily="34" charset="0"/>
              <a:buChar char="•"/>
            </a:pPr>
            <a:r>
              <a:rPr lang="en-US" sz="2000" dirty="0"/>
              <a:t>Azure Blob Storage</a:t>
            </a:r>
          </a:p>
          <a:p>
            <a:pPr marL="342900" indent="-342900" algn="l">
              <a:buFont typeface="Arial" panose="020B0604020202020204" pitchFamily="34" charset="0"/>
              <a:buChar char="•"/>
            </a:pPr>
            <a:r>
              <a:rPr lang="en-US" sz="2000" dirty="0"/>
              <a:t>Microsoft Power Automate</a:t>
            </a:r>
            <a:endParaRPr lang="en-IN" sz="2000" dirty="0"/>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1948882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800" b="1" dirty="0"/>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1EC4BB-E8AF-45E0-9C79-B5C580965ADC}">
  <ds:schemaRefs>
    <ds:schemaRef ds:uri="http://schemas.microsoft.com/office/2006/metadata/properties"/>
    <ds:schemaRef ds:uri="http://schemas.microsoft.com/office/infopath/2007/PartnerControls"/>
    <ds:schemaRef ds:uri="7c0babc9-7a7a-47b5-a647-6cd2800917f1"/>
    <ds:schemaRef ds:uri="8d8bcb89-110c-418e-bb51-7f95f1182564"/>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8bcb89-110c-418e-bb51-7f95f1182564"/>
    <ds:schemaRef ds:uri="7c0babc9-7a7a-47b5-a647-6cd2800917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79</TotalTime>
  <Words>454</Words>
  <Application>Microsoft Office PowerPoint</Application>
  <PresentationFormat>Widescreen</PresentationFormat>
  <Paragraphs>57</Paragraphs>
  <Slides>6</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6</vt:i4>
      </vt:variant>
    </vt:vector>
  </HeadingPairs>
  <TitlesOfParts>
    <vt:vector size="21" baseType="lpstr">
      <vt:lpstr>Arial</vt:lpstr>
      <vt:lpstr>Calibri</vt:lpstr>
      <vt:lpstr>Calibri Light</vt:lpstr>
      <vt:lpstr>Consolas</vt:lpstr>
      <vt:lpstr>Quattrocento Sans</vt:lpstr>
      <vt:lpstr>Segoe Pro</vt:lpstr>
      <vt:lpstr>Segoe Pro Semibold</vt:lpstr>
      <vt:lpstr>Segoe UI</vt:lpstr>
      <vt:lpstr>Segoe UI Body</vt:lpstr>
      <vt:lpstr>Segoe UI Semibold</vt:lpstr>
      <vt:lpstr>Wingdings</vt:lpstr>
      <vt:lpstr>office theme</vt:lpstr>
      <vt:lpstr>1_White Template</vt:lpstr>
      <vt:lpstr>MS_Startups_FH_PPT_Template FY23</vt:lpstr>
      <vt:lpstr>Light</vt:lpstr>
      <vt:lpstr>DefendX Solution Type: Prototype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Surya Kumar P</cp:lastModifiedBy>
  <cp:revision>103</cp:revision>
  <dcterms:created xsi:type="dcterms:W3CDTF">2013-07-15T20:26:40Z</dcterms:created>
  <dcterms:modified xsi:type="dcterms:W3CDTF">2025-02-17T14:17:08Z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