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81" r:id="rId3"/>
    <p:sldId id="282" r:id="rId4"/>
    <p:sldId id="283" r:id="rId5"/>
    <p:sldId id="284" r:id="rId6"/>
    <p:sldId id="290" r:id="rId7"/>
    <p:sldId id="288" r:id="rId8"/>
    <p:sldId id="286" r:id="rId9"/>
    <p:sldId id="289" r:id="rId10"/>
    <p:sldId id="296" r:id="rId11"/>
    <p:sldId id="294" r:id="rId12"/>
    <p:sldId id="292" r:id="rId13"/>
    <p:sldId id="293" r:id="rId14"/>
    <p:sldId id="295"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95A8A-94AB-43A2-8317-7AAD327E5EA3}" v="230" dt="2024-10-20T18:20:36.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EEDAC-C81B-458D-A6F1-060BC6AF8E87}"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46B902CE-BB12-48FA-BC1E-D4F8AB1B7405}">
      <dgm:prSet/>
      <dgm:spPr/>
      <dgm:t>
        <a:bodyPr/>
        <a:lstStyle/>
        <a:p>
          <a:r>
            <a:rPr lang="en-US" b="1" dirty="0">
              <a:latin typeface="Times New Roman" panose="02020603050405020304" pitchFamily="18" charset="0"/>
              <a:cs typeface="Times New Roman" panose="02020603050405020304" pitchFamily="18" charset="0"/>
            </a:rPr>
            <a:t>Challenges with Noisy Medical Images:</a:t>
          </a:r>
          <a:r>
            <a:rPr lang="en-US" dirty="0">
              <a:latin typeface="Times New Roman" panose="02020603050405020304" pitchFamily="18" charset="0"/>
              <a:cs typeface="Times New Roman" panose="02020603050405020304" pitchFamily="18" charset="0"/>
            </a:rPr>
            <a:t> Noisy CT Scan from hardware/software faults lead to errors in diagnosis and treatment</a:t>
          </a:r>
        </a:p>
      </dgm:t>
    </dgm:pt>
    <dgm:pt modelId="{F0065EB0-523D-4F25-939A-DE742EFFA893}" type="parTrans" cxnId="{6350D493-DA45-4297-900A-E5E2C370F4D6}">
      <dgm:prSet/>
      <dgm:spPr/>
      <dgm:t>
        <a:bodyPr/>
        <a:lstStyle/>
        <a:p>
          <a:endParaRPr lang="en-US"/>
        </a:p>
      </dgm:t>
    </dgm:pt>
    <dgm:pt modelId="{687785BD-F29E-4DA2-A955-9C9EED0FAF33}" type="sibTrans" cxnId="{6350D493-DA45-4297-900A-E5E2C370F4D6}">
      <dgm:prSet/>
      <dgm:spPr/>
      <dgm:t>
        <a:bodyPr/>
        <a:lstStyle/>
        <a:p>
          <a:endParaRPr lang="en-US"/>
        </a:p>
      </dgm:t>
    </dgm:pt>
    <dgm:pt modelId="{F71E620B-61FD-47A2-A64E-78E247E0380B}">
      <dgm:prSet/>
      <dgm:spPr/>
      <dgm:t>
        <a:bodyPr/>
        <a:lstStyle/>
        <a:p>
          <a:r>
            <a:rPr lang="en-US" b="1">
              <a:latin typeface="Times New Roman" panose="02020603050405020304" pitchFamily="18" charset="0"/>
              <a:cs typeface="Times New Roman" panose="02020603050405020304" pitchFamily="18" charset="0"/>
            </a:rPr>
            <a:t>Limitations of Traditional Denoising:</a:t>
          </a:r>
          <a:r>
            <a:rPr lang="en-US">
              <a:latin typeface="Times New Roman" panose="02020603050405020304" pitchFamily="18" charset="0"/>
              <a:cs typeface="Times New Roman" panose="02020603050405020304" pitchFamily="18" charset="0"/>
            </a:rPr>
            <a:t> Techniques like smoothing and filtering don't leverage AI's advancements in image enhancement</a:t>
          </a:r>
        </a:p>
      </dgm:t>
    </dgm:pt>
    <dgm:pt modelId="{D781CE2B-C56D-46BB-B461-815980736ABA}" type="parTrans" cxnId="{3DC12CE0-91C7-44A7-8460-BEAD46EC90A5}">
      <dgm:prSet/>
      <dgm:spPr/>
      <dgm:t>
        <a:bodyPr/>
        <a:lstStyle/>
        <a:p>
          <a:endParaRPr lang="en-US"/>
        </a:p>
      </dgm:t>
    </dgm:pt>
    <dgm:pt modelId="{06EEC64D-20D3-473C-BFE8-91AEA942B2C9}" type="sibTrans" cxnId="{3DC12CE0-91C7-44A7-8460-BEAD46EC90A5}">
      <dgm:prSet/>
      <dgm:spPr/>
      <dgm:t>
        <a:bodyPr/>
        <a:lstStyle/>
        <a:p>
          <a:endParaRPr lang="en-US"/>
        </a:p>
      </dgm:t>
    </dgm:pt>
    <dgm:pt modelId="{E7899A5B-E5B5-4618-A455-D4FC56047D28}">
      <dgm:prSet/>
      <dgm:spPr/>
      <dgm:t>
        <a:bodyPr/>
        <a:lstStyle/>
        <a:p>
          <a:r>
            <a:rPr lang="en-US" b="1" dirty="0">
              <a:latin typeface="Times New Roman" panose="02020603050405020304" pitchFamily="18" charset="0"/>
              <a:cs typeface="Times New Roman" panose="02020603050405020304" pitchFamily="18" charset="0"/>
            </a:rPr>
            <a:t>The Need for Explainable AI:</a:t>
          </a:r>
          <a:r>
            <a:rPr lang="en-US" dirty="0">
              <a:latin typeface="Times New Roman" panose="02020603050405020304" pitchFamily="18" charset="0"/>
              <a:cs typeface="Times New Roman" panose="02020603050405020304" pitchFamily="18" charset="0"/>
            </a:rPr>
            <a:t> GANs show promise in denoising but require explainability for trust in critical healthcare applications</a:t>
          </a:r>
        </a:p>
      </dgm:t>
    </dgm:pt>
    <dgm:pt modelId="{9B048445-7C72-4B3D-B942-306F79E6D8AB}" type="parTrans" cxnId="{CB64F8E3-AD69-45F9-990B-DE490DFF208B}">
      <dgm:prSet/>
      <dgm:spPr/>
      <dgm:t>
        <a:bodyPr/>
        <a:lstStyle/>
        <a:p>
          <a:endParaRPr lang="en-US"/>
        </a:p>
      </dgm:t>
    </dgm:pt>
    <dgm:pt modelId="{439B9BDF-BBF7-424D-9DF6-E3D085F07AAE}" type="sibTrans" cxnId="{CB64F8E3-AD69-45F9-990B-DE490DFF208B}">
      <dgm:prSet/>
      <dgm:spPr/>
      <dgm:t>
        <a:bodyPr/>
        <a:lstStyle/>
        <a:p>
          <a:endParaRPr lang="en-US"/>
        </a:p>
      </dgm:t>
    </dgm:pt>
    <dgm:pt modelId="{777B0C95-EF7A-49F3-AE84-5D5D93C303D4}" type="pres">
      <dgm:prSet presAssocID="{0D8EEDAC-C81B-458D-A6F1-060BC6AF8E87}" presName="root" presStyleCnt="0">
        <dgm:presLayoutVars>
          <dgm:dir/>
          <dgm:resizeHandles val="exact"/>
        </dgm:presLayoutVars>
      </dgm:prSet>
      <dgm:spPr/>
    </dgm:pt>
    <dgm:pt modelId="{A0276D24-F6D5-42B6-AB8B-1F44A2DAE063}" type="pres">
      <dgm:prSet presAssocID="{46B902CE-BB12-48FA-BC1E-D4F8AB1B7405}" presName="compNode" presStyleCnt="0"/>
      <dgm:spPr/>
    </dgm:pt>
    <dgm:pt modelId="{5D92D676-8628-46F9-AD48-D7235F7B807E}" type="pres">
      <dgm:prSet presAssocID="{46B902CE-BB12-48FA-BC1E-D4F8AB1B7405}" presName="bgRect" presStyleLbl="bgShp" presStyleIdx="0" presStyleCnt="3"/>
      <dgm:spPr/>
    </dgm:pt>
    <dgm:pt modelId="{7EE70748-7479-478B-AAE6-2415D5EB6DD2}" type="pres">
      <dgm:prSet presAssocID="{46B902CE-BB12-48FA-BC1E-D4F8AB1B74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4464A2B9-9790-4688-B55A-5ECC8A75942B}" type="pres">
      <dgm:prSet presAssocID="{46B902CE-BB12-48FA-BC1E-D4F8AB1B7405}" presName="spaceRect" presStyleCnt="0"/>
      <dgm:spPr/>
    </dgm:pt>
    <dgm:pt modelId="{2F174353-7CA5-4CCF-BAB6-3A7759691764}" type="pres">
      <dgm:prSet presAssocID="{46B902CE-BB12-48FA-BC1E-D4F8AB1B7405}" presName="parTx" presStyleLbl="revTx" presStyleIdx="0" presStyleCnt="3">
        <dgm:presLayoutVars>
          <dgm:chMax val="0"/>
          <dgm:chPref val="0"/>
        </dgm:presLayoutVars>
      </dgm:prSet>
      <dgm:spPr/>
    </dgm:pt>
    <dgm:pt modelId="{120C8FF9-2DF9-4011-BFC7-E57070EB0CB9}" type="pres">
      <dgm:prSet presAssocID="{687785BD-F29E-4DA2-A955-9C9EED0FAF33}" presName="sibTrans" presStyleCnt="0"/>
      <dgm:spPr/>
    </dgm:pt>
    <dgm:pt modelId="{A80B9C67-0C11-4EEC-9944-F34898984172}" type="pres">
      <dgm:prSet presAssocID="{F71E620B-61FD-47A2-A64E-78E247E0380B}" presName="compNode" presStyleCnt="0"/>
      <dgm:spPr/>
    </dgm:pt>
    <dgm:pt modelId="{B9D88E03-8979-41F0-B0BC-403C491C66CA}" type="pres">
      <dgm:prSet presAssocID="{F71E620B-61FD-47A2-A64E-78E247E0380B}" presName="bgRect" presStyleLbl="bgShp" presStyleIdx="1" presStyleCnt="3"/>
      <dgm:spPr/>
    </dgm:pt>
    <dgm:pt modelId="{CFEE2EAF-EFCE-4A0A-91A5-E4DA1B61CE80}" type="pres">
      <dgm:prSet presAssocID="{F71E620B-61FD-47A2-A64E-78E247E038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079EA26-CAAF-4B3B-8369-1EC9D1D2D422}" type="pres">
      <dgm:prSet presAssocID="{F71E620B-61FD-47A2-A64E-78E247E0380B}" presName="spaceRect" presStyleCnt="0"/>
      <dgm:spPr/>
    </dgm:pt>
    <dgm:pt modelId="{A4CC7703-3F1E-49E3-85C0-D86F19F39FE4}" type="pres">
      <dgm:prSet presAssocID="{F71E620B-61FD-47A2-A64E-78E247E0380B}" presName="parTx" presStyleLbl="revTx" presStyleIdx="1" presStyleCnt="3">
        <dgm:presLayoutVars>
          <dgm:chMax val="0"/>
          <dgm:chPref val="0"/>
        </dgm:presLayoutVars>
      </dgm:prSet>
      <dgm:spPr/>
    </dgm:pt>
    <dgm:pt modelId="{548AC846-EDAD-47E7-BF62-6C5412B6C45E}" type="pres">
      <dgm:prSet presAssocID="{06EEC64D-20D3-473C-BFE8-91AEA942B2C9}" presName="sibTrans" presStyleCnt="0"/>
      <dgm:spPr/>
    </dgm:pt>
    <dgm:pt modelId="{11CBE3C8-33C8-4F4A-8379-A0FF42D81BB5}" type="pres">
      <dgm:prSet presAssocID="{E7899A5B-E5B5-4618-A455-D4FC56047D28}" presName="compNode" presStyleCnt="0"/>
      <dgm:spPr/>
    </dgm:pt>
    <dgm:pt modelId="{846D077A-022D-4FE8-9F10-F1D7FD0BAA00}" type="pres">
      <dgm:prSet presAssocID="{E7899A5B-E5B5-4618-A455-D4FC56047D28}" presName="bgRect" presStyleLbl="bgShp" presStyleIdx="2" presStyleCnt="3"/>
      <dgm:spPr/>
    </dgm:pt>
    <dgm:pt modelId="{9583EF18-B52E-4444-8773-2912FA3B3761}" type="pres">
      <dgm:prSet presAssocID="{E7899A5B-E5B5-4618-A455-D4FC56047D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F5318B73-E40D-49CE-B2E9-E73F7667049C}" type="pres">
      <dgm:prSet presAssocID="{E7899A5B-E5B5-4618-A455-D4FC56047D28}" presName="spaceRect" presStyleCnt="0"/>
      <dgm:spPr/>
    </dgm:pt>
    <dgm:pt modelId="{2F3254CA-ADB8-497B-87FB-E13F927D6101}" type="pres">
      <dgm:prSet presAssocID="{E7899A5B-E5B5-4618-A455-D4FC56047D28}" presName="parTx" presStyleLbl="revTx" presStyleIdx="2" presStyleCnt="3">
        <dgm:presLayoutVars>
          <dgm:chMax val="0"/>
          <dgm:chPref val="0"/>
        </dgm:presLayoutVars>
      </dgm:prSet>
      <dgm:spPr/>
    </dgm:pt>
  </dgm:ptLst>
  <dgm:cxnLst>
    <dgm:cxn modelId="{3D0FC367-08B9-449E-A3D9-E01993BDF921}" type="presOf" srcId="{F71E620B-61FD-47A2-A64E-78E247E0380B}" destId="{A4CC7703-3F1E-49E3-85C0-D86F19F39FE4}" srcOrd="0" destOrd="0" presId="urn:microsoft.com/office/officeart/2018/2/layout/IconVerticalSolidList"/>
    <dgm:cxn modelId="{6E809473-EFD9-45E2-9A48-FC4F6693320F}" type="presOf" srcId="{0D8EEDAC-C81B-458D-A6F1-060BC6AF8E87}" destId="{777B0C95-EF7A-49F3-AE84-5D5D93C303D4}" srcOrd="0" destOrd="0" presId="urn:microsoft.com/office/officeart/2018/2/layout/IconVerticalSolidList"/>
    <dgm:cxn modelId="{6350D493-DA45-4297-900A-E5E2C370F4D6}" srcId="{0D8EEDAC-C81B-458D-A6F1-060BC6AF8E87}" destId="{46B902CE-BB12-48FA-BC1E-D4F8AB1B7405}" srcOrd="0" destOrd="0" parTransId="{F0065EB0-523D-4F25-939A-DE742EFFA893}" sibTransId="{687785BD-F29E-4DA2-A955-9C9EED0FAF33}"/>
    <dgm:cxn modelId="{8C4A0BC5-3A8C-4B29-A675-6E5034A7B597}" type="presOf" srcId="{46B902CE-BB12-48FA-BC1E-D4F8AB1B7405}" destId="{2F174353-7CA5-4CCF-BAB6-3A7759691764}" srcOrd="0" destOrd="0" presId="urn:microsoft.com/office/officeart/2018/2/layout/IconVerticalSolidList"/>
    <dgm:cxn modelId="{3DC12CE0-91C7-44A7-8460-BEAD46EC90A5}" srcId="{0D8EEDAC-C81B-458D-A6F1-060BC6AF8E87}" destId="{F71E620B-61FD-47A2-A64E-78E247E0380B}" srcOrd="1" destOrd="0" parTransId="{D781CE2B-C56D-46BB-B461-815980736ABA}" sibTransId="{06EEC64D-20D3-473C-BFE8-91AEA942B2C9}"/>
    <dgm:cxn modelId="{CB64F8E3-AD69-45F9-990B-DE490DFF208B}" srcId="{0D8EEDAC-C81B-458D-A6F1-060BC6AF8E87}" destId="{E7899A5B-E5B5-4618-A455-D4FC56047D28}" srcOrd="2" destOrd="0" parTransId="{9B048445-7C72-4B3D-B942-306F79E6D8AB}" sibTransId="{439B9BDF-BBF7-424D-9DF6-E3D085F07AAE}"/>
    <dgm:cxn modelId="{ED9008F9-B3D9-40A4-BF20-EF050E568086}" type="presOf" srcId="{E7899A5B-E5B5-4618-A455-D4FC56047D28}" destId="{2F3254CA-ADB8-497B-87FB-E13F927D6101}" srcOrd="0" destOrd="0" presId="urn:microsoft.com/office/officeart/2018/2/layout/IconVerticalSolidList"/>
    <dgm:cxn modelId="{B5914A8C-4332-4CF4-B641-DE9D0D486852}" type="presParOf" srcId="{777B0C95-EF7A-49F3-AE84-5D5D93C303D4}" destId="{A0276D24-F6D5-42B6-AB8B-1F44A2DAE063}" srcOrd="0" destOrd="0" presId="urn:microsoft.com/office/officeart/2018/2/layout/IconVerticalSolidList"/>
    <dgm:cxn modelId="{97A6A1F1-A433-4E65-AB1F-1A40B3802D94}" type="presParOf" srcId="{A0276D24-F6D5-42B6-AB8B-1F44A2DAE063}" destId="{5D92D676-8628-46F9-AD48-D7235F7B807E}" srcOrd="0" destOrd="0" presId="urn:microsoft.com/office/officeart/2018/2/layout/IconVerticalSolidList"/>
    <dgm:cxn modelId="{B3739E0D-0F70-49B5-B9F5-58B7DFC61D91}" type="presParOf" srcId="{A0276D24-F6D5-42B6-AB8B-1F44A2DAE063}" destId="{7EE70748-7479-478B-AAE6-2415D5EB6DD2}" srcOrd="1" destOrd="0" presId="urn:microsoft.com/office/officeart/2018/2/layout/IconVerticalSolidList"/>
    <dgm:cxn modelId="{EEEEBC72-23C2-4C8C-B4E5-0A0EF325EFC6}" type="presParOf" srcId="{A0276D24-F6D5-42B6-AB8B-1F44A2DAE063}" destId="{4464A2B9-9790-4688-B55A-5ECC8A75942B}" srcOrd="2" destOrd="0" presId="urn:microsoft.com/office/officeart/2018/2/layout/IconVerticalSolidList"/>
    <dgm:cxn modelId="{F5EB9DED-AB1B-44BD-8511-C47F0DAA6ED5}" type="presParOf" srcId="{A0276D24-F6D5-42B6-AB8B-1F44A2DAE063}" destId="{2F174353-7CA5-4CCF-BAB6-3A7759691764}" srcOrd="3" destOrd="0" presId="urn:microsoft.com/office/officeart/2018/2/layout/IconVerticalSolidList"/>
    <dgm:cxn modelId="{E3C59EC0-BBB1-4EA5-A904-48E0FBC68011}" type="presParOf" srcId="{777B0C95-EF7A-49F3-AE84-5D5D93C303D4}" destId="{120C8FF9-2DF9-4011-BFC7-E57070EB0CB9}" srcOrd="1" destOrd="0" presId="urn:microsoft.com/office/officeart/2018/2/layout/IconVerticalSolidList"/>
    <dgm:cxn modelId="{4B4AA8EA-64AD-44A2-BA71-0E55BB102166}" type="presParOf" srcId="{777B0C95-EF7A-49F3-AE84-5D5D93C303D4}" destId="{A80B9C67-0C11-4EEC-9944-F34898984172}" srcOrd="2" destOrd="0" presId="urn:microsoft.com/office/officeart/2018/2/layout/IconVerticalSolidList"/>
    <dgm:cxn modelId="{1326B882-CCB5-463F-868C-1FFFA6ABE54B}" type="presParOf" srcId="{A80B9C67-0C11-4EEC-9944-F34898984172}" destId="{B9D88E03-8979-41F0-B0BC-403C491C66CA}" srcOrd="0" destOrd="0" presId="urn:microsoft.com/office/officeart/2018/2/layout/IconVerticalSolidList"/>
    <dgm:cxn modelId="{34686AF0-41A9-4AEE-988F-BF271C199CB8}" type="presParOf" srcId="{A80B9C67-0C11-4EEC-9944-F34898984172}" destId="{CFEE2EAF-EFCE-4A0A-91A5-E4DA1B61CE80}" srcOrd="1" destOrd="0" presId="urn:microsoft.com/office/officeart/2018/2/layout/IconVerticalSolidList"/>
    <dgm:cxn modelId="{30BC799C-068E-43C9-9DBE-E6407338139B}" type="presParOf" srcId="{A80B9C67-0C11-4EEC-9944-F34898984172}" destId="{F079EA26-CAAF-4B3B-8369-1EC9D1D2D422}" srcOrd="2" destOrd="0" presId="urn:microsoft.com/office/officeart/2018/2/layout/IconVerticalSolidList"/>
    <dgm:cxn modelId="{8CDCFB3E-F2BB-4525-A421-33ADDF3689EC}" type="presParOf" srcId="{A80B9C67-0C11-4EEC-9944-F34898984172}" destId="{A4CC7703-3F1E-49E3-85C0-D86F19F39FE4}" srcOrd="3" destOrd="0" presId="urn:microsoft.com/office/officeart/2018/2/layout/IconVerticalSolidList"/>
    <dgm:cxn modelId="{54136629-C41C-4BCA-BCF5-0AF2F4F89060}" type="presParOf" srcId="{777B0C95-EF7A-49F3-AE84-5D5D93C303D4}" destId="{548AC846-EDAD-47E7-BF62-6C5412B6C45E}" srcOrd="3" destOrd="0" presId="urn:microsoft.com/office/officeart/2018/2/layout/IconVerticalSolidList"/>
    <dgm:cxn modelId="{FFA21ED3-4E1F-4437-9073-224BB06C99F4}" type="presParOf" srcId="{777B0C95-EF7A-49F3-AE84-5D5D93C303D4}" destId="{11CBE3C8-33C8-4F4A-8379-A0FF42D81BB5}" srcOrd="4" destOrd="0" presId="urn:microsoft.com/office/officeart/2018/2/layout/IconVerticalSolidList"/>
    <dgm:cxn modelId="{6E572121-43D9-4C8D-8FF4-728A6936DA48}" type="presParOf" srcId="{11CBE3C8-33C8-4F4A-8379-A0FF42D81BB5}" destId="{846D077A-022D-4FE8-9F10-F1D7FD0BAA00}" srcOrd="0" destOrd="0" presId="urn:microsoft.com/office/officeart/2018/2/layout/IconVerticalSolidList"/>
    <dgm:cxn modelId="{DA94FAB5-E2A3-4D75-A2A2-6D626BD82C38}" type="presParOf" srcId="{11CBE3C8-33C8-4F4A-8379-A0FF42D81BB5}" destId="{9583EF18-B52E-4444-8773-2912FA3B3761}" srcOrd="1" destOrd="0" presId="urn:microsoft.com/office/officeart/2018/2/layout/IconVerticalSolidList"/>
    <dgm:cxn modelId="{F7AB65BC-280F-40D3-BBFF-61789B7BBAD3}" type="presParOf" srcId="{11CBE3C8-33C8-4F4A-8379-A0FF42D81BB5}" destId="{F5318B73-E40D-49CE-B2E9-E73F7667049C}" srcOrd="2" destOrd="0" presId="urn:microsoft.com/office/officeart/2018/2/layout/IconVerticalSolidList"/>
    <dgm:cxn modelId="{8E8930E5-DCF1-4E12-BA6C-153C33462F75}" type="presParOf" srcId="{11CBE3C8-33C8-4F4A-8379-A0FF42D81BB5}" destId="{2F3254CA-ADB8-497B-87FB-E13F927D61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952B5-E2F6-46B9-B756-A7FE21B5C37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C4E18F-FE1F-4F43-B097-8EFF9441515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Noisy Images Impact Diagnostics:</a:t>
          </a:r>
          <a:r>
            <a:rPr lang="en-US" dirty="0">
              <a:latin typeface="Times New Roman" panose="02020603050405020304" pitchFamily="18" charset="0"/>
              <a:cs typeface="Times New Roman" panose="02020603050405020304" pitchFamily="18" charset="0"/>
            </a:rPr>
            <a:t> Poor image quality complicates accurate diagnosis and patient care</a:t>
          </a:r>
        </a:p>
      </dgm:t>
    </dgm:pt>
    <dgm:pt modelId="{309F362C-F81B-4E59-A504-B037FF406B4C}" type="parTrans" cxnId="{4C82C935-63B1-4364-8C91-D7C7E6336DC6}">
      <dgm:prSet/>
      <dgm:spPr/>
      <dgm:t>
        <a:bodyPr/>
        <a:lstStyle/>
        <a:p>
          <a:endParaRPr lang="en-US"/>
        </a:p>
      </dgm:t>
    </dgm:pt>
    <dgm:pt modelId="{9423C9B7-EAB4-403E-A6CB-66069CFE70D6}" type="sibTrans" cxnId="{4C82C935-63B1-4364-8C91-D7C7E6336DC6}">
      <dgm:prSet/>
      <dgm:spPr/>
      <dgm:t>
        <a:bodyPr/>
        <a:lstStyle/>
        <a:p>
          <a:endParaRPr lang="en-US"/>
        </a:p>
      </dgm:t>
    </dgm:pt>
    <dgm:pt modelId="{DF8789CB-A71E-4318-9ADD-849A7B1E2C1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Limited Trust in AI Systems: </a:t>
          </a:r>
          <a:r>
            <a:rPr lang="en-US" dirty="0">
              <a:latin typeface="Times New Roman" panose="02020603050405020304" pitchFamily="18" charset="0"/>
              <a:cs typeface="Times New Roman" panose="02020603050405020304" pitchFamily="18" charset="0"/>
            </a:rPr>
            <a:t>The black-box nature of GANs hinders their acceptance in clinical settings</a:t>
          </a:r>
        </a:p>
      </dgm:t>
    </dgm:pt>
    <dgm:pt modelId="{22E12A1F-E7B1-4F38-984E-94DD21FC4008}" type="parTrans" cxnId="{0376F177-BA90-40D9-ADF4-6CEA51017715}">
      <dgm:prSet/>
      <dgm:spPr/>
      <dgm:t>
        <a:bodyPr/>
        <a:lstStyle/>
        <a:p>
          <a:endParaRPr lang="en-US"/>
        </a:p>
      </dgm:t>
    </dgm:pt>
    <dgm:pt modelId="{946A8E94-7D01-4B00-A7DC-48378B817D7A}" type="sibTrans" cxnId="{0376F177-BA90-40D9-ADF4-6CEA51017715}">
      <dgm:prSet/>
      <dgm:spPr/>
      <dgm:t>
        <a:bodyPr/>
        <a:lstStyle/>
        <a:p>
          <a:endParaRPr lang="en-US"/>
        </a:p>
      </dgm:t>
    </dgm:pt>
    <dgm:pt modelId="{BCF554F9-6902-414E-A572-7078111FEB88}">
      <dgm:prSet/>
      <dgm:spPr/>
      <dgm:t>
        <a:bodyPr/>
        <a:lstStyle/>
        <a:p>
          <a:pPr>
            <a:lnSpc>
              <a:spcPct val="100000"/>
            </a:lnSpc>
          </a:pPr>
          <a:r>
            <a:rPr lang="en-US" b="1" dirty="0">
              <a:latin typeface="Times New Roman" panose="02020603050405020304" pitchFamily="18" charset="0"/>
              <a:cs typeface="Times New Roman" panose="02020603050405020304" pitchFamily="18" charset="0"/>
            </a:rPr>
            <a:t>Importance of Transparency:</a:t>
          </a:r>
          <a:r>
            <a:rPr lang="en-US" dirty="0">
              <a:latin typeface="Times New Roman" panose="02020603050405020304" pitchFamily="18" charset="0"/>
              <a:cs typeface="Times New Roman" panose="02020603050405020304" pitchFamily="18" charset="0"/>
            </a:rPr>
            <a:t> Clinicians need to understand AI decisions to make informed patient care choices</a:t>
          </a:r>
        </a:p>
      </dgm:t>
    </dgm:pt>
    <dgm:pt modelId="{A3D2AA02-B818-4430-A115-D4B8803C376A}" type="parTrans" cxnId="{785CBBF5-8824-4D3F-B3A5-3E7277E964EB}">
      <dgm:prSet/>
      <dgm:spPr/>
      <dgm:t>
        <a:bodyPr/>
        <a:lstStyle/>
        <a:p>
          <a:endParaRPr lang="en-US"/>
        </a:p>
      </dgm:t>
    </dgm:pt>
    <dgm:pt modelId="{B4CE880E-E40A-4828-A952-7FEE2AB85786}" type="sibTrans" cxnId="{785CBBF5-8824-4D3F-B3A5-3E7277E964EB}">
      <dgm:prSet/>
      <dgm:spPr/>
      <dgm:t>
        <a:bodyPr/>
        <a:lstStyle/>
        <a:p>
          <a:endParaRPr lang="en-US"/>
        </a:p>
      </dgm:t>
    </dgm:pt>
    <dgm:pt modelId="{A3D969F2-0FE6-4A58-B54C-89BD71D09FC3}" type="pres">
      <dgm:prSet presAssocID="{BE5952B5-E2F6-46B9-B756-A7FE21B5C37E}" presName="root" presStyleCnt="0">
        <dgm:presLayoutVars>
          <dgm:dir/>
          <dgm:resizeHandles val="exact"/>
        </dgm:presLayoutVars>
      </dgm:prSet>
      <dgm:spPr/>
    </dgm:pt>
    <dgm:pt modelId="{B0EA4374-730C-480B-AA8D-0692673DF89D}" type="pres">
      <dgm:prSet presAssocID="{5BC4E18F-FE1F-4F43-B097-8EFF94415154}" presName="compNode" presStyleCnt="0"/>
      <dgm:spPr/>
    </dgm:pt>
    <dgm:pt modelId="{4CCA9917-F5E7-4FD9-9DEA-C3BC2AD293F2}" type="pres">
      <dgm:prSet presAssocID="{5BC4E18F-FE1F-4F43-B097-8EFF94415154}" presName="bgRect" presStyleLbl="bgShp" presStyleIdx="0" presStyleCnt="3"/>
      <dgm:spPr/>
    </dgm:pt>
    <dgm:pt modelId="{D7864EFE-B099-4FC9-A8B6-ABD7DC83B9F1}" type="pres">
      <dgm:prSet presAssocID="{5BC4E18F-FE1F-4F43-B097-8EFF944151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34C14D89-3FD6-4548-B964-2A51AF76275D}" type="pres">
      <dgm:prSet presAssocID="{5BC4E18F-FE1F-4F43-B097-8EFF94415154}" presName="spaceRect" presStyleCnt="0"/>
      <dgm:spPr/>
    </dgm:pt>
    <dgm:pt modelId="{F5DFC6AD-11C5-4660-9AD1-F743D976B5D9}" type="pres">
      <dgm:prSet presAssocID="{5BC4E18F-FE1F-4F43-B097-8EFF94415154}" presName="parTx" presStyleLbl="revTx" presStyleIdx="0" presStyleCnt="3">
        <dgm:presLayoutVars>
          <dgm:chMax val="0"/>
          <dgm:chPref val="0"/>
        </dgm:presLayoutVars>
      </dgm:prSet>
      <dgm:spPr/>
    </dgm:pt>
    <dgm:pt modelId="{4FB0AED6-A9EA-4DA7-92BA-9D4F393CEB38}" type="pres">
      <dgm:prSet presAssocID="{9423C9B7-EAB4-403E-A6CB-66069CFE70D6}" presName="sibTrans" presStyleCnt="0"/>
      <dgm:spPr/>
    </dgm:pt>
    <dgm:pt modelId="{30AE98A7-F334-4D5E-A310-74FEA847EDD3}" type="pres">
      <dgm:prSet presAssocID="{DF8789CB-A71E-4318-9ADD-849A7B1E2C10}" presName="compNode" presStyleCnt="0"/>
      <dgm:spPr/>
    </dgm:pt>
    <dgm:pt modelId="{95C8AD8E-F920-4374-800C-BAD10A4A29E3}" type="pres">
      <dgm:prSet presAssocID="{DF8789CB-A71E-4318-9ADD-849A7B1E2C10}" presName="bgRect" presStyleLbl="bgShp" presStyleIdx="1" presStyleCnt="3"/>
      <dgm:spPr/>
    </dgm:pt>
    <dgm:pt modelId="{BB0F7AA6-6455-4A08-8B35-1483F5AFF744}" type="pres">
      <dgm:prSet presAssocID="{DF8789CB-A71E-4318-9ADD-849A7B1E2C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D53DA682-5E14-4967-9667-97A9194276D1}" type="pres">
      <dgm:prSet presAssocID="{DF8789CB-A71E-4318-9ADD-849A7B1E2C10}" presName="spaceRect" presStyleCnt="0"/>
      <dgm:spPr/>
    </dgm:pt>
    <dgm:pt modelId="{2BC03E3F-14BA-4996-8349-3C5F01E9D3DD}" type="pres">
      <dgm:prSet presAssocID="{DF8789CB-A71E-4318-9ADD-849A7B1E2C10}" presName="parTx" presStyleLbl="revTx" presStyleIdx="1" presStyleCnt="3">
        <dgm:presLayoutVars>
          <dgm:chMax val="0"/>
          <dgm:chPref val="0"/>
        </dgm:presLayoutVars>
      </dgm:prSet>
      <dgm:spPr/>
    </dgm:pt>
    <dgm:pt modelId="{668E81E4-9527-4C86-A5A5-DC6AA6045CF9}" type="pres">
      <dgm:prSet presAssocID="{946A8E94-7D01-4B00-A7DC-48378B817D7A}" presName="sibTrans" presStyleCnt="0"/>
      <dgm:spPr/>
    </dgm:pt>
    <dgm:pt modelId="{1B102DFB-A561-4CDC-80E2-14B48E57210C}" type="pres">
      <dgm:prSet presAssocID="{BCF554F9-6902-414E-A572-7078111FEB88}" presName="compNode" presStyleCnt="0"/>
      <dgm:spPr/>
    </dgm:pt>
    <dgm:pt modelId="{23072914-908C-4D26-9268-2DA13AECD852}" type="pres">
      <dgm:prSet presAssocID="{BCF554F9-6902-414E-A572-7078111FEB88}" presName="bgRect" presStyleLbl="bgShp" presStyleIdx="2" presStyleCnt="3"/>
      <dgm:spPr/>
    </dgm:pt>
    <dgm:pt modelId="{CF990272-CD81-4894-9345-A6B4D6844720}" type="pres">
      <dgm:prSet presAssocID="{BCF554F9-6902-414E-A572-7078111FEB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AAB3B44-7CC6-4AFD-8149-897ED6ECBB38}" type="pres">
      <dgm:prSet presAssocID="{BCF554F9-6902-414E-A572-7078111FEB88}" presName="spaceRect" presStyleCnt="0"/>
      <dgm:spPr/>
    </dgm:pt>
    <dgm:pt modelId="{12F3C9CB-8615-45E1-B12D-F20147C5D742}" type="pres">
      <dgm:prSet presAssocID="{BCF554F9-6902-414E-A572-7078111FEB88}" presName="parTx" presStyleLbl="revTx" presStyleIdx="2" presStyleCnt="3">
        <dgm:presLayoutVars>
          <dgm:chMax val="0"/>
          <dgm:chPref val="0"/>
        </dgm:presLayoutVars>
      </dgm:prSet>
      <dgm:spPr/>
    </dgm:pt>
  </dgm:ptLst>
  <dgm:cxnLst>
    <dgm:cxn modelId="{BEFCF504-CB38-4F9B-8D08-09A0C99FDB10}" type="presOf" srcId="{DF8789CB-A71E-4318-9ADD-849A7B1E2C10}" destId="{2BC03E3F-14BA-4996-8349-3C5F01E9D3DD}" srcOrd="0" destOrd="0" presId="urn:microsoft.com/office/officeart/2018/2/layout/IconVerticalSolidList"/>
    <dgm:cxn modelId="{4C82C935-63B1-4364-8C91-D7C7E6336DC6}" srcId="{BE5952B5-E2F6-46B9-B756-A7FE21B5C37E}" destId="{5BC4E18F-FE1F-4F43-B097-8EFF94415154}" srcOrd="0" destOrd="0" parTransId="{309F362C-F81B-4E59-A504-B037FF406B4C}" sibTransId="{9423C9B7-EAB4-403E-A6CB-66069CFE70D6}"/>
    <dgm:cxn modelId="{0376F177-BA90-40D9-ADF4-6CEA51017715}" srcId="{BE5952B5-E2F6-46B9-B756-A7FE21B5C37E}" destId="{DF8789CB-A71E-4318-9ADD-849A7B1E2C10}" srcOrd="1" destOrd="0" parTransId="{22E12A1F-E7B1-4F38-984E-94DD21FC4008}" sibTransId="{946A8E94-7D01-4B00-A7DC-48378B817D7A}"/>
    <dgm:cxn modelId="{1321A57F-1370-4EE3-9986-DA31BC9F9E2A}" type="presOf" srcId="{BE5952B5-E2F6-46B9-B756-A7FE21B5C37E}" destId="{A3D969F2-0FE6-4A58-B54C-89BD71D09FC3}" srcOrd="0" destOrd="0" presId="urn:microsoft.com/office/officeart/2018/2/layout/IconVerticalSolidList"/>
    <dgm:cxn modelId="{7EAE119E-8593-4E48-986F-0934CC4F87FD}" type="presOf" srcId="{5BC4E18F-FE1F-4F43-B097-8EFF94415154}" destId="{F5DFC6AD-11C5-4660-9AD1-F743D976B5D9}" srcOrd="0" destOrd="0" presId="urn:microsoft.com/office/officeart/2018/2/layout/IconVerticalSolidList"/>
    <dgm:cxn modelId="{E89E88E0-A9D1-45BC-915E-2D6FD7F33B2C}" type="presOf" srcId="{BCF554F9-6902-414E-A572-7078111FEB88}" destId="{12F3C9CB-8615-45E1-B12D-F20147C5D742}" srcOrd="0" destOrd="0" presId="urn:microsoft.com/office/officeart/2018/2/layout/IconVerticalSolidList"/>
    <dgm:cxn modelId="{785CBBF5-8824-4D3F-B3A5-3E7277E964EB}" srcId="{BE5952B5-E2F6-46B9-B756-A7FE21B5C37E}" destId="{BCF554F9-6902-414E-A572-7078111FEB88}" srcOrd="2" destOrd="0" parTransId="{A3D2AA02-B818-4430-A115-D4B8803C376A}" sibTransId="{B4CE880E-E40A-4828-A952-7FEE2AB85786}"/>
    <dgm:cxn modelId="{ACFB6DE4-BEA1-4280-B314-E2D7DD311D74}" type="presParOf" srcId="{A3D969F2-0FE6-4A58-B54C-89BD71D09FC3}" destId="{B0EA4374-730C-480B-AA8D-0692673DF89D}" srcOrd="0" destOrd="0" presId="urn:microsoft.com/office/officeart/2018/2/layout/IconVerticalSolidList"/>
    <dgm:cxn modelId="{B8FC9B27-9025-4429-952E-183236B00B23}" type="presParOf" srcId="{B0EA4374-730C-480B-AA8D-0692673DF89D}" destId="{4CCA9917-F5E7-4FD9-9DEA-C3BC2AD293F2}" srcOrd="0" destOrd="0" presId="urn:microsoft.com/office/officeart/2018/2/layout/IconVerticalSolidList"/>
    <dgm:cxn modelId="{115F6D94-C6B7-4285-B250-37564E5E664D}" type="presParOf" srcId="{B0EA4374-730C-480B-AA8D-0692673DF89D}" destId="{D7864EFE-B099-4FC9-A8B6-ABD7DC83B9F1}" srcOrd="1" destOrd="0" presId="urn:microsoft.com/office/officeart/2018/2/layout/IconVerticalSolidList"/>
    <dgm:cxn modelId="{3EC79561-C58A-453A-ACE9-28994E00B5A3}" type="presParOf" srcId="{B0EA4374-730C-480B-AA8D-0692673DF89D}" destId="{34C14D89-3FD6-4548-B964-2A51AF76275D}" srcOrd="2" destOrd="0" presId="urn:microsoft.com/office/officeart/2018/2/layout/IconVerticalSolidList"/>
    <dgm:cxn modelId="{FDF8474E-7B52-4320-81D7-48C54EBB23C3}" type="presParOf" srcId="{B0EA4374-730C-480B-AA8D-0692673DF89D}" destId="{F5DFC6AD-11C5-4660-9AD1-F743D976B5D9}" srcOrd="3" destOrd="0" presId="urn:microsoft.com/office/officeart/2018/2/layout/IconVerticalSolidList"/>
    <dgm:cxn modelId="{6EF99440-5FA7-474D-9A89-4BEF2A46F7F2}" type="presParOf" srcId="{A3D969F2-0FE6-4A58-B54C-89BD71D09FC3}" destId="{4FB0AED6-A9EA-4DA7-92BA-9D4F393CEB38}" srcOrd="1" destOrd="0" presId="urn:microsoft.com/office/officeart/2018/2/layout/IconVerticalSolidList"/>
    <dgm:cxn modelId="{A4D12B9E-9C02-48E1-8687-555130E1DE64}" type="presParOf" srcId="{A3D969F2-0FE6-4A58-B54C-89BD71D09FC3}" destId="{30AE98A7-F334-4D5E-A310-74FEA847EDD3}" srcOrd="2" destOrd="0" presId="urn:microsoft.com/office/officeart/2018/2/layout/IconVerticalSolidList"/>
    <dgm:cxn modelId="{AA1E9B11-F8D3-43F9-A66C-A9DA83C45633}" type="presParOf" srcId="{30AE98A7-F334-4D5E-A310-74FEA847EDD3}" destId="{95C8AD8E-F920-4374-800C-BAD10A4A29E3}" srcOrd="0" destOrd="0" presId="urn:microsoft.com/office/officeart/2018/2/layout/IconVerticalSolidList"/>
    <dgm:cxn modelId="{81081431-BB1E-49D5-951E-4F58053B4C0B}" type="presParOf" srcId="{30AE98A7-F334-4D5E-A310-74FEA847EDD3}" destId="{BB0F7AA6-6455-4A08-8B35-1483F5AFF744}" srcOrd="1" destOrd="0" presId="urn:microsoft.com/office/officeart/2018/2/layout/IconVerticalSolidList"/>
    <dgm:cxn modelId="{EDCCCB37-2330-47C4-A84A-BAFB52258170}" type="presParOf" srcId="{30AE98A7-F334-4D5E-A310-74FEA847EDD3}" destId="{D53DA682-5E14-4967-9667-97A9194276D1}" srcOrd="2" destOrd="0" presId="urn:microsoft.com/office/officeart/2018/2/layout/IconVerticalSolidList"/>
    <dgm:cxn modelId="{8E93F444-AFD1-4898-BCE2-EE97391593D1}" type="presParOf" srcId="{30AE98A7-F334-4D5E-A310-74FEA847EDD3}" destId="{2BC03E3F-14BA-4996-8349-3C5F01E9D3DD}" srcOrd="3" destOrd="0" presId="urn:microsoft.com/office/officeart/2018/2/layout/IconVerticalSolidList"/>
    <dgm:cxn modelId="{6B642DC0-ADAA-455E-AF05-596AB105F28C}" type="presParOf" srcId="{A3D969F2-0FE6-4A58-B54C-89BD71D09FC3}" destId="{668E81E4-9527-4C86-A5A5-DC6AA6045CF9}" srcOrd="3" destOrd="0" presId="urn:microsoft.com/office/officeart/2018/2/layout/IconVerticalSolidList"/>
    <dgm:cxn modelId="{FDE12750-C1B1-4EB1-9FB7-B8F3AA403B57}" type="presParOf" srcId="{A3D969F2-0FE6-4A58-B54C-89BD71D09FC3}" destId="{1B102DFB-A561-4CDC-80E2-14B48E57210C}" srcOrd="4" destOrd="0" presId="urn:microsoft.com/office/officeart/2018/2/layout/IconVerticalSolidList"/>
    <dgm:cxn modelId="{B81018D6-433F-4BCD-A74D-841A81142EFE}" type="presParOf" srcId="{1B102DFB-A561-4CDC-80E2-14B48E57210C}" destId="{23072914-908C-4D26-9268-2DA13AECD852}" srcOrd="0" destOrd="0" presId="urn:microsoft.com/office/officeart/2018/2/layout/IconVerticalSolidList"/>
    <dgm:cxn modelId="{35C2E5BA-F488-431C-B66C-8660B61E6AA5}" type="presParOf" srcId="{1B102DFB-A561-4CDC-80E2-14B48E57210C}" destId="{CF990272-CD81-4894-9345-A6B4D6844720}" srcOrd="1" destOrd="0" presId="urn:microsoft.com/office/officeart/2018/2/layout/IconVerticalSolidList"/>
    <dgm:cxn modelId="{1D7BDFDE-F157-4442-851A-E68E0D45706A}" type="presParOf" srcId="{1B102DFB-A561-4CDC-80E2-14B48E57210C}" destId="{0AAB3B44-7CC6-4AFD-8149-897ED6ECBB38}" srcOrd="2" destOrd="0" presId="urn:microsoft.com/office/officeart/2018/2/layout/IconVerticalSolidList"/>
    <dgm:cxn modelId="{B8C1C7F2-302D-413F-AB83-B3EC61146653}" type="presParOf" srcId="{1B102DFB-A561-4CDC-80E2-14B48E57210C}" destId="{12F3C9CB-8615-45E1-B12D-F20147C5D7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B0578F-B4DC-4734-B72F-5E27C244E48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C371C018-C001-4994-A8B2-BC8388E03289}">
      <dgm:prSet/>
      <dgm:spPr/>
      <dgm:t>
        <a:bodyPr/>
        <a:lstStyle/>
        <a:p>
          <a:r>
            <a:rPr lang="en-US" b="1" dirty="0">
              <a:latin typeface="Times New Roman" panose="02020603050405020304" pitchFamily="18" charset="0"/>
              <a:cs typeface="Times New Roman" panose="02020603050405020304" pitchFamily="18" charset="0"/>
            </a:rPr>
            <a:t>Denoise CT Images:</a:t>
          </a:r>
          <a:r>
            <a:rPr lang="en-US" dirty="0">
              <a:latin typeface="Times New Roman" panose="02020603050405020304" pitchFamily="18" charset="0"/>
              <a:cs typeface="Times New Roman" panose="02020603050405020304" pitchFamily="18" charset="0"/>
            </a:rPr>
            <a:t> Use GANs to produce high-quality, denoised Kidney CT Scans.</a:t>
          </a:r>
        </a:p>
      </dgm:t>
    </dgm:pt>
    <dgm:pt modelId="{38C6FCB5-A0CD-4F21-889F-9BCBC274A5A0}" type="parTrans" cxnId="{42DE137C-6B8C-4230-857D-9630B8EC20DD}">
      <dgm:prSet/>
      <dgm:spPr/>
      <dgm:t>
        <a:bodyPr/>
        <a:lstStyle/>
        <a:p>
          <a:endParaRPr lang="en-US"/>
        </a:p>
      </dgm:t>
    </dgm:pt>
    <dgm:pt modelId="{86ADAB4C-AFA1-44C7-9B88-7C23E81D80C3}" type="sibTrans" cxnId="{42DE137C-6B8C-4230-857D-9630B8EC20DD}">
      <dgm:prSet/>
      <dgm:spPr/>
      <dgm:t>
        <a:bodyPr/>
        <a:lstStyle/>
        <a:p>
          <a:endParaRPr lang="en-US"/>
        </a:p>
      </dgm:t>
    </dgm:pt>
    <dgm:pt modelId="{309F6AD8-D1F4-4927-9530-2377CBC8FFBA}">
      <dgm:prSet/>
      <dgm:spPr/>
      <dgm:t>
        <a:bodyPr/>
        <a:lstStyle/>
        <a:p>
          <a:r>
            <a:rPr lang="en-US" b="1" dirty="0">
              <a:latin typeface="Times New Roman" panose="02020603050405020304" pitchFamily="18" charset="0"/>
              <a:cs typeface="Times New Roman" panose="02020603050405020304" pitchFamily="18" charset="0"/>
            </a:rPr>
            <a:t>Explainability for AI Outputs:</a:t>
          </a:r>
          <a:r>
            <a:rPr lang="en-US" dirty="0">
              <a:latin typeface="Times New Roman" panose="02020603050405020304" pitchFamily="18" charset="0"/>
              <a:cs typeface="Times New Roman" panose="02020603050405020304" pitchFamily="18" charset="0"/>
            </a:rPr>
            <a:t> Provide transparent, interpretable insights into the GAN’s image generation process</a:t>
          </a:r>
        </a:p>
      </dgm:t>
    </dgm:pt>
    <dgm:pt modelId="{78C16A45-3ACB-48C2-89EF-A11C36052379}" type="parTrans" cxnId="{B64CFEF0-B789-4777-B465-FCC8F364E182}">
      <dgm:prSet/>
      <dgm:spPr/>
      <dgm:t>
        <a:bodyPr/>
        <a:lstStyle/>
        <a:p>
          <a:endParaRPr lang="en-US"/>
        </a:p>
      </dgm:t>
    </dgm:pt>
    <dgm:pt modelId="{7D7E06A0-9DC0-4A9A-AC5F-8C337F9B2987}" type="sibTrans" cxnId="{B64CFEF0-B789-4777-B465-FCC8F364E182}">
      <dgm:prSet/>
      <dgm:spPr/>
      <dgm:t>
        <a:bodyPr/>
        <a:lstStyle/>
        <a:p>
          <a:endParaRPr lang="en-US"/>
        </a:p>
      </dgm:t>
    </dgm:pt>
    <dgm:pt modelId="{907B50AD-9813-42A5-846A-A8DD0A22B68D}">
      <dgm:prSet/>
      <dgm:spPr/>
      <dgm:t>
        <a:bodyPr/>
        <a:lstStyle/>
        <a:p>
          <a:r>
            <a:rPr lang="en-US" b="1" dirty="0">
              <a:latin typeface="Times New Roman" panose="02020603050405020304" pitchFamily="18" charset="0"/>
              <a:cs typeface="Times New Roman" panose="02020603050405020304" pitchFamily="18" charset="0"/>
            </a:rPr>
            <a:t>Kidney Disease Detection with CNN:</a:t>
          </a:r>
          <a:r>
            <a:rPr lang="en-US" dirty="0">
              <a:latin typeface="Times New Roman" panose="02020603050405020304" pitchFamily="18" charset="0"/>
              <a:cs typeface="Times New Roman" panose="02020603050405020304" pitchFamily="18" charset="0"/>
            </a:rPr>
            <a:t> Develop an explainable CNN to predict the presence of Kidney Disease in the denoised images</a:t>
          </a:r>
        </a:p>
      </dgm:t>
    </dgm:pt>
    <dgm:pt modelId="{99DB971F-4D7A-4DB5-B1F4-0AA802E48A9D}" type="parTrans" cxnId="{12A8B552-D6B1-4A5D-963E-CF18CC8E8C5B}">
      <dgm:prSet/>
      <dgm:spPr/>
      <dgm:t>
        <a:bodyPr/>
        <a:lstStyle/>
        <a:p>
          <a:endParaRPr lang="en-US"/>
        </a:p>
      </dgm:t>
    </dgm:pt>
    <dgm:pt modelId="{0CC7131D-4C2B-4A66-B9E1-1DE8A4442C3A}" type="sibTrans" cxnId="{12A8B552-D6B1-4A5D-963E-CF18CC8E8C5B}">
      <dgm:prSet/>
      <dgm:spPr/>
      <dgm:t>
        <a:bodyPr/>
        <a:lstStyle/>
        <a:p>
          <a:endParaRPr lang="en-US"/>
        </a:p>
      </dgm:t>
    </dgm:pt>
    <dgm:pt modelId="{3F87E514-4656-4A82-A7D3-4131177228E7}" type="pres">
      <dgm:prSet presAssocID="{AAB0578F-B4DC-4734-B72F-5E27C244E48C}" presName="root" presStyleCnt="0">
        <dgm:presLayoutVars>
          <dgm:dir/>
          <dgm:resizeHandles val="exact"/>
        </dgm:presLayoutVars>
      </dgm:prSet>
      <dgm:spPr/>
    </dgm:pt>
    <dgm:pt modelId="{4FCE6600-66B7-4BE4-B6EA-B1DE9386EAEE}" type="pres">
      <dgm:prSet presAssocID="{C371C018-C001-4994-A8B2-BC8388E03289}" presName="compNode" presStyleCnt="0"/>
      <dgm:spPr/>
    </dgm:pt>
    <dgm:pt modelId="{09F1F7E8-3F56-4013-AB6A-818315C3896D}" type="pres">
      <dgm:prSet presAssocID="{C371C018-C001-4994-A8B2-BC8388E03289}" presName="bgRect" presStyleLbl="bgShp" presStyleIdx="0" presStyleCnt="3"/>
      <dgm:spPr/>
    </dgm:pt>
    <dgm:pt modelId="{7C312572-500B-42A5-BB16-991A2E47D42C}" type="pres">
      <dgm:prSet presAssocID="{C371C018-C001-4994-A8B2-BC8388E032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active Sign"/>
        </a:ext>
      </dgm:extLst>
    </dgm:pt>
    <dgm:pt modelId="{88408244-D1DD-4563-AC3D-636B393B3AEC}" type="pres">
      <dgm:prSet presAssocID="{C371C018-C001-4994-A8B2-BC8388E03289}" presName="spaceRect" presStyleCnt="0"/>
      <dgm:spPr/>
    </dgm:pt>
    <dgm:pt modelId="{35557872-F493-416A-8C6D-31F9B4E127A6}" type="pres">
      <dgm:prSet presAssocID="{C371C018-C001-4994-A8B2-BC8388E03289}" presName="parTx" presStyleLbl="revTx" presStyleIdx="0" presStyleCnt="3">
        <dgm:presLayoutVars>
          <dgm:chMax val="0"/>
          <dgm:chPref val="0"/>
        </dgm:presLayoutVars>
      </dgm:prSet>
      <dgm:spPr/>
    </dgm:pt>
    <dgm:pt modelId="{C05BEA51-8873-4D6F-81EA-288C6A40602E}" type="pres">
      <dgm:prSet presAssocID="{86ADAB4C-AFA1-44C7-9B88-7C23E81D80C3}" presName="sibTrans" presStyleCnt="0"/>
      <dgm:spPr/>
    </dgm:pt>
    <dgm:pt modelId="{5C420DDE-0D6B-45AA-93BD-6DCAF3E61645}" type="pres">
      <dgm:prSet presAssocID="{309F6AD8-D1F4-4927-9530-2377CBC8FFBA}" presName="compNode" presStyleCnt="0"/>
      <dgm:spPr/>
    </dgm:pt>
    <dgm:pt modelId="{9F5DE65F-8B1A-423C-A6EB-2A42A955FD86}" type="pres">
      <dgm:prSet presAssocID="{309F6AD8-D1F4-4927-9530-2377CBC8FFBA}" presName="bgRect" presStyleLbl="bgShp" presStyleIdx="1" presStyleCnt="3"/>
      <dgm:spPr/>
    </dgm:pt>
    <dgm:pt modelId="{E3E7031D-B43D-40E7-9F69-B46FF4577522}" type="pres">
      <dgm:prSet presAssocID="{309F6AD8-D1F4-4927-9530-2377CBC8FF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0BBA25E-3876-444D-A248-65022C615433}" type="pres">
      <dgm:prSet presAssocID="{309F6AD8-D1F4-4927-9530-2377CBC8FFBA}" presName="spaceRect" presStyleCnt="0"/>
      <dgm:spPr/>
    </dgm:pt>
    <dgm:pt modelId="{37D9DCFF-9192-42F5-9A17-B568B384A46B}" type="pres">
      <dgm:prSet presAssocID="{309F6AD8-D1F4-4927-9530-2377CBC8FFBA}" presName="parTx" presStyleLbl="revTx" presStyleIdx="1" presStyleCnt="3">
        <dgm:presLayoutVars>
          <dgm:chMax val="0"/>
          <dgm:chPref val="0"/>
        </dgm:presLayoutVars>
      </dgm:prSet>
      <dgm:spPr/>
    </dgm:pt>
    <dgm:pt modelId="{8744560F-F34F-4D14-A8A7-20C56F449E5B}" type="pres">
      <dgm:prSet presAssocID="{7D7E06A0-9DC0-4A9A-AC5F-8C337F9B2987}" presName="sibTrans" presStyleCnt="0"/>
      <dgm:spPr/>
    </dgm:pt>
    <dgm:pt modelId="{57193197-66AA-4322-8B33-88D8D5361477}" type="pres">
      <dgm:prSet presAssocID="{907B50AD-9813-42A5-846A-A8DD0A22B68D}" presName="compNode" presStyleCnt="0"/>
      <dgm:spPr/>
    </dgm:pt>
    <dgm:pt modelId="{C1B22B52-8B97-453C-8CEF-B8FBB671D7B3}" type="pres">
      <dgm:prSet presAssocID="{907B50AD-9813-42A5-846A-A8DD0A22B68D}" presName="bgRect" presStyleLbl="bgShp" presStyleIdx="2" presStyleCnt="3"/>
      <dgm:spPr/>
    </dgm:pt>
    <dgm:pt modelId="{99B91F3E-BF07-44D9-AC3B-0EA3A910FB86}" type="pres">
      <dgm:prSet presAssocID="{907B50AD-9813-42A5-846A-A8DD0A22B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FA83EC13-7489-4489-BB7F-2FC4A2B4ED8B}" type="pres">
      <dgm:prSet presAssocID="{907B50AD-9813-42A5-846A-A8DD0A22B68D}" presName="spaceRect" presStyleCnt="0"/>
      <dgm:spPr/>
    </dgm:pt>
    <dgm:pt modelId="{63FE540C-D852-4962-8F4B-CDD669B5AEFF}" type="pres">
      <dgm:prSet presAssocID="{907B50AD-9813-42A5-846A-A8DD0A22B68D}" presName="parTx" presStyleLbl="revTx" presStyleIdx="2" presStyleCnt="3">
        <dgm:presLayoutVars>
          <dgm:chMax val="0"/>
          <dgm:chPref val="0"/>
        </dgm:presLayoutVars>
      </dgm:prSet>
      <dgm:spPr/>
    </dgm:pt>
  </dgm:ptLst>
  <dgm:cxnLst>
    <dgm:cxn modelId="{12A8B552-D6B1-4A5D-963E-CF18CC8E8C5B}" srcId="{AAB0578F-B4DC-4734-B72F-5E27C244E48C}" destId="{907B50AD-9813-42A5-846A-A8DD0A22B68D}" srcOrd="2" destOrd="0" parTransId="{99DB971F-4D7A-4DB5-B1F4-0AA802E48A9D}" sibTransId="{0CC7131D-4C2B-4A66-B9E1-1DE8A4442C3A}"/>
    <dgm:cxn modelId="{42DE137C-6B8C-4230-857D-9630B8EC20DD}" srcId="{AAB0578F-B4DC-4734-B72F-5E27C244E48C}" destId="{C371C018-C001-4994-A8B2-BC8388E03289}" srcOrd="0" destOrd="0" parTransId="{38C6FCB5-A0CD-4F21-889F-9BCBC274A5A0}" sibTransId="{86ADAB4C-AFA1-44C7-9B88-7C23E81D80C3}"/>
    <dgm:cxn modelId="{D9DB8C81-2ADA-40B3-8756-1AAAE5A16CD5}" type="presOf" srcId="{907B50AD-9813-42A5-846A-A8DD0A22B68D}" destId="{63FE540C-D852-4962-8F4B-CDD669B5AEFF}" srcOrd="0" destOrd="0" presId="urn:microsoft.com/office/officeart/2018/2/layout/IconVerticalSolidList"/>
    <dgm:cxn modelId="{579E07A5-7B41-4E4B-85C4-84332F1A1B32}" type="presOf" srcId="{AAB0578F-B4DC-4734-B72F-5E27C244E48C}" destId="{3F87E514-4656-4A82-A7D3-4131177228E7}" srcOrd="0" destOrd="0" presId="urn:microsoft.com/office/officeart/2018/2/layout/IconVerticalSolidList"/>
    <dgm:cxn modelId="{3F762FC9-C486-4547-BD7A-DB1C604B1286}" type="presOf" srcId="{C371C018-C001-4994-A8B2-BC8388E03289}" destId="{35557872-F493-416A-8C6D-31F9B4E127A6}" srcOrd="0" destOrd="0" presId="urn:microsoft.com/office/officeart/2018/2/layout/IconVerticalSolidList"/>
    <dgm:cxn modelId="{F8DC1FCC-00BB-455C-B490-8E08072874A6}" type="presOf" srcId="{309F6AD8-D1F4-4927-9530-2377CBC8FFBA}" destId="{37D9DCFF-9192-42F5-9A17-B568B384A46B}" srcOrd="0" destOrd="0" presId="urn:microsoft.com/office/officeart/2018/2/layout/IconVerticalSolidList"/>
    <dgm:cxn modelId="{B64CFEF0-B789-4777-B465-FCC8F364E182}" srcId="{AAB0578F-B4DC-4734-B72F-5E27C244E48C}" destId="{309F6AD8-D1F4-4927-9530-2377CBC8FFBA}" srcOrd="1" destOrd="0" parTransId="{78C16A45-3ACB-48C2-89EF-A11C36052379}" sibTransId="{7D7E06A0-9DC0-4A9A-AC5F-8C337F9B2987}"/>
    <dgm:cxn modelId="{3516B26C-7020-4F04-A955-92D42A5F09B8}" type="presParOf" srcId="{3F87E514-4656-4A82-A7D3-4131177228E7}" destId="{4FCE6600-66B7-4BE4-B6EA-B1DE9386EAEE}" srcOrd="0" destOrd="0" presId="urn:microsoft.com/office/officeart/2018/2/layout/IconVerticalSolidList"/>
    <dgm:cxn modelId="{7E1BE398-5A07-47CD-95D0-337CBE3FDB44}" type="presParOf" srcId="{4FCE6600-66B7-4BE4-B6EA-B1DE9386EAEE}" destId="{09F1F7E8-3F56-4013-AB6A-818315C3896D}" srcOrd="0" destOrd="0" presId="urn:microsoft.com/office/officeart/2018/2/layout/IconVerticalSolidList"/>
    <dgm:cxn modelId="{0173806D-6ECE-4609-B8AA-E4AFF050ADC9}" type="presParOf" srcId="{4FCE6600-66B7-4BE4-B6EA-B1DE9386EAEE}" destId="{7C312572-500B-42A5-BB16-991A2E47D42C}" srcOrd="1" destOrd="0" presId="urn:microsoft.com/office/officeart/2018/2/layout/IconVerticalSolidList"/>
    <dgm:cxn modelId="{138D0335-C75A-4D02-9CA3-6371B397D3FB}" type="presParOf" srcId="{4FCE6600-66B7-4BE4-B6EA-B1DE9386EAEE}" destId="{88408244-D1DD-4563-AC3D-636B393B3AEC}" srcOrd="2" destOrd="0" presId="urn:microsoft.com/office/officeart/2018/2/layout/IconVerticalSolidList"/>
    <dgm:cxn modelId="{018608E6-397A-42BC-8AFD-F36117EEFA30}" type="presParOf" srcId="{4FCE6600-66B7-4BE4-B6EA-B1DE9386EAEE}" destId="{35557872-F493-416A-8C6D-31F9B4E127A6}" srcOrd="3" destOrd="0" presId="urn:microsoft.com/office/officeart/2018/2/layout/IconVerticalSolidList"/>
    <dgm:cxn modelId="{E49CFB39-5AD3-4D48-AB9B-78647EB8935D}" type="presParOf" srcId="{3F87E514-4656-4A82-A7D3-4131177228E7}" destId="{C05BEA51-8873-4D6F-81EA-288C6A40602E}" srcOrd="1" destOrd="0" presId="urn:microsoft.com/office/officeart/2018/2/layout/IconVerticalSolidList"/>
    <dgm:cxn modelId="{56426ED5-4E5C-43A3-B2D1-B8205D38B023}" type="presParOf" srcId="{3F87E514-4656-4A82-A7D3-4131177228E7}" destId="{5C420DDE-0D6B-45AA-93BD-6DCAF3E61645}" srcOrd="2" destOrd="0" presId="urn:microsoft.com/office/officeart/2018/2/layout/IconVerticalSolidList"/>
    <dgm:cxn modelId="{C54E18EE-4256-4090-A279-57427815B56D}" type="presParOf" srcId="{5C420DDE-0D6B-45AA-93BD-6DCAF3E61645}" destId="{9F5DE65F-8B1A-423C-A6EB-2A42A955FD86}" srcOrd="0" destOrd="0" presId="urn:microsoft.com/office/officeart/2018/2/layout/IconVerticalSolidList"/>
    <dgm:cxn modelId="{DCDDA65B-AB8C-4B7E-BEAA-EE39E0C1A2BB}" type="presParOf" srcId="{5C420DDE-0D6B-45AA-93BD-6DCAF3E61645}" destId="{E3E7031D-B43D-40E7-9F69-B46FF4577522}" srcOrd="1" destOrd="0" presId="urn:microsoft.com/office/officeart/2018/2/layout/IconVerticalSolidList"/>
    <dgm:cxn modelId="{41CF0B2F-5B20-4A29-8F6F-2060942002DF}" type="presParOf" srcId="{5C420DDE-0D6B-45AA-93BD-6DCAF3E61645}" destId="{30BBA25E-3876-444D-A248-65022C615433}" srcOrd="2" destOrd="0" presId="urn:microsoft.com/office/officeart/2018/2/layout/IconVerticalSolidList"/>
    <dgm:cxn modelId="{C97D4B65-80B1-420D-AEE1-686AF8E255B5}" type="presParOf" srcId="{5C420DDE-0D6B-45AA-93BD-6DCAF3E61645}" destId="{37D9DCFF-9192-42F5-9A17-B568B384A46B}" srcOrd="3" destOrd="0" presId="urn:microsoft.com/office/officeart/2018/2/layout/IconVerticalSolidList"/>
    <dgm:cxn modelId="{695FDDD9-E4BB-4248-860D-50D05366591B}" type="presParOf" srcId="{3F87E514-4656-4A82-A7D3-4131177228E7}" destId="{8744560F-F34F-4D14-A8A7-20C56F449E5B}" srcOrd="3" destOrd="0" presId="urn:microsoft.com/office/officeart/2018/2/layout/IconVerticalSolidList"/>
    <dgm:cxn modelId="{8E703AF6-CCB4-4194-99D8-561FB1413A8E}" type="presParOf" srcId="{3F87E514-4656-4A82-A7D3-4131177228E7}" destId="{57193197-66AA-4322-8B33-88D8D5361477}" srcOrd="4" destOrd="0" presId="urn:microsoft.com/office/officeart/2018/2/layout/IconVerticalSolidList"/>
    <dgm:cxn modelId="{B9EBB025-43E2-4676-BE21-2E7FD8D3ECC5}" type="presParOf" srcId="{57193197-66AA-4322-8B33-88D8D5361477}" destId="{C1B22B52-8B97-453C-8CEF-B8FBB671D7B3}" srcOrd="0" destOrd="0" presId="urn:microsoft.com/office/officeart/2018/2/layout/IconVerticalSolidList"/>
    <dgm:cxn modelId="{225F7301-9509-43D0-BE24-609A2E60F429}" type="presParOf" srcId="{57193197-66AA-4322-8B33-88D8D5361477}" destId="{99B91F3E-BF07-44D9-AC3B-0EA3A910FB86}" srcOrd="1" destOrd="0" presId="urn:microsoft.com/office/officeart/2018/2/layout/IconVerticalSolidList"/>
    <dgm:cxn modelId="{ACF07EEE-F28D-4761-A9DD-2EF3A2DCAE33}" type="presParOf" srcId="{57193197-66AA-4322-8B33-88D8D5361477}" destId="{FA83EC13-7489-4489-BB7F-2FC4A2B4ED8B}" srcOrd="2" destOrd="0" presId="urn:microsoft.com/office/officeart/2018/2/layout/IconVerticalSolidList"/>
    <dgm:cxn modelId="{98542F46-E46E-4324-86B2-1EFD400D5008}" type="presParOf" srcId="{57193197-66AA-4322-8B33-88D8D5361477}" destId="{63FE540C-D852-4962-8F4B-CDD669B5AE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Dataset Utilized:</a:t>
          </a:r>
          <a:r>
            <a:rPr lang="en-US" dirty="0">
              <a:latin typeface="Times New Roman" panose="02020603050405020304" pitchFamily="18" charset="0"/>
              <a:ea typeface="Calibri"/>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The Kaggle </a:t>
          </a:r>
          <a:r>
            <a:rPr lang="en-US" b="0" i="0" dirty="0">
              <a:latin typeface="Times New Roman" panose="02020603050405020304" pitchFamily="18" charset="0"/>
              <a:ea typeface="Calibri" panose="020F0502020204030204" pitchFamily="34" charset="0"/>
              <a:cs typeface="Times New Roman" panose="02020603050405020304" pitchFamily="18" charset="0"/>
            </a:rPr>
            <a:t>CT KIDNEY DATASET</a:t>
          </a:r>
          <a:r>
            <a:rPr lang="en-US" dirty="0">
              <a:latin typeface="Times New Roman" panose="02020603050405020304" pitchFamily="18" charset="0"/>
              <a:ea typeface="Calibri" panose="020F0502020204030204" pitchFamily="34" charset="0"/>
              <a:cs typeface="Times New Roman" panose="02020603050405020304" pitchFamily="18" charset="0"/>
            </a:rPr>
            <a:t>, containing images of normal kidneys and cases with kidney stones, cyst and tumors</a:t>
          </a: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417A0402-6031-46EE-BA91-0FCC80EF1181}">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GAN Architecture:</a:t>
          </a:r>
          <a:r>
            <a:rPr lang="en-US" dirty="0">
              <a:latin typeface="Times New Roman" panose="02020603050405020304" pitchFamily="18" charset="0"/>
              <a:ea typeface="Calibri"/>
              <a:cs typeface="Times New Roman" panose="02020603050405020304" pitchFamily="18" charset="0"/>
            </a:rPr>
            <a:t> A GAN model specifically designed for denoising the CT Scans of Kidneys</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45AA6951-B54F-4053-9333-1C1EAF57A9F5}">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Training and Testing:</a:t>
          </a:r>
          <a:r>
            <a:rPr lang="en-US" dirty="0">
              <a:latin typeface="Times New Roman" panose="02020603050405020304" pitchFamily="18" charset="0"/>
              <a:ea typeface="Calibri"/>
              <a:cs typeface="Times New Roman" panose="02020603050405020304" pitchFamily="18" charset="0"/>
            </a:rPr>
            <a:t> Model trained to denoise noisy CT images and generate high-quality outputs</a:t>
          </a:r>
        </a:p>
      </dgm:t>
    </dgm:pt>
    <dgm:pt modelId="{0838FB8D-6895-40A9-8D87-1FB775FE33D6}" type="parTrans" cxnId="{1142DF67-0C39-4D86-A631-D9D7E1AF883D}">
      <dgm:prSet/>
      <dgm:spPr/>
      <dgm:t>
        <a:bodyPr/>
        <a:lstStyle/>
        <a:p>
          <a:endParaRPr lang="en-US"/>
        </a:p>
      </dgm:t>
    </dgm:pt>
    <dgm:pt modelId="{2B688ECF-B5F6-4C6A-ADA5-D996578BDC5B}" type="sibTrans" cxnId="{1142DF67-0C39-4D86-A631-D9D7E1AF883D}">
      <dgm:prSet/>
      <dgm:spPr/>
      <dgm:t>
        <a:bodyPr/>
        <a:lstStyle/>
        <a:p>
          <a:endParaRPr lang="en-US"/>
        </a:p>
      </dgm:t>
    </dgm:pt>
    <dgm:pt modelId="{50471EF6-F8AF-4488-AB2A-691B6CDB3585}" type="pres">
      <dgm:prSet presAssocID="{DA3BD21C-DEDF-491C-87DD-095174B5BB09}" presName="root" presStyleCnt="0">
        <dgm:presLayoutVars>
          <dgm:dir/>
          <dgm:resizeHandles val="exact"/>
        </dgm:presLayoutVars>
      </dgm:prSet>
      <dgm:spPr/>
    </dgm:pt>
    <dgm:pt modelId="{6CF997FD-6535-400C-8857-8E66CAE38BAB}" type="pres">
      <dgm:prSet presAssocID="{A9422326-AE77-44A1-9C09-29CFA17398B0}" presName="compNode" presStyleCnt="0"/>
      <dgm:spPr/>
    </dgm:pt>
    <dgm:pt modelId="{A4A9723A-1689-490A-837B-075C86534652}" type="pres">
      <dgm:prSet presAssocID="{A9422326-AE77-44A1-9C09-29CFA17398B0}" presName="bgRect" presStyleLbl="bgShp" presStyleIdx="0" presStyleCnt="3"/>
      <dgm:spPr/>
    </dgm:pt>
    <dgm:pt modelId="{D4C522A6-CD7D-498F-B9BB-BBC0D46B21AB}"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1AD765E-C757-4CF9-8288-6614780EEE5E}" type="pres">
      <dgm:prSet presAssocID="{A9422326-AE77-44A1-9C09-29CFA17398B0}" presName="spaceRect" presStyleCnt="0"/>
      <dgm:spPr/>
    </dgm:pt>
    <dgm:pt modelId="{CB5644CC-C838-4C51-94D4-402C1CD25101}" type="pres">
      <dgm:prSet presAssocID="{A9422326-AE77-44A1-9C09-29CFA17398B0}" presName="parTx" presStyleLbl="revTx" presStyleIdx="0" presStyleCnt="3">
        <dgm:presLayoutVars>
          <dgm:chMax val="0"/>
          <dgm:chPref val="0"/>
        </dgm:presLayoutVars>
      </dgm:prSet>
      <dgm:spPr/>
    </dgm:pt>
    <dgm:pt modelId="{EFBEE0AF-1368-400A-BEBF-F98DCC8E5AC3}" type="pres">
      <dgm:prSet presAssocID="{7445E5B3-1C9F-4058-A45B-E14113D62390}" presName="sibTrans" presStyleCnt="0"/>
      <dgm:spPr/>
    </dgm:pt>
    <dgm:pt modelId="{024EA647-D9D1-4BCA-A67E-B1EB1EFDBE8D}" type="pres">
      <dgm:prSet presAssocID="{417A0402-6031-46EE-BA91-0FCC80EF1181}" presName="compNode" presStyleCnt="0"/>
      <dgm:spPr/>
    </dgm:pt>
    <dgm:pt modelId="{EC62EEE8-82A2-46EE-83AC-2B6DA72E9089}" type="pres">
      <dgm:prSet presAssocID="{417A0402-6031-46EE-BA91-0FCC80EF1181}" presName="bgRect" presStyleLbl="bgShp" presStyleIdx="1" presStyleCnt="3"/>
      <dgm:spPr/>
    </dgm:pt>
    <dgm:pt modelId="{5628F3D7-91B1-4A53-AA30-F9BBAD332C02}" type="pres">
      <dgm:prSet presAssocID="{417A0402-6031-46EE-BA91-0FCC80EF1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1A09A8-BD6E-4189-8DDF-EA777B51B745}" type="pres">
      <dgm:prSet presAssocID="{417A0402-6031-46EE-BA91-0FCC80EF1181}" presName="spaceRect" presStyleCnt="0"/>
      <dgm:spPr/>
    </dgm:pt>
    <dgm:pt modelId="{6259B492-46EB-404A-9028-660363841582}" type="pres">
      <dgm:prSet presAssocID="{417A0402-6031-46EE-BA91-0FCC80EF1181}" presName="parTx" presStyleLbl="revTx" presStyleIdx="1" presStyleCnt="3">
        <dgm:presLayoutVars>
          <dgm:chMax val="0"/>
          <dgm:chPref val="0"/>
        </dgm:presLayoutVars>
      </dgm:prSet>
      <dgm:spPr/>
    </dgm:pt>
    <dgm:pt modelId="{DB10FF8B-CE85-4D1F-BF27-1479D5D7C83A}" type="pres">
      <dgm:prSet presAssocID="{3D0FA3BD-F3C1-47F1-8A14-9EEA93C4B6C9}" presName="sibTrans" presStyleCnt="0"/>
      <dgm:spPr/>
    </dgm:pt>
    <dgm:pt modelId="{8E5DDFFB-A26B-4A1D-8ED1-E844A5402DE8}" type="pres">
      <dgm:prSet presAssocID="{45AA6951-B54F-4053-9333-1C1EAF57A9F5}" presName="compNode" presStyleCnt="0"/>
      <dgm:spPr/>
    </dgm:pt>
    <dgm:pt modelId="{D22E2072-B05C-45C0-8CBF-C51256D03F29}" type="pres">
      <dgm:prSet presAssocID="{45AA6951-B54F-4053-9333-1C1EAF57A9F5}" presName="bgRect" presStyleLbl="bgShp" presStyleIdx="2" presStyleCnt="3"/>
      <dgm:spPr/>
    </dgm:pt>
    <dgm:pt modelId="{C9837B0B-9086-4C34-A2F9-B8A6F217C572}" type="pres">
      <dgm:prSet presAssocID="{45AA6951-B54F-4053-9333-1C1EAF57A9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1B9EC750-853D-4326-98AF-CA6D5FE2D172}" type="pres">
      <dgm:prSet presAssocID="{45AA6951-B54F-4053-9333-1C1EAF57A9F5}" presName="spaceRect" presStyleCnt="0"/>
      <dgm:spPr/>
    </dgm:pt>
    <dgm:pt modelId="{4B7E0AEE-1BC1-4F63-BE56-38A82716F7AD}" type="pres">
      <dgm:prSet presAssocID="{45AA6951-B54F-4053-9333-1C1EAF57A9F5}" presName="parTx" presStyleLbl="revTx" presStyleIdx="2" presStyleCnt="3">
        <dgm:presLayoutVars>
          <dgm:chMax val="0"/>
          <dgm:chPref val="0"/>
        </dgm:presLayoutVars>
      </dgm:prSet>
      <dgm:spPr/>
    </dgm:pt>
  </dgm:ptLst>
  <dgm:cxnLst>
    <dgm:cxn modelId="{3E1DE021-6BDD-4269-B069-98F2511B4A64}" type="presOf" srcId="{DA3BD21C-DEDF-491C-87DD-095174B5BB09}" destId="{50471EF6-F8AF-4488-AB2A-691B6CDB3585}" srcOrd="0" destOrd="0" presId="urn:microsoft.com/office/officeart/2018/2/layout/IconVerticalSolidList"/>
    <dgm:cxn modelId="{EDBE9731-3CF9-47F4-A26C-DAB270210238}" type="presOf" srcId="{417A0402-6031-46EE-BA91-0FCC80EF1181}" destId="{6259B492-46EB-404A-9028-660363841582}" srcOrd="0" destOrd="0" presId="urn:microsoft.com/office/officeart/2018/2/layout/IconVerticalSolidList"/>
    <dgm:cxn modelId="{06C3C25E-9AA1-445F-A7BB-6A923C30A457}" type="presOf" srcId="{45AA6951-B54F-4053-9333-1C1EAF57A9F5}" destId="{4B7E0AEE-1BC1-4F63-BE56-38A82716F7AD}" srcOrd="0" destOrd="0" presId="urn:microsoft.com/office/officeart/2018/2/layout/IconVerticalSolidList"/>
    <dgm:cxn modelId="{1142DF67-0C39-4D86-A631-D9D7E1AF883D}" srcId="{DA3BD21C-DEDF-491C-87DD-095174B5BB09}" destId="{45AA6951-B54F-4053-9333-1C1EAF57A9F5}" srcOrd="2" destOrd="0" parTransId="{0838FB8D-6895-40A9-8D87-1FB775FE33D6}" sibTransId="{2B688ECF-B5F6-4C6A-ADA5-D996578BDC5B}"/>
    <dgm:cxn modelId="{4BA29A70-9490-4954-BFE5-EAD0928E8A6B}" srcId="{DA3BD21C-DEDF-491C-87DD-095174B5BB09}" destId="{A9422326-AE77-44A1-9C09-29CFA17398B0}" srcOrd="0" destOrd="0" parTransId="{C2C427A2-D570-471C-A92F-488B5D3E845A}" sibTransId="{7445E5B3-1C9F-4058-A45B-E14113D62390}"/>
    <dgm:cxn modelId="{E4E2FEDA-9826-42EA-B9AF-370E3D59675C}" type="presOf" srcId="{A9422326-AE77-44A1-9C09-29CFA17398B0}" destId="{CB5644CC-C838-4C51-94D4-402C1CD25101}" srcOrd="0" destOrd="0" presId="urn:microsoft.com/office/officeart/2018/2/layout/IconVerticalSolidList"/>
    <dgm:cxn modelId="{B19158EE-A74C-40A7-A99D-74EE69BE34BE}" srcId="{DA3BD21C-DEDF-491C-87DD-095174B5BB09}" destId="{417A0402-6031-46EE-BA91-0FCC80EF1181}" srcOrd="1" destOrd="0" parTransId="{231C8D6C-4BAF-4A9D-8CB8-761BC1B4B385}" sibTransId="{3D0FA3BD-F3C1-47F1-8A14-9EEA93C4B6C9}"/>
    <dgm:cxn modelId="{8FF1C946-1B44-41A5-8EE1-DA04C389EDED}" type="presParOf" srcId="{50471EF6-F8AF-4488-AB2A-691B6CDB3585}" destId="{6CF997FD-6535-400C-8857-8E66CAE38BAB}" srcOrd="0" destOrd="0" presId="urn:microsoft.com/office/officeart/2018/2/layout/IconVerticalSolidList"/>
    <dgm:cxn modelId="{6B93E98D-2EEC-44BE-A351-D1323B69866A}" type="presParOf" srcId="{6CF997FD-6535-400C-8857-8E66CAE38BAB}" destId="{A4A9723A-1689-490A-837B-075C86534652}" srcOrd="0" destOrd="0" presId="urn:microsoft.com/office/officeart/2018/2/layout/IconVerticalSolidList"/>
    <dgm:cxn modelId="{34807699-25A3-4BCB-A06B-EB9EF65E3EB4}" type="presParOf" srcId="{6CF997FD-6535-400C-8857-8E66CAE38BAB}" destId="{D4C522A6-CD7D-498F-B9BB-BBC0D46B21AB}" srcOrd="1" destOrd="0" presId="urn:microsoft.com/office/officeart/2018/2/layout/IconVerticalSolidList"/>
    <dgm:cxn modelId="{5C5F98A8-F2BB-4830-B3C5-4096E5FF107A}" type="presParOf" srcId="{6CF997FD-6535-400C-8857-8E66CAE38BAB}" destId="{A1AD765E-C757-4CF9-8288-6614780EEE5E}" srcOrd="2" destOrd="0" presId="urn:microsoft.com/office/officeart/2018/2/layout/IconVerticalSolidList"/>
    <dgm:cxn modelId="{EFD43EB0-5A96-4786-9720-BD79FC166CA2}" type="presParOf" srcId="{6CF997FD-6535-400C-8857-8E66CAE38BAB}" destId="{CB5644CC-C838-4C51-94D4-402C1CD25101}" srcOrd="3" destOrd="0" presId="urn:microsoft.com/office/officeart/2018/2/layout/IconVerticalSolidList"/>
    <dgm:cxn modelId="{07051ADA-4EBC-4236-9971-092D768847B4}" type="presParOf" srcId="{50471EF6-F8AF-4488-AB2A-691B6CDB3585}" destId="{EFBEE0AF-1368-400A-BEBF-F98DCC8E5AC3}" srcOrd="1" destOrd="0" presId="urn:microsoft.com/office/officeart/2018/2/layout/IconVerticalSolidList"/>
    <dgm:cxn modelId="{9504AC82-6718-4720-9459-B29C5E3EA550}" type="presParOf" srcId="{50471EF6-F8AF-4488-AB2A-691B6CDB3585}" destId="{024EA647-D9D1-4BCA-A67E-B1EB1EFDBE8D}" srcOrd="2" destOrd="0" presId="urn:microsoft.com/office/officeart/2018/2/layout/IconVerticalSolidList"/>
    <dgm:cxn modelId="{CCD529C0-402F-49C0-893F-1BEA23E07C23}" type="presParOf" srcId="{024EA647-D9D1-4BCA-A67E-B1EB1EFDBE8D}" destId="{EC62EEE8-82A2-46EE-83AC-2B6DA72E9089}" srcOrd="0" destOrd="0" presId="urn:microsoft.com/office/officeart/2018/2/layout/IconVerticalSolidList"/>
    <dgm:cxn modelId="{3149186F-4D83-46AA-82CA-70BB825D8E50}" type="presParOf" srcId="{024EA647-D9D1-4BCA-A67E-B1EB1EFDBE8D}" destId="{5628F3D7-91B1-4A53-AA30-F9BBAD332C02}" srcOrd="1" destOrd="0" presId="urn:microsoft.com/office/officeart/2018/2/layout/IconVerticalSolidList"/>
    <dgm:cxn modelId="{034B5777-42A7-4583-BE91-D549C7587131}" type="presParOf" srcId="{024EA647-D9D1-4BCA-A67E-B1EB1EFDBE8D}" destId="{FC1A09A8-BD6E-4189-8DDF-EA777B51B745}" srcOrd="2" destOrd="0" presId="urn:microsoft.com/office/officeart/2018/2/layout/IconVerticalSolidList"/>
    <dgm:cxn modelId="{89050059-B262-417A-82E7-51DDA9E9B630}" type="presParOf" srcId="{024EA647-D9D1-4BCA-A67E-B1EB1EFDBE8D}" destId="{6259B492-46EB-404A-9028-660363841582}" srcOrd="3" destOrd="0" presId="urn:microsoft.com/office/officeart/2018/2/layout/IconVerticalSolidList"/>
    <dgm:cxn modelId="{A7F45506-C819-4DB6-B78C-7D462CA184F1}" type="presParOf" srcId="{50471EF6-F8AF-4488-AB2A-691B6CDB3585}" destId="{DB10FF8B-CE85-4D1F-BF27-1479D5D7C83A}" srcOrd="3" destOrd="0" presId="urn:microsoft.com/office/officeart/2018/2/layout/IconVerticalSolidList"/>
    <dgm:cxn modelId="{4D91C178-09B3-4766-927B-6265267BB1F7}" type="presParOf" srcId="{50471EF6-F8AF-4488-AB2A-691B6CDB3585}" destId="{8E5DDFFB-A26B-4A1D-8ED1-E844A5402DE8}" srcOrd="4" destOrd="0" presId="urn:microsoft.com/office/officeart/2018/2/layout/IconVerticalSolidList"/>
    <dgm:cxn modelId="{23C79A81-DE09-464B-B052-599D7515AE66}" type="presParOf" srcId="{8E5DDFFB-A26B-4A1D-8ED1-E844A5402DE8}" destId="{D22E2072-B05C-45C0-8CBF-C51256D03F29}" srcOrd="0" destOrd="0" presId="urn:microsoft.com/office/officeart/2018/2/layout/IconVerticalSolidList"/>
    <dgm:cxn modelId="{A22A624C-C771-4712-B966-B520A76AA6B3}" type="presParOf" srcId="{8E5DDFFB-A26B-4A1D-8ED1-E844A5402DE8}" destId="{C9837B0B-9086-4C34-A2F9-B8A6F217C572}" srcOrd="1" destOrd="0" presId="urn:microsoft.com/office/officeart/2018/2/layout/IconVerticalSolidList"/>
    <dgm:cxn modelId="{F3E409A4-0D99-428C-AA68-8D584609BD25}" type="presParOf" srcId="{8E5DDFFB-A26B-4A1D-8ED1-E844A5402DE8}" destId="{1B9EC750-853D-4326-98AF-CA6D5FE2D172}" srcOrd="2" destOrd="0" presId="urn:microsoft.com/office/officeart/2018/2/layout/IconVerticalSolidList"/>
    <dgm:cxn modelId="{C1FB711C-ECB0-421A-B6D4-99BD767CC97C}" type="presParOf" srcId="{8E5DDFFB-A26B-4A1D-8ED1-E844A5402DE8}" destId="{4B7E0AEE-1BC1-4F63-BE56-38A82716F7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Explainable CNN for Kidney Disease Detection:</a:t>
          </a:r>
          <a:r>
            <a:rPr lang="en-US" dirty="0">
              <a:latin typeface="Times New Roman" panose="02020603050405020304" pitchFamily="18" charset="0"/>
              <a:ea typeface="Calibri"/>
              <a:cs typeface="Times New Roman" panose="02020603050405020304" pitchFamily="18" charset="0"/>
            </a:rPr>
            <a:t> An explainable EfficientNet is used to predict the presence of Kidney Disease in denoised images.</a:t>
          </a: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CAD13E96-01E6-4FF4-A74F-08AEAD2A0CAB}">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Explainability Methods:</a:t>
          </a:r>
          <a:r>
            <a:rPr lang="en-US" dirty="0">
              <a:latin typeface="Times New Roman" panose="02020603050405020304" pitchFamily="18" charset="0"/>
              <a:ea typeface="Calibri"/>
              <a:cs typeface="Times New Roman" panose="02020603050405020304" pitchFamily="18" charset="0"/>
            </a:rPr>
            <a:t> Use of XAI techniques like Grad-CAM to visualize which parts of the image influenced the model's decisions.</a:t>
          </a:r>
        </a:p>
      </dgm:t>
    </dgm:pt>
    <dgm:pt modelId="{99A15BB5-29CE-48DC-9486-F5F9D319F48B}" type="sibTrans" cxnId="{B8B9C7FA-6EAD-4282-9E68-973EA87FDCD0}">
      <dgm:prSet/>
      <dgm:spPr/>
      <dgm:t>
        <a:bodyPr/>
        <a:lstStyle/>
        <a:p>
          <a:endParaRPr lang="en-US"/>
        </a:p>
      </dgm:t>
    </dgm:pt>
    <dgm:pt modelId="{43D513B9-8D8D-4B55-B753-9EB401B46D06}" type="parTrans" cxnId="{B8B9C7FA-6EAD-4282-9E68-973EA87FDCD0}">
      <dgm:prSet/>
      <dgm:spPr/>
      <dgm:t>
        <a:bodyPr/>
        <a:lstStyle/>
        <a:p>
          <a:endParaRPr lang="en-US"/>
        </a:p>
      </dgm:t>
    </dgm:pt>
    <dgm:pt modelId="{417A0402-6031-46EE-BA91-0FCC80EF1181}">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Performance Metrics:</a:t>
          </a:r>
          <a:r>
            <a:rPr lang="en-US" dirty="0">
              <a:latin typeface="Times New Roman" panose="02020603050405020304" pitchFamily="18" charset="0"/>
              <a:ea typeface="Calibri"/>
              <a:cs typeface="Times New Roman" panose="02020603050405020304" pitchFamily="18" charset="0"/>
            </a:rPr>
            <a:t> The model's efficacy is evaluated using accuracy, precision, recall, and F1 score.</a:t>
          </a:r>
        </a:p>
      </dgm:t>
    </dgm:pt>
    <dgm:pt modelId="{3D0FA3BD-F3C1-47F1-8A14-9EEA93C4B6C9}" type="sibTrans" cxnId="{B19158EE-A74C-40A7-A99D-74EE69BE34BE}">
      <dgm:prSet/>
      <dgm:spPr/>
      <dgm:t>
        <a:bodyPr/>
        <a:lstStyle/>
        <a:p>
          <a:endParaRPr lang="en-US"/>
        </a:p>
      </dgm:t>
    </dgm:pt>
    <dgm:pt modelId="{231C8D6C-4BAF-4A9D-8CB8-761BC1B4B385}" type="parTrans" cxnId="{B19158EE-A74C-40A7-A99D-74EE69BE34BE}">
      <dgm:prSet/>
      <dgm:spPr/>
      <dgm:t>
        <a:bodyPr/>
        <a:lstStyle/>
        <a:p>
          <a:endParaRPr lang="en-US"/>
        </a:p>
      </dgm:t>
    </dgm:pt>
    <dgm:pt modelId="{F8DB1478-9A2A-47E9-B22C-96E8AC6B4144}" type="pres">
      <dgm:prSet presAssocID="{DA3BD21C-DEDF-491C-87DD-095174B5BB09}" presName="root" presStyleCnt="0">
        <dgm:presLayoutVars>
          <dgm:dir/>
          <dgm:resizeHandles val="exact"/>
        </dgm:presLayoutVars>
      </dgm:prSet>
      <dgm:spPr/>
    </dgm:pt>
    <dgm:pt modelId="{31032C06-76BA-4CBA-9A94-F78A2513DBAE}" type="pres">
      <dgm:prSet presAssocID="{A9422326-AE77-44A1-9C09-29CFA17398B0}" presName="compNode" presStyleCnt="0"/>
      <dgm:spPr/>
    </dgm:pt>
    <dgm:pt modelId="{99CF6604-0160-4D3C-A74F-61AC1D082298}" type="pres">
      <dgm:prSet presAssocID="{A9422326-AE77-44A1-9C09-29CFA17398B0}" presName="bgRect" presStyleLbl="bgShp" presStyleIdx="0" presStyleCnt="3"/>
      <dgm:spPr/>
    </dgm:pt>
    <dgm:pt modelId="{BC44E422-019F-4936-86A2-8746A6EF73A9}"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62049E8E-3AA1-4677-B09B-E0CBF599E9C5}" type="pres">
      <dgm:prSet presAssocID="{A9422326-AE77-44A1-9C09-29CFA17398B0}" presName="spaceRect" presStyleCnt="0"/>
      <dgm:spPr/>
    </dgm:pt>
    <dgm:pt modelId="{8C53FCE3-0A25-440C-BF2C-210D4E74433A}" type="pres">
      <dgm:prSet presAssocID="{A9422326-AE77-44A1-9C09-29CFA17398B0}" presName="parTx" presStyleLbl="revTx" presStyleIdx="0" presStyleCnt="3">
        <dgm:presLayoutVars>
          <dgm:chMax val="0"/>
          <dgm:chPref val="0"/>
        </dgm:presLayoutVars>
      </dgm:prSet>
      <dgm:spPr/>
    </dgm:pt>
    <dgm:pt modelId="{C7420411-FC50-4E4F-8586-48396EA8BEDC}" type="pres">
      <dgm:prSet presAssocID="{7445E5B3-1C9F-4058-A45B-E14113D62390}" presName="sibTrans" presStyleCnt="0"/>
      <dgm:spPr/>
    </dgm:pt>
    <dgm:pt modelId="{CFAB6375-C974-4663-844E-1530BBC6B962}" type="pres">
      <dgm:prSet presAssocID="{CAD13E96-01E6-4FF4-A74F-08AEAD2A0CAB}" presName="compNode" presStyleCnt="0"/>
      <dgm:spPr/>
    </dgm:pt>
    <dgm:pt modelId="{A655946D-EDF7-4CEC-812A-D3FF6B98960B}" type="pres">
      <dgm:prSet presAssocID="{CAD13E96-01E6-4FF4-A74F-08AEAD2A0CAB}" presName="bgRect" presStyleLbl="bgShp" presStyleIdx="1" presStyleCnt="3"/>
      <dgm:spPr/>
    </dgm:pt>
    <dgm:pt modelId="{6CEFBC9A-D51C-426E-81EC-552208B0637B}" type="pres">
      <dgm:prSet presAssocID="{CAD13E96-01E6-4FF4-A74F-08AEAD2A0C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ABA04F7B-C806-4B51-B775-75A41A2EFD5E}" type="pres">
      <dgm:prSet presAssocID="{CAD13E96-01E6-4FF4-A74F-08AEAD2A0CAB}" presName="spaceRect" presStyleCnt="0"/>
      <dgm:spPr/>
    </dgm:pt>
    <dgm:pt modelId="{3D220583-CAE3-49C1-8D6E-301875A9D66C}" type="pres">
      <dgm:prSet presAssocID="{CAD13E96-01E6-4FF4-A74F-08AEAD2A0CAB}" presName="parTx" presStyleLbl="revTx" presStyleIdx="1" presStyleCnt="3">
        <dgm:presLayoutVars>
          <dgm:chMax val="0"/>
          <dgm:chPref val="0"/>
        </dgm:presLayoutVars>
      </dgm:prSet>
      <dgm:spPr/>
    </dgm:pt>
    <dgm:pt modelId="{5B35FBAA-531C-4F75-A0AB-4D9271DFAEC8}" type="pres">
      <dgm:prSet presAssocID="{99A15BB5-29CE-48DC-9486-F5F9D319F48B}" presName="sibTrans" presStyleCnt="0"/>
      <dgm:spPr/>
    </dgm:pt>
    <dgm:pt modelId="{EA85612A-94C4-4BD4-9EB0-642A464C2CEA}" type="pres">
      <dgm:prSet presAssocID="{417A0402-6031-46EE-BA91-0FCC80EF1181}" presName="compNode" presStyleCnt="0"/>
      <dgm:spPr/>
    </dgm:pt>
    <dgm:pt modelId="{E3740D73-4367-457F-9D0C-4E2F9BBE551F}" type="pres">
      <dgm:prSet presAssocID="{417A0402-6031-46EE-BA91-0FCC80EF1181}" presName="bgRect" presStyleLbl="bgShp" presStyleIdx="2" presStyleCnt="3"/>
      <dgm:spPr/>
    </dgm:pt>
    <dgm:pt modelId="{1DEB65BF-DEE3-4440-9C5E-0F31E15DD998}" type="pres">
      <dgm:prSet presAssocID="{417A0402-6031-46EE-BA91-0FCC80EF11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183FC80E-20CE-46EA-95A1-480922CDE659}" type="pres">
      <dgm:prSet presAssocID="{417A0402-6031-46EE-BA91-0FCC80EF1181}" presName="spaceRect" presStyleCnt="0"/>
      <dgm:spPr/>
    </dgm:pt>
    <dgm:pt modelId="{68130702-54DF-463D-B78A-AB136C4962BA}" type="pres">
      <dgm:prSet presAssocID="{417A0402-6031-46EE-BA91-0FCC80EF1181}" presName="parTx" presStyleLbl="revTx" presStyleIdx="2" presStyleCnt="3">
        <dgm:presLayoutVars>
          <dgm:chMax val="0"/>
          <dgm:chPref val="0"/>
        </dgm:presLayoutVars>
      </dgm:prSet>
      <dgm:spPr/>
    </dgm:pt>
  </dgm:ptLst>
  <dgm:cxnLst>
    <dgm:cxn modelId="{F1600407-C476-4F07-816C-4B59B8ECA5AE}" type="presOf" srcId="{CAD13E96-01E6-4FF4-A74F-08AEAD2A0CAB}" destId="{3D220583-CAE3-49C1-8D6E-301875A9D66C}" srcOrd="0" destOrd="0" presId="urn:microsoft.com/office/officeart/2018/2/layout/IconVerticalSolidList"/>
    <dgm:cxn modelId="{CF691170-38DA-460F-A0EF-4E3C2A814C2E}" type="presOf" srcId="{DA3BD21C-DEDF-491C-87DD-095174B5BB09}" destId="{F8DB1478-9A2A-47E9-B22C-96E8AC6B4144}" srcOrd="0" destOrd="0" presId="urn:microsoft.com/office/officeart/2018/2/layout/IconVerticalSolidList"/>
    <dgm:cxn modelId="{4BA29A70-9490-4954-BFE5-EAD0928E8A6B}" srcId="{DA3BD21C-DEDF-491C-87DD-095174B5BB09}" destId="{A9422326-AE77-44A1-9C09-29CFA17398B0}" srcOrd="0" destOrd="0" parTransId="{C2C427A2-D570-471C-A92F-488B5D3E845A}" sibTransId="{7445E5B3-1C9F-4058-A45B-E14113D62390}"/>
    <dgm:cxn modelId="{31AAE273-A04B-418B-911D-FFC53EADDBBE}" type="presOf" srcId="{A9422326-AE77-44A1-9C09-29CFA17398B0}" destId="{8C53FCE3-0A25-440C-BF2C-210D4E74433A}" srcOrd="0" destOrd="0" presId="urn:microsoft.com/office/officeart/2018/2/layout/IconVerticalSolidList"/>
    <dgm:cxn modelId="{2BDFD0AF-B770-4AB5-AF51-7D0DBB834893}" type="presOf" srcId="{417A0402-6031-46EE-BA91-0FCC80EF1181}" destId="{68130702-54DF-463D-B78A-AB136C4962BA}" srcOrd="0" destOrd="0" presId="urn:microsoft.com/office/officeart/2018/2/layout/IconVerticalSolidList"/>
    <dgm:cxn modelId="{B19158EE-A74C-40A7-A99D-74EE69BE34BE}" srcId="{DA3BD21C-DEDF-491C-87DD-095174B5BB09}" destId="{417A0402-6031-46EE-BA91-0FCC80EF1181}" srcOrd="2" destOrd="0" parTransId="{231C8D6C-4BAF-4A9D-8CB8-761BC1B4B385}" sibTransId="{3D0FA3BD-F3C1-47F1-8A14-9EEA93C4B6C9}"/>
    <dgm:cxn modelId="{B8B9C7FA-6EAD-4282-9E68-973EA87FDCD0}" srcId="{DA3BD21C-DEDF-491C-87DD-095174B5BB09}" destId="{CAD13E96-01E6-4FF4-A74F-08AEAD2A0CAB}" srcOrd="1" destOrd="0" parTransId="{43D513B9-8D8D-4B55-B753-9EB401B46D06}" sibTransId="{99A15BB5-29CE-48DC-9486-F5F9D319F48B}"/>
    <dgm:cxn modelId="{F38F0FA0-DCE7-40EF-8D0D-2EA9F0E1442E}" type="presParOf" srcId="{F8DB1478-9A2A-47E9-B22C-96E8AC6B4144}" destId="{31032C06-76BA-4CBA-9A94-F78A2513DBAE}" srcOrd="0" destOrd="0" presId="urn:microsoft.com/office/officeart/2018/2/layout/IconVerticalSolidList"/>
    <dgm:cxn modelId="{C657DC6E-F2A9-4E50-880F-078DE814DE54}" type="presParOf" srcId="{31032C06-76BA-4CBA-9A94-F78A2513DBAE}" destId="{99CF6604-0160-4D3C-A74F-61AC1D082298}" srcOrd="0" destOrd="0" presId="urn:microsoft.com/office/officeart/2018/2/layout/IconVerticalSolidList"/>
    <dgm:cxn modelId="{43007D0B-E941-4E3B-B824-F41B23266FC6}" type="presParOf" srcId="{31032C06-76BA-4CBA-9A94-F78A2513DBAE}" destId="{BC44E422-019F-4936-86A2-8746A6EF73A9}" srcOrd="1" destOrd="0" presId="urn:microsoft.com/office/officeart/2018/2/layout/IconVerticalSolidList"/>
    <dgm:cxn modelId="{77DD97FA-298F-442F-8181-903A11B06762}" type="presParOf" srcId="{31032C06-76BA-4CBA-9A94-F78A2513DBAE}" destId="{62049E8E-3AA1-4677-B09B-E0CBF599E9C5}" srcOrd="2" destOrd="0" presId="urn:microsoft.com/office/officeart/2018/2/layout/IconVerticalSolidList"/>
    <dgm:cxn modelId="{8EE5C61D-EC8B-4E69-9743-E3AC9EA8340D}" type="presParOf" srcId="{31032C06-76BA-4CBA-9A94-F78A2513DBAE}" destId="{8C53FCE3-0A25-440C-BF2C-210D4E74433A}" srcOrd="3" destOrd="0" presId="urn:microsoft.com/office/officeart/2018/2/layout/IconVerticalSolidList"/>
    <dgm:cxn modelId="{DA884BE1-460A-4786-B6B8-1BD580140C92}" type="presParOf" srcId="{F8DB1478-9A2A-47E9-B22C-96E8AC6B4144}" destId="{C7420411-FC50-4E4F-8586-48396EA8BEDC}" srcOrd="1" destOrd="0" presId="urn:microsoft.com/office/officeart/2018/2/layout/IconVerticalSolidList"/>
    <dgm:cxn modelId="{AB4110D5-4F5F-46F9-ACBC-525AC54DEFC6}" type="presParOf" srcId="{F8DB1478-9A2A-47E9-B22C-96E8AC6B4144}" destId="{CFAB6375-C974-4663-844E-1530BBC6B962}" srcOrd="2" destOrd="0" presId="urn:microsoft.com/office/officeart/2018/2/layout/IconVerticalSolidList"/>
    <dgm:cxn modelId="{BF82E9B5-C6DB-4A8E-93EA-90A26D49F6FB}" type="presParOf" srcId="{CFAB6375-C974-4663-844E-1530BBC6B962}" destId="{A655946D-EDF7-4CEC-812A-D3FF6B98960B}" srcOrd="0" destOrd="0" presId="urn:microsoft.com/office/officeart/2018/2/layout/IconVerticalSolidList"/>
    <dgm:cxn modelId="{BB1CEDB4-81FC-4C35-A733-29A882B9286A}" type="presParOf" srcId="{CFAB6375-C974-4663-844E-1530BBC6B962}" destId="{6CEFBC9A-D51C-426E-81EC-552208B0637B}" srcOrd="1" destOrd="0" presId="urn:microsoft.com/office/officeart/2018/2/layout/IconVerticalSolidList"/>
    <dgm:cxn modelId="{2DA46322-78EE-4438-A8FB-B269AFBC98B8}" type="presParOf" srcId="{CFAB6375-C974-4663-844E-1530BBC6B962}" destId="{ABA04F7B-C806-4B51-B775-75A41A2EFD5E}" srcOrd="2" destOrd="0" presId="urn:microsoft.com/office/officeart/2018/2/layout/IconVerticalSolidList"/>
    <dgm:cxn modelId="{D3550ABB-19EB-4666-8185-AA4A1680E937}" type="presParOf" srcId="{CFAB6375-C974-4663-844E-1530BBC6B962}" destId="{3D220583-CAE3-49C1-8D6E-301875A9D66C}" srcOrd="3" destOrd="0" presId="urn:microsoft.com/office/officeart/2018/2/layout/IconVerticalSolidList"/>
    <dgm:cxn modelId="{5C3A6475-C378-4570-ADC8-E5177BC5D1AC}" type="presParOf" srcId="{F8DB1478-9A2A-47E9-B22C-96E8AC6B4144}" destId="{5B35FBAA-531C-4F75-A0AB-4D9271DFAEC8}" srcOrd="3" destOrd="0" presId="urn:microsoft.com/office/officeart/2018/2/layout/IconVerticalSolidList"/>
    <dgm:cxn modelId="{33C682BF-0D52-45CB-BF75-19F3E74F38F0}" type="presParOf" srcId="{F8DB1478-9A2A-47E9-B22C-96E8AC6B4144}" destId="{EA85612A-94C4-4BD4-9EB0-642A464C2CEA}" srcOrd="4" destOrd="0" presId="urn:microsoft.com/office/officeart/2018/2/layout/IconVerticalSolidList"/>
    <dgm:cxn modelId="{42BFFAB8-D925-494C-ACF4-9FB6B5C1B636}" type="presParOf" srcId="{EA85612A-94C4-4BD4-9EB0-642A464C2CEA}" destId="{E3740D73-4367-457F-9D0C-4E2F9BBE551F}" srcOrd="0" destOrd="0" presId="urn:microsoft.com/office/officeart/2018/2/layout/IconVerticalSolidList"/>
    <dgm:cxn modelId="{DB11B6D5-D651-43D9-B95B-F790DB4A1FEE}" type="presParOf" srcId="{EA85612A-94C4-4BD4-9EB0-642A464C2CEA}" destId="{1DEB65BF-DEE3-4440-9C5E-0F31E15DD998}" srcOrd="1" destOrd="0" presId="urn:microsoft.com/office/officeart/2018/2/layout/IconVerticalSolidList"/>
    <dgm:cxn modelId="{096C8725-8436-4397-9C2B-D06A073E7805}" type="presParOf" srcId="{EA85612A-94C4-4BD4-9EB0-642A464C2CEA}" destId="{183FC80E-20CE-46EA-95A1-480922CDE659}" srcOrd="2" destOrd="0" presId="urn:microsoft.com/office/officeart/2018/2/layout/IconVerticalSolidList"/>
    <dgm:cxn modelId="{485A12B7-B65E-460D-BF20-DC639BE50E33}" type="presParOf" srcId="{EA85612A-94C4-4BD4-9EB0-642A464C2CEA}" destId="{68130702-54DF-463D-B78A-AB136C4962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22049F8-4267-462D-A516-3AE3FD112D26}">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GAN Performance:</a:t>
          </a:r>
          <a:r>
            <a:rPr lang="en-US" dirty="0">
              <a:latin typeface="Times New Roman" panose="02020603050405020304" pitchFamily="18" charset="0"/>
              <a:ea typeface="Calibri"/>
              <a:cs typeface="Times New Roman" panose="02020603050405020304" pitchFamily="18" charset="0"/>
            </a:rPr>
            <a:t> Measure quality of denoised images using SNR and Generator loss metrics to ensure image fidelity.</a:t>
          </a:r>
        </a:p>
      </dgm:t>
    </dgm:pt>
    <dgm:pt modelId="{748570EE-039A-4667-9C59-62769F52C375}" type="parTrans" cxnId="{F2F87F60-691D-4A6E-B072-FB5AD1E0FC8D}">
      <dgm:prSet/>
      <dgm:spPr/>
      <dgm:t>
        <a:bodyPr/>
        <a:lstStyle/>
        <a:p>
          <a:endParaRPr lang="en-US"/>
        </a:p>
      </dgm:t>
    </dgm:pt>
    <dgm:pt modelId="{1B68E0D9-AF5A-4567-877A-41BE5BAB58A9}" type="sibTrans" cxnId="{F2F87F60-691D-4A6E-B072-FB5AD1E0FC8D}">
      <dgm:prSet/>
      <dgm:spPr/>
      <dgm:t>
        <a:bodyPr/>
        <a:lstStyle/>
        <a:p>
          <a:endParaRPr lang="en-US"/>
        </a:p>
      </dgm:t>
    </dgm:pt>
    <dgm:pt modelId="{4F7D1C4C-D6B4-479E-B716-4670BB3B55FC}">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Integration of Explainability:</a:t>
          </a:r>
          <a:r>
            <a:rPr lang="en-US" dirty="0">
              <a:latin typeface="Times New Roman" panose="02020603050405020304" pitchFamily="18" charset="0"/>
              <a:ea typeface="Calibri"/>
              <a:cs typeface="Times New Roman" panose="02020603050405020304" pitchFamily="18" charset="0"/>
            </a:rPr>
            <a:t> The proposed system emphasizes transparency in decision-making to foster clinician trust.</a:t>
          </a:r>
        </a:p>
      </dgm:t>
    </dgm:pt>
    <dgm:pt modelId="{E8B85FEA-6C31-426D-B5AD-E91183F1A2A7}" type="parTrans" cxnId="{1A2DF94F-9AC7-45C0-9A38-3775EC32FC04}">
      <dgm:prSet/>
      <dgm:spPr/>
      <dgm:t>
        <a:bodyPr/>
        <a:lstStyle/>
        <a:p>
          <a:endParaRPr lang="en-US"/>
        </a:p>
      </dgm:t>
    </dgm:pt>
    <dgm:pt modelId="{5326E042-77C6-47A6-8E1B-D553731C9493}" type="sibTrans" cxnId="{1A2DF94F-9AC7-45C0-9A38-3775EC32FC04}">
      <dgm:prSet/>
      <dgm:spPr/>
      <dgm:t>
        <a:bodyPr/>
        <a:lstStyle/>
        <a:p>
          <a:endParaRPr lang="en-US"/>
        </a:p>
      </dgm:t>
    </dgm:pt>
    <dgm:pt modelId="{0DA90AA4-937F-48B5-8B73-908EB0CF60C0}">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Real-world Applications:</a:t>
          </a:r>
          <a:r>
            <a:rPr lang="en-US" dirty="0">
              <a:latin typeface="Times New Roman" panose="02020603050405020304" pitchFamily="18" charset="0"/>
              <a:ea typeface="Calibri"/>
              <a:cs typeface="Times New Roman" panose="02020603050405020304" pitchFamily="18" charset="0"/>
            </a:rPr>
            <a:t> The system is intended for use in real-world healthcare environments, ensuring outputs are reliable and understandable.</a:t>
          </a:r>
        </a:p>
      </dgm:t>
    </dgm:pt>
    <dgm:pt modelId="{E0C87F39-E878-404C-A7D3-ED90B2992C19}" type="parTrans" cxnId="{E69DE1D2-5569-4A33-A972-99C29CAA3215}">
      <dgm:prSet/>
      <dgm:spPr/>
      <dgm:t>
        <a:bodyPr/>
        <a:lstStyle/>
        <a:p>
          <a:endParaRPr lang="en-US"/>
        </a:p>
      </dgm:t>
    </dgm:pt>
    <dgm:pt modelId="{2577306B-C123-4284-92C4-8E02C5EF90A0}" type="sibTrans" cxnId="{E69DE1D2-5569-4A33-A972-99C29CAA3215}">
      <dgm:prSet/>
      <dgm:spPr/>
      <dgm:t>
        <a:bodyPr/>
        <a:lstStyle/>
        <a:p>
          <a:endParaRPr lang="en-US"/>
        </a:p>
      </dgm:t>
    </dgm:pt>
    <dgm:pt modelId="{8AF3B767-F0D7-406D-846E-E52B7A07779B}" type="pres">
      <dgm:prSet presAssocID="{DA3BD21C-DEDF-491C-87DD-095174B5BB09}" presName="root" presStyleCnt="0">
        <dgm:presLayoutVars>
          <dgm:dir/>
          <dgm:resizeHandles val="exact"/>
        </dgm:presLayoutVars>
      </dgm:prSet>
      <dgm:spPr/>
    </dgm:pt>
    <dgm:pt modelId="{45FCB3BB-C979-4E56-9DF0-F67BA33194E1}" type="pres">
      <dgm:prSet presAssocID="{E22049F8-4267-462D-A516-3AE3FD112D26}" presName="compNode" presStyleCnt="0"/>
      <dgm:spPr/>
    </dgm:pt>
    <dgm:pt modelId="{2D70D1C1-CB46-4E11-9FC5-FE80D5FFE42B}" type="pres">
      <dgm:prSet presAssocID="{E22049F8-4267-462D-A516-3AE3FD112D26}" presName="bgRect" presStyleLbl="bgShp" presStyleIdx="0" presStyleCnt="3"/>
      <dgm:spPr/>
    </dgm:pt>
    <dgm:pt modelId="{D531F7EB-E73A-4FD5-99F7-E637FBF7386D}" type="pres">
      <dgm:prSet presAssocID="{E22049F8-4267-462D-A516-3AE3FD112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25BEC63-93B3-4478-A3F0-DB11286493AF}" type="pres">
      <dgm:prSet presAssocID="{E22049F8-4267-462D-A516-3AE3FD112D26}" presName="spaceRect" presStyleCnt="0"/>
      <dgm:spPr/>
    </dgm:pt>
    <dgm:pt modelId="{EB5EAB6E-88DA-470A-95B8-A5C905AD3B3A}" type="pres">
      <dgm:prSet presAssocID="{E22049F8-4267-462D-A516-3AE3FD112D26}" presName="parTx" presStyleLbl="revTx" presStyleIdx="0" presStyleCnt="3">
        <dgm:presLayoutVars>
          <dgm:chMax val="0"/>
          <dgm:chPref val="0"/>
        </dgm:presLayoutVars>
      </dgm:prSet>
      <dgm:spPr/>
    </dgm:pt>
    <dgm:pt modelId="{CBEFB297-8FF6-4910-9122-1D31B771D7E2}" type="pres">
      <dgm:prSet presAssocID="{1B68E0D9-AF5A-4567-877A-41BE5BAB58A9}" presName="sibTrans" presStyleCnt="0"/>
      <dgm:spPr/>
    </dgm:pt>
    <dgm:pt modelId="{34F0ABA7-64F1-43E2-AF8E-6C23283FC0A8}" type="pres">
      <dgm:prSet presAssocID="{4F7D1C4C-D6B4-479E-B716-4670BB3B55FC}" presName="compNode" presStyleCnt="0"/>
      <dgm:spPr/>
    </dgm:pt>
    <dgm:pt modelId="{E517ABCF-7BC5-4884-A085-3E48C8D11D8F}" type="pres">
      <dgm:prSet presAssocID="{4F7D1C4C-D6B4-479E-B716-4670BB3B55FC}" presName="bgRect" presStyleLbl="bgShp" presStyleIdx="1" presStyleCnt="3"/>
      <dgm:spPr/>
    </dgm:pt>
    <dgm:pt modelId="{386C33E7-C008-41F0-A03F-F381141CD3EC}" type="pres">
      <dgm:prSet presAssocID="{4F7D1C4C-D6B4-479E-B716-4670BB3B5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634DB835-D53D-41DA-A322-30C546D84742}" type="pres">
      <dgm:prSet presAssocID="{4F7D1C4C-D6B4-479E-B716-4670BB3B55FC}" presName="spaceRect" presStyleCnt="0"/>
      <dgm:spPr/>
    </dgm:pt>
    <dgm:pt modelId="{05A159EB-E6CB-412E-A21A-A2EF0FAA76CE}" type="pres">
      <dgm:prSet presAssocID="{4F7D1C4C-D6B4-479E-B716-4670BB3B55FC}" presName="parTx" presStyleLbl="revTx" presStyleIdx="1" presStyleCnt="3">
        <dgm:presLayoutVars>
          <dgm:chMax val="0"/>
          <dgm:chPref val="0"/>
        </dgm:presLayoutVars>
      </dgm:prSet>
      <dgm:spPr/>
    </dgm:pt>
    <dgm:pt modelId="{CAAB6451-FC44-4409-BC72-28AF4B520D68}" type="pres">
      <dgm:prSet presAssocID="{5326E042-77C6-47A6-8E1B-D553731C9493}" presName="sibTrans" presStyleCnt="0"/>
      <dgm:spPr/>
    </dgm:pt>
    <dgm:pt modelId="{3F4DED60-FDC1-4050-B4FC-5BB0B365C788}" type="pres">
      <dgm:prSet presAssocID="{0DA90AA4-937F-48B5-8B73-908EB0CF60C0}" presName="compNode" presStyleCnt="0"/>
      <dgm:spPr/>
    </dgm:pt>
    <dgm:pt modelId="{7CCE4E51-5777-484F-BE95-32D3AD2BCA81}" type="pres">
      <dgm:prSet presAssocID="{0DA90AA4-937F-48B5-8B73-908EB0CF60C0}" presName="bgRect" presStyleLbl="bgShp" presStyleIdx="2" presStyleCnt="3"/>
      <dgm:spPr/>
    </dgm:pt>
    <dgm:pt modelId="{E016D565-D01B-4047-9227-7FE064ECEB13}" type="pres">
      <dgm:prSet presAssocID="{0DA90AA4-937F-48B5-8B73-908EB0CF6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96624A-8F5C-43EC-8A09-34640269E0B6}" type="pres">
      <dgm:prSet presAssocID="{0DA90AA4-937F-48B5-8B73-908EB0CF60C0}" presName="spaceRect" presStyleCnt="0"/>
      <dgm:spPr/>
    </dgm:pt>
    <dgm:pt modelId="{2635439B-5100-4B2C-B874-A8B3A4B90F84}" type="pres">
      <dgm:prSet presAssocID="{0DA90AA4-937F-48B5-8B73-908EB0CF60C0}" presName="parTx" presStyleLbl="revTx" presStyleIdx="2" presStyleCnt="3">
        <dgm:presLayoutVars>
          <dgm:chMax val="0"/>
          <dgm:chPref val="0"/>
        </dgm:presLayoutVars>
      </dgm:prSet>
      <dgm:spPr/>
    </dgm:pt>
  </dgm:ptLst>
  <dgm:cxnLst>
    <dgm:cxn modelId="{F2F87F60-691D-4A6E-B072-FB5AD1E0FC8D}" srcId="{DA3BD21C-DEDF-491C-87DD-095174B5BB09}" destId="{E22049F8-4267-462D-A516-3AE3FD112D26}" srcOrd="0" destOrd="0" parTransId="{748570EE-039A-4667-9C59-62769F52C375}" sibTransId="{1B68E0D9-AF5A-4567-877A-41BE5BAB58A9}"/>
    <dgm:cxn modelId="{389D326A-C752-4B3A-A833-D5C5FDF1F1DD}" type="presOf" srcId="{0DA90AA4-937F-48B5-8B73-908EB0CF60C0}" destId="{2635439B-5100-4B2C-B874-A8B3A4B90F84}" srcOrd="0" destOrd="0" presId="urn:microsoft.com/office/officeart/2018/2/layout/IconVerticalSolidList"/>
    <dgm:cxn modelId="{2B836D6C-C8EC-4582-9577-BF9C594A0630}" type="presOf" srcId="{DA3BD21C-DEDF-491C-87DD-095174B5BB09}" destId="{8AF3B767-F0D7-406D-846E-E52B7A07779B}" srcOrd="0" destOrd="0" presId="urn:microsoft.com/office/officeart/2018/2/layout/IconVerticalSolidList"/>
    <dgm:cxn modelId="{1A2DF94F-9AC7-45C0-9A38-3775EC32FC04}" srcId="{DA3BD21C-DEDF-491C-87DD-095174B5BB09}" destId="{4F7D1C4C-D6B4-479E-B716-4670BB3B55FC}" srcOrd="1" destOrd="0" parTransId="{E8B85FEA-6C31-426D-B5AD-E91183F1A2A7}" sibTransId="{5326E042-77C6-47A6-8E1B-D553731C9493}"/>
    <dgm:cxn modelId="{B188FA71-1754-435E-9A30-09A4EDD8CB21}" type="presOf" srcId="{E22049F8-4267-462D-A516-3AE3FD112D26}" destId="{EB5EAB6E-88DA-470A-95B8-A5C905AD3B3A}" srcOrd="0" destOrd="0" presId="urn:microsoft.com/office/officeart/2018/2/layout/IconVerticalSolidList"/>
    <dgm:cxn modelId="{C35AA48E-5BAD-4B2C-B5AD-8B56019C77D1}" type="presOf" srcId="{4F7D1C4C-D6B4-479E-B716-4670BB3B55FC}" destId="{05A159EB-E6CB-412E-A21A-A2EF0FAA76CE}" srcOrd="0" destOrd="0" presId="urn:microsoft.com/office/officeart/2018/2/layout/IconVerticalSolidList"/>
    <dgm:cxn modelId="{E69DE1D2-5569-4A33-A972-99C29CAA3215}" srcId="{DA3BD21C-DEDF-491C-87DD-095174B5BB09}" destId="{0DA90AA4-937F-48B5-8B73-908EB0CF60C0}" srcOrd="2" destOrd="0" parTransId="{E0C87F39-E878-404C-A7D3-ED90B2992C19}" sibTransId="{2577306B-C123-4284-92C4-8E02C5EF90A0}"/>
    <dgm:cxn modelId="{1BF1B2DA-7B90-4E3C-8459-526E3377345E}" type="presParOf" srcId="{8AF3B767-F0D7-406D-846E-E52B7A07779B}" destId="{45FCB3BB-C979-4E56-9DF0-F67BA33194E1}" srcOrd="0" destOrd="0" presId="urn:microsoft.com/office/officeart/2018/2/layout/IconVerticalSolidList"/>
    <dgm:cxn modelId="{8586811E-B427-439E-B7EA-C342EB6648FD}" type="presParOf" srcId="{45FCB3BB-C979-4E56-9DF0-F67BA33194E1}" destId="{2D70D1C1-CB46-4E11-9FC5-FE80D5FFE42B}" srcOrd="0" destOrd="0" presId="urn:microsoft.com/office/officeart/2018/2/layout/IconVerticalSolidList"/>
    <dgm:cxn modelId="{D253A01C-8462-4CCB-9AC0-4BCD50759DA2}" type="presParOf" srcId="{45FCB3BB-C979-4E56-9DF0-F67BA33194E1}" destId="{D531F7EB-E73A-4FD5-99F7-E637FBF7386D}" srcOrd="1" destOrd="0" presId="urn:microsoft.com/office/officeart/2018/2/layout/IconVerticalSolidList"/>
    <dgm:cxn modelId="{F4503673-7391-4460-B7A7-EA2A540F14B5}" type="presParOf" srcId="{45FCB3BB-C979-4E56-9DF0-F67BA33194E1}" destId="{525BEC63-93B3-4478-A3F0-DB11286493AF}" srcOrd="2" destOrd="0" presId="urn:microsoft.com/office/officeart/2018/2/layout/IconVerticalSolidList"/>
    <dgm:cxn modelId="{AFDB0324-6B1C-4699-B1F3-66DFC5EE8B0D}" type="presParOf" srcId="{45FCB3BB-C979-4E56-9DF0-F67BA33194E1}" destId="{EB5EAB6E-88DA-470A-95B8-A5C905AD3B3A}" srcOrd="3" destOrd="0" presId="urn:microsoft.com/office/officeart/2018/2/layout/IconVerticalSolidList"/>
    <dgm:cxn modelId="{B3DBC9EC-9E1A-4527-9B48-E21710BB9ABA}" type="presParOf" srcId="{8AF3B767-F0D7-406D-846E-E52B7A07779B}" destId="{CBEFB297-8FF6-4910-9122-1D31B771D7E2}" srcOrd="1" destOrd="0" presId="urn:microsoft.com/office/officeart/2018/2/layout/IconVerticalSolidList"/>
    <dgm:cxn modelId="{64F52D89-8E2E-4AB0-A069-7F4BC36FA123}" type="presParOf" srcId="{8AF3B767-F0D7-406D-846E-E52B7A07779B}" destId="{34F0ABA7-64F1-43E2-AF8E-6C23283FC0A8}" srcOrd="2" destOrd="0" presId="urn:microsoft.com/office/officeart/2018/2/layout/IconVerticalSolidList"/>
    <dgm:cxn modelId="{B3BBF7C2-9197-4F0D-84A2-DDF5C458AEFE}" type="presParOf" srcId="{34F0ABA7-64F1-43E2-AF8E-6C23283FC0A8}" destId="{E517ABCF-7BC5-4884-A085-3E48C8D11D8F}" srcOrd="0" destOrd="0" presId="urn:microsoft.com/office/officeart/2018/2/layout/IconVerticalSolidList"/>
    <dgm:cxn modelId="{7D74ED88-913B-4807-96D9-72F197840EBD}" type="presParOf" srcId="{34F0ABA7-64F1-43E2-AF8E-6C23283FC0A8}" destId="{386C33E7-C008-41F0-A03F-F381141CD3EC}" srcOrd="1" destOrd="0" presId="urn:microsoft.com/office/officeart/2018/2/layout/IconVerticalSolidList"/>
    <dgm:cxn modelId="{0C68C03F-FFB9-41A9-B59D-E26A4940B516}" type="presParOf" srcId="{34F0ABA7-64F1-43E2-AF8E-6C23283FC0A8}" destId="{634DB835-D53D-41DA-A322-30C546D84742}" srcOrd="2" destOrd="0" presId="urn:microsoft.com/office/officeart/2018/2/layout/IconVerticalSolidList"/>
    <dgm:cxn modelId="{B50019B2-1F78-4272-B9ED-F567703D0197}" type="presParOf" srcId="{34F0ABA7-64F1-43E2-AF8E-6C23283FC0A8}" destId="{05A159EB-E6CB-412E-A21A-A2EF0FAA76CE}" srcOrd="3" destOrd="0" presId="urn:microsoft.com/office/officeart/2018/2/layout/IconVerticalSolidList"/>
    <dgm:cxn modelId="{407ABC3E-0B6C-4987-8FC8-B23393668FF4}" type="presParOf" srcId="{8AF3B767-F0D7-406D-846E-E52B7A07779B}" destId="{CAAB6451-FC44-4409-BC72-28AF4B520D68}" srcOrd="3" destOrd="0" presId="urn:microsoft.com/office/officeart/2018/2/layout/IconVerticalSolidList"/>
    <dgm:cxn modelId="{717D5E13-DFC4-4210-98B4-11B2C11C19C8}" type="presParOf" srcId="{8AF3B767-F0D7-406D-846E-E52B7A07779B}" destId="{3F4DED60-FDC1-4050-B4FC-5BB0B365C788}" srcOrd="4" destOrd="0" presId="urn:microsoft.com/office/officeart/2018/2/layout/IconVerticalSolidList"/>
    <dgm:cxn modelId="{AB69304D-114C-4107-A783-FBFE7711768A}" type="presParOf" srcId="{3F4DED60-FDC1-4050-B4FC-5BB0B365C788}" destId="{7CCE4E51-5777-484F-BE95-32D3AD2BCA81}" srcOrd="0" destOrd="0" presId="urn:microsoft.com/office/officeart/2018/2/layout/IconVerticalSolidList"/>
    <dgm:cxn modelId="{AA956A1D-115F-4BAB-9302-9BAF47CE595C}" type="presParOf" srcId="{3F4DED60-FDC1-4050-B4FC-5BB0B365C788}" destId="{E016D565-D01B-4047-9227-7FE064ECEB13}" srcOrd="1" destOrd="0" presId="urn:microsoft.com/office/officeart/2018/2/layout/IconVerticalSolidList"/>
    <dgm:cxn modelId="{E07884BA-89D9-40D6-820F-DACCD10425FA}" type="presParOf" srcId="{3F4DED60-FDC1-4050-B4FC-5BB0B365C788}" destId="{0A96624A-8F5C-43EC-8A09-34640269E0B6}" srcOrd="2" destOrd="0" presId="urn:microsoft.com/office/officeart/2018/2/layout/IconVerticalSolidList"/>
    <dgm:cxn modelId="{82686051-3952-42C5-825E-C3E09EC46EA7}" type="presParOf" srcId="{3F4DED60-FDC1-4050-B4FC-5BB0B365C788}" destId="{2635439B-5100-4B2C-B874-A8B3A4B90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22049F8-4267-462D-A516-3AE3FD112D26}">
      <dgm:prSet phldr="0" custT="1"/>
      <dgm:spPr/>
      <dgm:t>
        <a:bodyPr/>
        <a:lstStyle/>
        <a:p>
          <a:pPr>
            <a:lnSpc>
              <a:spcPct val="100000"/>
            </a:lnSpc>
          </a:pPr>
          <a:r>
            <a:rPr lang="en-US" sz="1800" b="1" dirty="0">
              <a:latin typeface="Times New Roman" panose="02020603050405020304" pitchFamily="18" charset="0"/>
              <a:ea typeface="Calibri"/>
              <a:cs typeface="Times New Roman" panose="02020603050405020304" pitchFamily="18" charset="0"/>
            </a:rPr>
            <a:t>GAN Performance Metrics: </a:t>
          </a:r>
          <a:r>
            <a:rPr lang="en-US" sz="1800" b="0" dirty="0">
              <a:latin typeface="Times New Roman" panose="02020603050405020304" pitchFamily="18" charset="0"/>
              <a:ea typeface="Calibri"/>
              <a:cs typeface="Times New Roman" panose="02020603050405020304" pitchFamily="18" charset="0"/>
            </a:rPr>
            <a:t>The generator of the GAN had its loss reduced to 0.89 after 80 epochs under the adversarial effect. Moreover, SNR of reconstructed image is 43.43 as compared to 39.54 in noisy image</a:t>
          </a:r>
          <a:endParaRPr lang="en-US" sz="1800" dirty="0">
            <a:latin typeface="Times New Roman" panose="02020603050405020304" pitchFamily="18" charset="0"/>
            <a:ea typeface="Calibri"/>
            <a:cs typeface="Times New Roman" panose="02020603050405020304" pitchFamily="18" charset="0"/>
          </a:endParaRPr>
        </a:p>
      </dgm:t>
    </dgm:pt>
    <dgm:pt modelId="{748570EE-039A-4667-9C59-62769F52C375}" type="parTrans" cxnId="{F2F87F60-691D-4A6E-B072-FB5AD1E0FC8D}">
      <dgm:prSet/>
      <dgm:spPr/>
      <dgm:t>
        <a:bodyPr/>
        <a:lstStyle/>
        <a:p>
          <a:endParaRPr lang="en-US" sz="2000"/>
        </a:p>
      </dgm:t>
    </dgm:pt>
    <dgm:pt modelId="{1B68E0D9-AF5A-4567-877A-41BE5BAB58A9}" type="sibTrans" cxnId="{F2F87F60-691D-4A6E-B072-FB5AD1E0FC8D}">
      <dgm:prSet/>
      <dgm:spPr/>
      <dgm:t>
        <a:bodyPr/>
        <a:lstStyle/>
        <a:p>
          <a:endParaRPr lang="en-US" sz="2000"/>
        </a:p>
      </dgm:t>
    </dgm:pt>
    <dgm:pt modelId="{4F7D1C4C-D6B4-479E-B716-4670BB3B55FC}">
      <dgm:prSet phldr="0" custT="1"/>
      <dgm:spPr/>
      <dgm:t>
        <a:bodyPr/>
        <a:lstStyle/>
        <a:p>
          <a:pPr>
            <a:lnSpc>
              <a:spcPct val="100000"/>
            </a:lnSpc>
          </a:pPr>
          <a:r>
            <a:rPr lang="en-US" sz="1800" b="1" dirty="0">
              <a:latin typeface="Times New Roman" panose="02020603050405020304" pitchFamily="18" charset="0"/>
              <a:ea typeface="Calibri"/>
              <a:cs typeface="Times New Roman" panose="02020603050405020304" pitchFamily="18" charset="0"/>
            </a:rPr>
            <a:t>Efficient Net performance:</a:t>
          </a:r>
          <a:r>
            <a:rPr lang="en-US" sz="1800" dirty="0">
              <a:latin typeface="Times New Roman" panose="02020603050405020304" pitchFamily="18" charset="0"/>
              <a:ea typeface="Calibri"/>
              <a:cs typeface="Times New Roman" panose="02020603050405020304" pitchFamily="18" charset="0"/>
            </a:rPr>
            <a:t> The proposed model has an accuracy of 99.82%</a:t>
          </a:r>
        </a:p>
      </dgm:t>
    </dgm:pt>
    <dgm:pt modelId="{E8B85FEA-6C31-426D-B5AD-E91183F1A2A7}" type="parTrans" cxnId="{1A2DF94F-9AC7-45C0-9A38-3775EC32FC04}">
      <dgm:prSet/>
      <dgm:spPr/>
      <dgm:t>
        <a:bodyPr/>
        <a:lstStyle/>
        <a:p>
          <a:endParaRPr lang="en-US" sz="2000"/>
        </a:p>
      </dgm:t>
    </dgm:pt>
    <dgm:pt modelId="{5326E042-77C6-47A6-8E1B-D553731C9493}" type="sibTrans" cxnId="{1A2DF94F-9AC7-45C0-9A38-3775EC32FC04}">
      <dgm:prSet/>
      <dgm:spPr/>
      <dgm:t>
        <a:bodyPr/>
        <a:lstStyle/>
        <a:p>
          <a:endParaRPr lang="en-US" sz="2000"/>
        </a:p>
      </dgm:t>
    </dgm:pt>
    <dgm:pt modelId="{0DA90AA4-937F-48B5-8B73-908EB0CF60C0}">
      <dgm:prSet phldr="0" custT="1"/>
      <dgm:spPr/>
      <dgm:t>
        <a:bodyPr/>
        <a:lstStyle/>
        <a:p>
          <a:pPr>
            <a:lnSpc>
              <a:spcPct val="100000"/>
            </a:lnSpc>
          </a:pPr>
          <a:r>
            <a:rPr lang="en-US" sz="1800" b="1" dirty="0">
              <a:latin typeface="Times New Roman" panose="02020603050405020304" pitchFamily="18" charset="0"/>
              <a:ea typeface="Calibri"/>
              <a:cs typeface="Times New Roman" panose="02020603050405020304" pitchFamily="18" charset="0"/>
            </a:rPr>
            <a:t>GradCAM Use case:</a:t>
          </a:r>
          <a:r>
            <a:rPr lang="en-US" sz="1800" dirty="0">
              <a:latin typeface="Times New Roman" panose="02020603050405020304" pitchFamily="18" charset="0"/>
              <a:ea typeface="Calibri"/>
              <a:cs typeface="Times New Roman" panose="02020603050405020304" pitchFamily="18" charset="0"/>
            </a:rPr>
            <a:t> GradCAM shows the features that affect the prediction of kidney diseases.</a:t>
          </a:r>
        </a:p>
      </dgm:t>
    </dgm:pt>
    <dgm:pt modelId="{E0C87F39-E878-404C-A7D3-ED90B2992C19}" type="parTrans" cxnId="{E69DE1D2-5569-4A33-A972-99C29CAA3215}">
      <dgm:prSet/>
      <dgm:spPr/>
      <dgm:t>
        <a:bodyPr/>
        <a:lstStyle/>
        <a:p>
          <a:endParaRPr lang="en-US" sz="2000"/>
        </a:p>
      </dgm:t>
    </dgm:pt>
    <dgm:pt modelId="{2577306B-C123-4284-92C4-8E02C5EF90A0}" type="sibTrans" cxnId="{E69DE1D2-5569-4A33-A972-99C29CAA3215}">
      <dgm:prSet/>
      <dgm:spPr/>
      <dgm:t>
        <a:bodyPr/>
        <a:lstStyle/>
        <a:p>
          <a:endParaRPr lang="en-US" sz="2000"/>
        </a:p>
      </dgm:t>
    </dgm:pt>
    <dgm:pt modelId="{8AF3B767-F0D7-406D-846E-E52B7A07779B}" type="pres">
      <dgm:prSet presAssocID="{DA3BD21C-DEDF-491C-87DD-095174B5BB09}" presName="root" presStyleCnt="0">
        <dgm:presLayoutVars>
          <dgm:dir/>
          <dgm:resizeHandles val="exact"/>
        </dgm:presLayoutVars>
      </dgm:prSet>
      <dgm:spPr/>
    </dgm:pt>
    <dgm:pt modelId="{45FCB3BB-C979-4E56-9DF0-F67BA33194E1}" type="pres">
      <dgm:prSet presAssocID="{E22049F8-4267-462D-A516-3AE3FD112D26}" presName="compNode" presStyleCnt="0"/>
      <dgm:spPr/>
    </dgm:pt>
    <dgm:pt modelId="{2D70D1C1-CB46-4E11-9FC5-FE80D5FFE42B}" type="pres">
      <dgm:prSet presAssocID="{E22049F8-4267-462D-A516-3AE3FD112D26}" presName="bgRect" presStyleLbl="bgShp" presStyleIdx="0" presStyleCnt="3"/>
      <dgm:spPr/>
    </dgm:pt>
    <dgm:pt modelId="{D531F7EB-E73A-4FD5-99F7-E637FBF7386D}" type="pres">
      <dgm:prSet presAssocID="{E22049F8-4267-462D-A516-3AE3FD112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25BEC63-93B3-4478-A3F0-DB11286493AF}" type="pres">
      <dgm:prSet presAssocID="{E22049F8-4267-462D-A516-3AE3FD112D26}" presName="spaceRect" presStyleCnt="0"/>
      <dgm:spPr/>
    </dgm:pt>
    <dgm:pt modelId="{EB5EAB6E-88DA-470A-95B8-A5C905AD3B3A}" type="pres">
      <dgm:prSet presAssocID="{E22049F8-4267-462D-A516-3AE3FD112D26}" presName="parTx" presStyleLbl="revTx" presStyleIdx="0" presStyleCnt="3">
        <dgm:presLayoutVars>
          <dgm:chMax val="0"/>
          <dgm:chPref val="0"/>
        </dgm:presLayoutVars>
      </dgm:prSet>
      <dgm:spPr/>
    </dgm:pt>
    <dgm:pt modelId="{CBEFB297-8FF6-4910-9122-1D31B771D7E2}" type="pres">
      <dgm:prSet presAssocID="{1B68E0D9-AF5A-4567-877A-41BE5BAB58A9}" presName="sibTrans" presStyleCnt="0"/>
      <dgm:spPr/>
    </dgm:pt>
    <dgm:pt modelId="{34F0ABA7-64F1-43E2-AF8E-6C23283FC0A8}" type="pres">
      <dgm:prSet presAssocID="{4F7D1C4C-D6B4-479E-B716-4670BB3B55FC}" presName="compNode" presStyleCnt="0"/>
      <dgm:spPr/>
    </dgm:pt>
    <dgm:pt modelId="{E517ABCF-7BC5-4884-A085-3E48C8D11D8F}" type="pres">
      <dgm:prSet presAssocID="{4F7D1C4C-D6B4-479E-B716-4670BB3B55FC}" presName="bgRect" presStyleLbl="bgShp" presStyleIdx="1" presStyleCnt="3"/>
      <dgm:spPr/>
    </dgm:pt>
    <dgm:pt modelId="{386C33E7-C008-41F0-A03F-F381141CD3EC}" type="pres">
      <dgm:prSet presAssocID="{4F7D1C4C-D6B4-479E-B716-4670BB3B55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634DB835-D53D-41DA-A322-30C546D84742}" type="pres">
      <dgm:prSet presAssocID="{4F7D1C4C-D6B4-479E-B716-4670BB3B55FC}" presName="spaceRect" presStyleCnt="0"/>
      <dgm:spPr/>
    </dgm:pt>
    <dgm:pt modelId="{05A159EB-E6CB-412E-A21A-A2EF0FAA76CE}" type="pres">
      <dgm:prSet presAssocID="{4F7D1C4C-D6B4-479E-B716-4670BB3B55FC}" presName="parTx" presStyleLbl="revTx" presStyleIdx="1" presStyleCnt="3">
        <dgm:presLayoutVars>
          <dgm:chMax val="0"/>
          <dgm:chPref val="0"/>
        </dgm:presLayoutVars>
      </dgm:prSet>
      <dgm:spPr/>
    </dgm:pt>
    <dgm:pt modelId="{CAAB6451-FC44-4409-BC72-28AF4B520D68}" type="pres">
      <dgm:prSet presAssocID="{5326E042-77C6-47A6-8E1B-D553731C9493}" presName="sibTrans" presStyleCnt="0"/>
      <dgm:spPr/>
    </dgm:pt>
    <dgm:pt modelId="{3F4DED60-FDC1-4050-B4FC-5BB0B365C788}" type="pres">
      <dgm:prSet presAssocID="{0DA90AA4-937F-48B5-8B73-908EB0CF60C0}" presName="compNode" presStyleCnt="0"/>
      <dgm:spPr/>
    </dgm:pt>
    <dgm:pt modelId="{7CCE4E51-5777-484F-BE95-32D3AD2BCA81}" type="pres">
      <dgm:prSet presAssocID="{0DA90AA4-937F-48B5-8B73-908EB0CF60C0}" presName="bgRect" presStyleLbl="bgShp" presStyleIdx="2" presStyleCnt="3"/>
      <dgm:spPr/>
    </dgm:pt>
    <dgm:pt modelId="{E016D565-D01B-4047-9227-7FE064ECEB13}" type="pres">
      <dgm:prSet presAssocID="{0DA90AA4-937F-48B5-8B73-908EB0CF6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A96624A-8F5C-43EC-8A09-34640269E0B6}" type="pres">
      <dgm:prSet presAssocID="{0DA90AA4-937F-48B5-8B73-908EB0CF60C0}" presName="spaceRect" presStyleCnt="0"/>
      <dgm:spPr/>
    </dgm:pt>
    <dgm:pt modelId="{2635439B-5100-4B2C-B874-A8B3A4B90F84}" type="pres">
      <dgm:prSet presAssocID="{0DA90AA4-937F-48B5-8B73-908EB0CF60C0}" presName="parTx" presStyleLbl="revTx" presStyleIdx="2" presStyleCnt="3">
        <dgm:presLayoutVars>
          <dgm:chMax val="0"/>
          <dgm:chPref val="0"/>
        </dgm:presLayoutVars>
      </dgm:prSet>
      <dgm:spPr/>
    </dgm:pt>
  </dgm:ptLst>
  <dgm:cxnLst>
    <dgm:cxn modelId="{F2F87F60-691D-4A6E-B072-FB5AD1E0FC8D}" srcId="{DA3BD21C-DEDF-491C-87DD-095174B5BB09}" destId="{E22049F8-4267-462D-A516-3AE3FD112D26}" srcOrd="0" destOrd="0" parTransId="{748570EE-039A-4667-9C59-62769F52C375}" sibTransId="{1B68E0D9-AF5A-4567-877A-41BE5BAB58A9}"/>
    <dgm:cxn modelId="{389D326A-C752-4B3A-A833-D5C5FDF1F1DD}" type="presOf" srcId="{0DA90AA4-937F-48B5-8B73-908EB0CF60C0}" destId="{2635439B-5100-4B2C-B874-A8B3A4B90F84}" srcOrd="0" destOrd="0" presId="urn:microsoft.com/office/officeart/2018/2/layout/IconVerticalSolidList"/>
    <dgm:cxn modelId="{2B836D6C-C8EC-4582-9577-BF9C594A0630}" type="presOf" srcId="{DA3BD21C-DEDF-491C-87DD-095174B5BB09}" destId="{8AF3B767-F0D7-406D-846E-E52B7A07779B}" srcOrd="0" destOrd="0" presId="urn:microsoft.com/office/officeart/2018/2/layout/IconVerticalSolidList"/>
    <dgm:cxn modelId="{1A2DF94F-9AC7-45C0-9A38-3775EC32FC04}" srcId="{DA3BD21C-DEDF-491C-87DD-095174B5BB09}" destId="{4F7D1C4C-D6B4-479E-B716-4670BB3B55FC}" srcOrd="1" destOrd="0" parTransId="{E8B85FEA-6C31-426D-B5AD-E91183F1A2A7}" sibTransId="{5326E042-77C6-47A6-8E1B-D553731C9493}"/>
    <dgm:cxn modelId="{B188FA71-1754-435E-9A30-09A4EDD8CB21}" type="presOf" srcId="{E22049F8-4267-462D-A516-3AE3FD112D26}" destId="{EB5EAB6E-88DA-470A-95B8-A5C905AD3B3A}" srcOrd="0" destOrd="0" presId="urn:microsoft.com/office/officeart/2018/2/layout/IconVerticalSolidList"/>
    <dgm:cxn modelId="{C35AA48E-5BAD-4B2C-B5AD-8B56019C77D1}" type="presOf" srcId="{4F7D1C4C-D6B4-479E-B716-4670BB3B55FC}" destId="{05A159EB-E6CB-412E-A21A-A2EF0FAA76CE}" srcOrd="0" destOrd="0" presId="urn:microsoft.com/office/officeart/2018/2/layout/IconVerticalSolidList"/>
    <dgm:cxn modelId="{E69DE1D2-5569-4A33-A972-99C29CAA3215}" srcId="{DA3BD21C-DEDF-491C-87DD-095174B5BB09}" destId="{0DA90AA4-937F-48B5-8B73-908EB0CF60C0}" srcOrd="2" destOrd="0" parTransId="{E0C87F39-E878-404C-A7D3-ED90B2992C19}" sibTransId="{2577306B-C123-4284-92C4-8E02C5EF90A0}"/>
    <dgm:cxn modelId="{1BF1B2DA-7B90-4E3C-8459-526E3377345E}" type="presParOf" srcId="{8AF3B767-F0D7-406D-846E-E52B7A07779B}" destId="{45FCB3BB-C979-4E56-9DF0-F67BA33194E1}" srcOrd="0" destOrd="0" presId="urn:microsoft.com/office/officeart/2018/2/layout/IconVerticalSolidList"/>
    <dgm:cxn modelId="{8586811E-B427-439E-B7EA-C342EB6648FD}" type="presParOf" srcId="{45FCB3BB-C979-4E56-9DF0-F67BA33194E1}" destId="{2D70D1C1-CB46-4E11-9FC5-FE80D5FFE42B}" srcOrd="0" destOrd="0" presId="urn:microsoft.com/office/officeart/2018/2/layout/IconVerticalSolidList"/>
    <dgm:cxn modelId="{D253A01C-8462-4CCB-9AC0-4BCD50759DA2}" type="presParOf" srcId="{45FCB3BB-C979-4E56-9DF0-F67BA33194E1}" destId="{D531F7EB-E73A-4FD5-99F7-E637FBF7386D}" srcOrd="1" destOrd="0" presId="urn:microsoft.com/office/officeart/2018/2/layout/IconVerticalSolidList"/>
    <dgm:cxn modelId="{F4503673-7391-4460-B7A7-EA2A540F14B5}" type="presParOf" srcId="{45FCB3BB-C979-4E56-9DF0-F67BA33194E1}" destId="{525BEC63-93B3-4478-A3F0-DB11286493AF}" srcOrd="2" destOrd="0" presId="urn:microsoft.com/office/officeart/2018/2/layout/IconVerticalSolidList"/>
    <dgm:cxn modelId="{AFDB0324-6B1C-4699-B1F3-66DFC5EE8B0D}" type="presParOf" srcId="{45FCB3BB-C979-4E56-9DF0-F67BA33194E1}" destId="{EB5EAB6E-88DA-470A-95B8-A5C905AD3B3A}" srcOrd="3" destOrd="0" presId="urn:microsoft.com/office/officeart/2018/2/layout/IconVerticalSolidList"/>
    <dgm:cxn modelId="{B3DBC9EC-9E1A-4527-9B48-E21710BB9ABA}" type="presParOf" srcId="{8AF3B767-F0D7-406D-846E-E52B7A07779B}" destId="{CBEFB297-8FF6-4910-9122-1D31B771D7E2}" srcOrd="1" destOrd="0" presId="urn:microsoft.com/office/officeart/2018/2/layout/IconVerticalSolidList"/>
    <dgm:cxn modelId="{64F52D89-8E2E-4AB0-A069-7F4BC36FA123}" type="presParOf" srcId="{8AF3B767-F0D7-406D-846E-E52B7A07779B}" destId="{34F0ABA7-64F1-43E2-AF8E-6C23283FC0A8}" srcOrd="2" destOrd="0" presId="urn:microsoft.com/office/officeart/2018/2/layout/IconVerticalSolidList"/>
    <dgm:cxn modelId="{B3BBF7C2-9197-4F0D-84A2-DDF5C458AEFE}" type="presParOf" srcId="{34F0ABA7-64F1-43E2-AF8E-6C23283FC0A8}" destId="{E517ABCF-7BC5-4884-A085-3E48C8D11D8F}" srcOrd="0" destOrd="0" presId="urn:microsoft.com/office/officeart/2018/2/layout/IconVerticalSolidList"/>
    <dgm:cxn modelId="{7D74ED88-913B-4807-96D9-72F197840EBD}" type="presParOf" srcId="{34F0ABA7-64F1-43E2-AF8E-6C23283FC0A8}" destId="{386C33E7-C008-41F0-A03F-F381141CD3EC}" srcOrd="1" destOrd="0" presId="urn:microsoft.com/office/officeart/2018/2/layout/IconVerticalSolidList"/>
    <dgm:cxn modelId="{0C68C03F-FFB9-41A9-B59D-E26A4940B516}" type="presParOf" srcId="{34F0ABA7-64F1-43E2-AF8E-6C23283FC0A8}" destId="{634DB835-D53D-41DA-A322-30C546D84742}" srcOrd="2" destOrd="0" presId="urn:microsoft.com/office/officeart/2018/2/layout/IconVerticalSolidList"/>
    <dgm:cxn modelId="{B50019B2-1F78-4272-B9ED-F567703D0197}" type="presParOf" srcId="{34F0ABA7-64F1-43E2-AF8E-6C23283FC0A8}" destId="{05A159EB-E6CB-412E-A21A-A2EF0FAA76CE}" srcOrd="3" destOrd="0" presId="urn:microsoft.com/office/officeart/2018/2/layout/IconVerticalSolidList"/>
    <dgm:cxn modelId="{407ABC3E-0B6C-4987-8FC8-B23393668FF4}" type="presParOf" srcId="{8AF3B767-F0D7-406D-846E-E52B7A07779B}" destId="{CAAB6451-FC44-4409-BC72-28AF4B520D68}" srcOrd="3" destOrd="0" presId="urn:microsoft.com/office/officeart/2018/2/layout/IconVerticalSolidList"/>
    <dgm:cxn modelId="{717D5E13-DFC4-4210-98B4-11B2C11C19C8}" type="presParOf" srcId="{8AF3B767-F0D7-406D-846E-E52B7A07779B}" destId="{3F4DED60-FDC1-4050-B4FC-5BB0B365C788}" srcOrd="4" destOrd="0" presId="urn:microsoft.com/office/officeart/2018/2/layout/IconVerticalSolidList"/>
    <dgm:cxn modelId="{AB69304D-114C-4107-A783-FBFE7711768A}" type="presParOf" srcId="{3F4DED60-FDC1-4050-B4FC-5BB0B365C788}" destId="{7CCE4E51-5777-484F-BE95-32D3AD2BCA81}" srcOrd="0" destOrd="0" presId="urn:microsoft.com/office/officeart/2018/2/layout/IconVerticalSolidList"/>
    <dgm:cxn modelId="{AA956A1D-115F-4BAB-9302-9BAF47CE595C}" type="presParOf" srcId="{3F4DED60-FDC1-4050-B4FC-5BB0B365C788}" destId="{E016D565-D01B-4047-9227-7FE064ECEB13}" srcOrd="1" destOrd="0" presId="urn:microsoft.com/office/officeart/2018/2/layout/IconVerticalSolidList"/>
    <dgm:cxn modelId="{E07884BA-89D9-40D6-820F-DACCD10425FA}" type="presParOf" srcId="{3F4DED60-FDC1-4050-B4FC-5BB0B365C788}" destId="{0A96624A-8F5C-43EC-8A09-34640269E0B6}" srcOrd="2" destOrd="0" presId="urn:microsoft.com/office/officeart/2018/2/layout/IconVerticalSolidList"/>
    <dgm:cxn modelId="{82686051-3952-42C5-825E-C3E09EC46EA7}" type="presParOf" srcId="{3F4DED60-FDC1-4050-B4FC-5BB0B365C788}" destId="{2635439B-5100-4B2C-B874-A8B3A4B90F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3BD21C-DEDF-491C-87DD-095174B5BB0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422326-AE77-44A1-9C09-29CFA17398B0}">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Use of GAN: </a:t>
          </a:r>
          <a:r>
            <a:rPr lang="en-US" b="0" dirty="0">
              <a:latin typeface="Times New Roman" panose="02020603050405020304" pitchFamily="18" charset="0"/>
              <a:ea typeface="Calibri"/>
              <a:cs typeface="Times New Roman" panose="02020603050405020304" pitchFamily="18" charset="0"/>
            </a:rPr>
            <a:t>The GAN has an exceptional ability to denoise the noisy CT Scan images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dgm:t>
    </dgm:pt>
    <dgm:pt modelId="{C2C427A2-D570-471C-A92F-488B5D3E845A}" type="parTrans" cxnId="{4BA29A70-9490-4954-BFE5-EAD0928E8A6B}">
      <dgm:prSet/>
      <dgm:spPr/>
      <dgm:t>
        <a:bodyPr/>
        <a:lstStyle/>
        <a:p>
          <a:endParaRPr lang="en-US"/>
        </a:p>
      </dgm:t>
    </dgm:pt>
    <dgm:pt modelId="{7445E5B3-1C9F-4058-A45B-E14113D62390}" type="sibTrans" cxnId="{4BA29A70-9490-4954-BFE5-EAD0928E8A6B}">
      <dgm:prSet/>
      <dgm:spPr/>
      <dgm:t>
        <a:bodyPr/>
        <a:lstStyle/>
        <a:p>
          <a:endParaRPr lang="en-US"/>
        </a:p>
      </dgm:t>
    </dgm:pt>
    <dgm:pt modelId="{417A0402-6031-46EE-BA91-0FCC80EF1181}">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Efficient Net:</a:t>
          </a:r>
          <a:r>
            <a:rPr lang="en-US" dirty="0">
              <a:latin typeface="Times New Roman" panose="02020603050405020304" pitchFamily="18" charset="0"/>
              <a:ea typeface="Calibri"/>
              <a:cs typeface="Times New Roman" panose="02020603050405020304" pitchFamily="18" charset="0"/>
            </a:rPr>
            <a:t> Efficient Net, with its incredible accuracy of 99.82% is effective of classifying noisy CT Scan images.</a:t>
          </a:r>
        </a:p>
      </dgm:t>
    </dgm:pt>
    <dgm:pt modelId="{231C8D6C-4BAF-4A9D-8CB8-761BC1B4B385}" type="parTrans" cxnId="{B19158EE-A74C-40A7-A99D-74EE69BE34BE}">
      <dgm:prSet/>
      <dgm:spPr/>
      <dgm:t>
        <a:bodyPr/>
        <a:lstStyle/>
        <a:p>
          <a:endParaRPr lang="en-US"/>
        </a:p>
      </dgm:t>
    </dgm:pt>
    <dgm:pt modelId="{3D0FA3BD-F3C1-47F1-8A14-9EEA93C4B6C9}" type="sibTrans" cxnId="{B19158EE-A74C-40A7-A99D-74EE69BE34BE}">
      <dgm:prSet/>
      <dgm:spPr/>
      <dgm:t>
        <a:bodyPr/>
        <a:lstStyle/>
        <a:p>
          <a:endParaRPr lang="en-US"/>
        </a:p>
      </dgm:t>
    </dgm:pt>
    <dgm:pt modelId="{45AA6951-B54F-4053-9333-1C1EAF57A9F5}">
      <dgm:prSet phldr="0"/>
      <dgm:spPr/>
      <dgm:t>
        <a:bodyPr/>
        <a:lstStyle/>
        <a:p>
          <a:pPr>
            <a:lnSpc>
              <a:spcPct val="100000"/>
            </a:lnSpc>
          </a:pPr>
          <a:r>
            <a:rPr lang="en-US" b="1" dirty="0">
              <a:latin typeface="Times New Roman" panose="02020603050405020304" pitchFamily="18" charset="0"/>
              <a:ea typeface="Calibri"/>
              <a:cs typeface="Times New Roman" panose="02020603050405020304" pitchFamily="18" charset="0"/>
            </a:rPr>
            <a:t>Explainability and Future Scope:</a:t>
          </a:r>
          <a:r>
            <a:rPr lang="en-US" dirty="0">
              <a:latin typeface="Times New Roman" panose="02020603050405020304" pitchFamily="18" charset="0"/>
              <a:ea typeface="Calibri"/>
              <a:cs typeface="Times New Roman" panose="02020603050405020304" pitchFamily="18" charset="0"/>
            </a:rPr>
            <a:t> GradCAM represents the feature maps very well and in the future could be integrated with the GAN as a hybrid model.</a:t>
          </a:r>
        </a:p>
      </dgm:t>
    </dgm:pt>
    <dgm:pt modelId="{0838FB8D-6895-40A9-8D87-1FB775FE33D6}" type="parTrans" cxnId="{1142DF67-0C39-4D86-A631-D9D7E1AF883D}">
      <dgm:prSet/>
      <dgm:spPr/>
      <dgm:t>
        <a:bodyPr/>
        <a:lstStyle/>
        <a:p>
          <a:endParaRPr lang="en-US"/>
        </a:p>
      </dgm:t>
    </dgm:pt>
    <dgm:pt modelId="{2B688ECF-B5F6-4C6A-ADA5-D996578BDC5B}" type="sibTrans" cxnId="{1142DF67-0C39-4D86-A631-D9D7E1AF883D}">
      <dgm:prSet/>
      <dgm:spPr/>
      <dgm:t>
        <a:bodyPr/>
        <a:lstStyle/>
        <a:p>
          <a:endParaRPr lang="en-US"/>
        </a:p>
      </dgm:t>
    </dgm:pt>
    <dgm:pt modelId="{50471EF6-F8AF-4488-AB2A-691B6CDB3585}" type="pres">
      <dgm:prSet presAssocID="{DA3BD21C-DEDF-491C-87DD-095174B5BB09}" presName="root" presStyleCnt="0">
        <dgm:presLayoutVars>
          <dgm:dir/>
          <dgm:resizeHandles val="exact"/>
        </dgm:presLayoutVars>
      </dgm:prSet>
      <dgm:spPr/>
    </dgm:pt>
    <dgm:pt modelId="{6CF997FD-6535-400C-8857-8E66CAE38BAB}" type="pres">
      <dgm:prSet presAssocID="{A9422326-AE77-44A1-9C09-29CFA17398B0}" presName="compNode" presStyleCnt="0"/>
      <dgm:spPr/>
    </dgm:pt>
    <dgm:pt modelId="{A4A9723A-1689-490A-837B-075C86534652}" type="pres">
      <dgm:prSet presAssocID="{A9422326-AE77-44A1-9C09-29CFA17398B0}" presName="bgRect" presStyleLbl="bgShp" presStyleIdx="0" presStyleCnt="3"/>
      <dgm:spPr/>
    </dgm:pt>
    <dgm:pt modelId="{D4C522A6-CD7D-498F-B9BB-BBC0D46B21AB}" type="pres">
      <dgm:prSet presAssocID="{A9422326-AE77-44A1-9C09-29CFA17398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A1AD765E-C757-4CF9-8288-6614780EEE5E}" type="pres">
      <dgm:prSet presAssocID="{A9422326-AE77-44A1-9C09-29CFA17398B0}" presName="spaceRect" presStyleCnt="0"/>
      <dgm:spPr/>
    </dgm:pt>
    <dgm:pt modelId="{CB5644CC-C838-4C51-94D4-402C1CD25101}" type="pres">
      <dgm:prSet presAssocID="{A9422326-AE77-44A1-9C09-29CFA17398B0}" presName="parTx" presStyleLbl="revTx" presStyleIdx="0" presStyleCnt="3">
        <dgm:presLayoutVars>
          <dgm:chMax val="0"/>
          <dgm:chPref val="0"/>
        </dgm:presLayoutVars>
      </dgm:prSet>
      <dgm:spPr/>
    </dgm:pt>
    <dgm:pt modelId="{EFBEE0AF-1368-400A-BEBF-F98DCC8E5AC3}" type="pres">
      <dgm:prSet presAssocID="{7445E5B3-1C9F-4058-A45B-E14113D62390}" presName="sibTrans" presStyleCnt="0"/>
      <dgm:spPr/>
    </dgm:pt>
    <dgm:pt modelId="{024EA647-D9D1-4BCA-A67E-B1EB1EFDBE8D}" type="pres">
      <dgm:prSet presAssocID="{417A0402-6031-46EE-BA91-0FCC80EF1181}" presName="compNode" presStyleCnt="0"/>
      <dgm:spPr/>
    </dgm:pt>
    <dgm:pt modelId="{EC62EEE8-82A2-46EE-83AC-2B6DA72E9089}" type="pres">
      <dgm:prSet presAssocID="{417A0402-6031-46EE-BA91-0FCC80EF1181}" presName="bgRect" presStyleLbl="bgShp" presStyleIdx="1" presStyleCnt="3"/>
      <dgm:spPr/>
    </dgm:pt>
    <dgm:pt modelId="{5628F3D7-91B1-4A53-AA30-F9BBAD332C02}" type="pres">
      <dgm:prSet presAssocID="{417A0402-6031-46EE-BA91-0FCC80EF1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C1A09A8-BD6E-4189-8DDF-EA777B51B745}" type="pres">
      <dgm:prSet presAssocID="{417A0402-6031-46EE-BA91-0FCC80EF1181}" presName="spaceRect" presStyleCnt="0"/>
      <dgm:spPr/>
    </dgm:pt>
    <dgm:pt modelId="{6259B492-46EB-404A-9028-660363841582}" type="pres">
      <dgm:prSet presAssocID="{417A0402-6031-46EE-BA91-0FCC80EF1181}" presName="parTx" presStyleLbl="revTx" presStyleIdx="1" presStyleCnt="3">
        <dgm:presLayoutVars>
          <dgm:chMax val="0"/>
          <dgm:chPref val="0"/>
        </dgm:presLayoutVars>
      </dgm:prSet>
      <dgm:spPr/>
    </dgm:pt>
    <dgm:pt modelId="{DB10FF8B-CE85-4D1F-BF27-1479D5D7C83A}" type="pres">
      <dgm:prSet presAssocID="{3D0FA3BD-F3C1-47F1-8A14-9EEA93C4B6C9}" presName="sibTrans" presStyleCnt="0"/>
      <dgm:spPr/>
    </dgm:pt>
    <dgm:pt modelId="{8E5DDFFB-A26B-4A1D-8ED1-E844A5402DE8}" type="pres">
      <dgm:prSet presAssocID="{45AA6951-B54F-4053-9333-1C1EAF57A9F5}" presName="compNode" presStyleCnt="0"/>
      <dgm:spPr/>
    </dgm:pt>
    <dgm:pt modelId="{D22E2072-B05C-45C0-8CBF-C51256D03F29}" type="pres">
      <dgm:prSet presAssocID="{45AA6951-B54F-4053-9333-1C1EAF57A9F5}" presName="bgRect" presStyleLbl="bgShp" presStyleIdx="2" presStyleCnt="3"/>
      <dgm:spPr/>
    </dgm:pt>
    <dgm:pt modelId="{C9837B0B-9086-4C34-A2F9-B8A6F217C572}" type="pres">
      <dgm:prSet presAssocID="{45AA6951-B54F-4053-9333-1C1EAF57A9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1B9EC750-853D-4326-98AF-CA6D5FE2D172}" type="pres">
      <dgm:prSet presAssocID="{45AA6951-B54F-4053-9333-1C1EAF57A9F5}" presName="spaceRect" presStyleCnt="0"/>
      <dgm:spPr/>
    </dgm:pt>
    <dgm:pt modelId="{4B7E0AEE-1BC1-4F63-BE56-38A82716F7AD}" type="pres">
      <dgm:prSet presAssocID="{45AA6951-B54F-4053-9333-1C1EAF57A9F5}" presName="parTx" presStyleLbl="revTx" presStyleIdx="2" presStyleCnt="3">
        <dgm:presLayoutVars>
          <dgm:chMax val="0"/>
          <dgm:chPref val="0"/>
        </dgm:presLayoutVars>
      </dgm:prSet>
      <dgm:spPr/>
    </dgm:pt>
  </dgm:ptLst>
  <dgm:cxnLst>
    <dgm:cxn modelId="{3E1DE021-6BDD-4269-B069-98F2511B4A64}" type="presOf" srcId="{DA3BD21C-DEDF-491C-87DD-095174B5BB09}" destId="{50471EF6-F8AF-4488-AB2A-691B6CDB3585}" srcOrd="0" destOrd="0" presId="urn:microsoft.com/office/officeart/2018/2/layout/IconVerticalSolidList"/>
    <dgm:cxn modelId="{EDBE9731-3CF9-47F4-A26C-DAB270210238}" type="presOf" srcId="{417A0402-6031-46EE-BA91-0FCC80EF1181}" destId="{6259B492-46EB-404A-9028-660363841582}" srcOrd="0" destOrd="0" presId="urn:microsoft.com/office/officeart/2018/2/layout/IconVerticalSolidList"/>
    <dgm:cxn modelId="{06C3C25E-9AA1-445F-A7BB-6A923C30A457}" type="presOf" srcId="{45AA6951-B54F-4053-9333-1C1EAF57A9F5}" destId="{4B7E0AEE-1BC1-4F63-BE56-38A82716F7AD}" srcOrd="0" destOrd="0" presId="urn:microsoft.com/office/officeart/2018/2/layout/IconVerticalSolidList"/>
    <dgm:cxn modelId="{1142DF67-0C39-4D86-A631-D9D7E1AF883D}" srcId="{DA3BD21C-DEDF-491C-87DD-095174B5BB09}" destId="{45AA6951-B54F-4053-9333-1C1EAF57A9F5}" srcOrd="2" destOrd="0" parTransId="{0838FB8D-6895-40A9-8D87-1FB775FE33D6}" sibTransId="{2B688ECF-B5F6-4C6A-ADA5-D996578BDC5B}"/>
    <dgm:cxn modelId="{4BA29A70-9490-4954-BFE5-EAD0928E8A6B}" srcId="{DA3BD21C-DEDF-491C-87DD-095174B5BB09}" destId="{A9422326-AE77-44A1-9C09-29CFA17398B0}" srcOrd="0" destOrd="0" parTransId="{C2C427A2-D570-471C-A92F-488B5D3E845A}" sibTransId="{7445E5B3-1C9F-4058-A45B-E14113D62390}"/>
    <dgm:cxn modelId="{E4E2FEDA-9826-42EA-B9AF-370E3D59675C}" type="presOf" srcId="{A9422326-AE77-44A1-9C09-29CFA17398B0}" destId="{CB5644CC-C838-4C51-94D4-402C1CD25101}" srcOrd="0" destOrd="0" presId="urn:microsoft.com/office/officeart/2018/2/layout/IconVerticalSolidList"/>
    <dgm:cxn modelId="{B19158EE-A74C-40A7-A99D-74EE69BE34BE}" srcId="{DA3BD21C-DEDF-491C-87DD-095174B5BB09}" destId="{417A0402-6031-46EE-BA91-0FCC80EF1181}" srcOrd="1" destOrd="0" parTransId="{231C8D6C-4BAF-4A9D-8CB8-761BC1B4B385}" sibTransId="{3D0FA3BD-F3C1-47F1-8A14-9EEA93C4B6C9}"/>
    <dgm:cxn modelId="{8FF1C946-1B44-41A5-8EE1-DA04C389EDED}" type="presParOf" srcId="{50471EF6-F8AF-4488-AB2A-691B6CDB3585}" destId="{6CF997FD-6535-400C-8857-8E66CAE38BAB}" srcOrd="0" destOrd="0" presId="urn:microsoft.com/office/officeart/2018/2/layout/IconVerticalSolidList"/>
    <dgm:cxn modelId="{6B93E98D-2EEC-44BE-A351-D1323B69866A}" type="presParOf" srcId="{6CF997FD-6535-400C-8857-8E66CAE38BAB}" destId="{A4A9723A-1689-490A-837B-075C86534652}" srcOrd="0" destOrd="0" presId="urn:microsoft.com/office/officeart/2018/2/layout/IconVerticalSolidList"/>
    <dgm:cxn modelId="{34807699-25A3-4BCB-A06B-EB9EF65E3EB4}" type="presParOf" srcId="{6CF997FD-6535-400C-8857-8E66CAE38BAB}" destId="{D4C522A6-CD7D-498F-B9BB-BBC0D46B21AB}" srcOrd="1" destOrd="0" presId="urn:microsoft.com/office/officeart/2018/2/layout/IconVerticalSolidList"/>
    <dgm:cxn modelId="{5C5F98A8-F2BB-4830-B3C5-4096E5FF107A}" type="presParOf" srcId="{6CF997FD-6535-400C-8857-8E66CAE38BAB}" destId="{A1AD765E-C757-4CF9-8288-6614780EEE5E}" srcOrd="2" destOrd="0" presId="urn:microsoft.com/office/officeart/2018/2/layout/IconVerticalSolidList"/>
    <dgm:cxn modelId="{EFD43EB0-5A96-4786-9720-BD79FC166CA2}" type="presParOf" srcId="{6CF997FD-6535-400C-8857-8E66CAE38BAB}" destId="{CB5644CC-C838-4C51-94D4-402C1CD25101}" srcOrd="3" destOrd="0" presId="urn:microsoft.com/office/officeart/2018/2/layout/IconVerticalSolidList"/>
    <dgm:cxn modelId="{07051ADA-4EBC-4236-9971-092D768847B4}" type="presParOf" srcId="{50471EF6-F8AF-4488-AB2A-691B6CDB3585}" destId="{EFBEE0AF-1368-400A-BEBF-F98DCC8E5AC3}" srcOrd="1" destOrd="0" presId="urn:microsoft.com/office/officeart/2018/2/layout/IconVerticalSolidList"/>
    <dgm:cxn modelId="{9504AC82-6718-4720-9459-B29C5E3EA550}" type="presParOf" srcId="{50471EF6-F8AF-4488-AB2A-691B6CDB3585}" destId="{024EA647-D9D1-4BCA-A67E-B1EB1EFDBE8D}" srcOrd="2" destOrd="0" presId="urn:microsoft.com/office/officeart/2018/2/layout/IconVerticalSolidList"/>
    <dgm:cxn modelId="{CCD529C0-402F-49C0-893F-1BEA23E07C23}" type="presParOf" srcId="{024EA647-D9D1-4BCA-A67E-B1EB1EFDBE8D}" destId="{EC62EEE8-82A2-46EE-83AC-2B6DA72E9089}" srcOrd="0" destOrd="0" presId="urn:microsoft.com/office/officeart/2018/2/layout/IconVerticalSolidList"/>
    <dgm:cxn modelId="{3149186F-4D83-46AA-82CA-70BB825D8E50}" type="presParOf" srcId="{024EA647-D9D1-4BCA-A67E-B1EB1EFDBE8D}" destId="{5628F3D7-91B1-4A53-AA30-F9BBAD332C02}" srcOrd="1" destOrd="0" presId="urn:microsoft.com/office/officeart/2018/2/layout/IconVerticalSolidList"/>
    <dgm:cxn modelId="{034B5777-42A7-4583-BE91-D549C7587131}" type="presParOf" srcId="{024EA647-D9D1-4BCA-A67E-B1EB1EFDBE8D}" destId="{FC1A09A8-BD6E-4189-8DDF-EA777B51B745}" srcOrd="2" destOrd="0" presId="urn:microsoft.com/office/officeart/2018/2/layout/IconVerticalSolidList"/>
    <dgm:cxn modelId="{89050059-B262-417A-82E7-51DDA9E9B630}" type="presParOf" srcId="{024EA647-D9D1-4BCA-A67E-B1EB1EFDBE8D}" destId="{6259B492-46EB-404A-9028-660363841582}" srcOrd="3" destOrd="0" presId="urn:microsoft.com/office/officeart/2018/2/layout/IconVerticalSolidList"/>
    <dgm:cxn modelId="{A7F45506-C819-4DB6-B78C-7D462CA184F1}" type="presParOf" srcId="{50471EF6-F8AF-4488-AB2A-691B6CDB3585}" destId="{DB10FF8B-CE85-4D1F-BF27-1479D5D7C83A}" srcOrd="3" destOrd="0" presId="urn:microsoft.com/office/officeart/2018/2/layout/IconVerticalSolidList"/>
    <dgm:cxn modelId="{4D91C178-09B3-4766-927B-6265267BB1F7}" type="presParOf" srcId="{50471EF6-F8AF-4488-AB2A-691B6CDB3585}" destId="{8E5DDFFB-A26B-4A1D-8ED1-E844A5402DE8}" srcOrd="4" destOrd="0" presId="urn:microsoft.com/office/officeart/2018/2/layout/IconVerticalSolidList"/>
    <dgm:cxn modelId="{23C79A81-DE09-464B-B052-599D7515AE66}" type="presParOf" srcId="{8E5DDFFB-A26B-4A1D-8ED1-E844A5402DE8}" destId="{D22E2072-B05C-45C0-8CBF-C51256D03F29}" srcOrd="0" destOrd="0" presId="urn:microsoft.com/office/officeart/2018/2/layout/IconVerticalSolidList"/>
    <dgm:cxn modelId="{A22A624C-C771-4712-B966-B520A76AA6B3}" type="presParOf" srcId="{8E5DDFFB-A26B-4A1D-8ED1-E844A5402DE8}" destId="{C9837B0B-9086-4C34-A2F9-B8A6F217C572}" srcOrd="1" destOrd="0" presId="urn:microsoft.com/office/officeart/2018/2/layout/IconVerticalSolidList"/>
    <dgm:cxn modelId="{F3E409A4-0D99-428C-AA68-8D584609BD25}" type="presParOf" srcId="{8E5DDFFB-A26B-4A1D-8ED1-E844A5402DE8}" destId="{1B9EC750-853D-4326-98AF-CA6D5FE2D172}" srcOrd="2" destOrd="0" presId="urn:microsoft.com/office/officeart/2018/2/layout/IconVerticalSolidList"/>
    <dgm:cxn modelId="{C1FB711C-ECB0-421A-B6D4-99BD767CC97C}" type="presParOf" srcId="{8E5DDFFB-A26B-4A1D-8ED1-E844A5402DE8}" destId="{4B7E0AEE-1BC1-4F63-BE56-38A82716F7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2D676-8628-46F9-AD48-D7235F7B807E}">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70748-7479-478B-AAE6-2415D5EB6DD2}">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74353-7CA5-4CCF-BAB6-3A7759691764}">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Challenges with Noisy Medical Images:</a:t>
          </a:r>
          <a:r>
            <a:rPr lang="en-US" sz="2400" kern="1200" dirty="0">
              <a:latin typeface="Times New Roman" panose="02020603050405020304" pitchFamily="18" charset="0"/>
              <a:cs typeface="Times New Roman" panose="02020603050405020304" pitchFamily="18" charset="0"/>
            </a:rPr>
            <a:t> Noisy CT Scan from hardware/software faults lead to errors in diagnosis and treatment</a:t>
          </a:r>
        </a:p>
      </dsp:txBody>
      <dsp:txXfrm>
        <a:off x="1170574" y="433"/>
        <a:ext cx="8906875" cy="1013484"/>
      </dsp:txXfrm>
    </dsp:sp>
    <dsp:sp modelId="{B9D88E03-8979-41F0-B0BC-403C491C66CA}">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E2EAF-EFCE-4A0A-91A5-E4DA1B61CE80}">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C7703-3F1E-49E3-85C0-D86F19F39FE4}">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Limitations of Traditional Denoising:</a:t>
          </a:r>
          <a:r>
            <a:rPr lang="en-US" sz="2400" kern="1200">
              <a:latin typeface="Times New Roman" panose="02020603050405020304" pitchFamily="18" charset="0"/>
              <a:cs typeface="Times New Roman" panose="02020603050405020304" pitchFamily="18" charset="0"/>
            </a:rPr>
            <a:t> Techniques like smoothing and filtering don't leverage AI's advancements in image enhancement</a:t>
          </a:r>
        </a:p>
      </dsp:txBody>
      <dsp:txXfrm>
        <a:off x="1170574" y="1267288"/>
        <a:ext cx="8906875" cy="1013484"/>
      </dsp:txXfrm>
    </dsp:sp>
    <dsp:sp modelId="{846D077A-022D-4FE8-9F10-F1D7FD0BAA00}">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3EF18-B52E-4444-8773-2912FA3B3761}">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254CA-ADB8-497B-87FB-E13F927D6101}">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The Need for Explainable AI:</a:t>
          </a:r>
          <a:r>
            <a:rPr lang="en-US" sz="2400" kern="1200" dirty="0">
              <a:latin typeface="Times New Roman" panose="02020603050405020304" pitchFamily="18" charset="0"/>
              <a:cs typeface="Times New Roman" panose="02020603050405020304" pitchFamily="18" charset="0"/>
            </a:rPr>
            <a:t> GANs show promise in denoising but require explainability for trust in critical healthcare applications</a:t>
          </a:r>
        </a:p>
      </dsp:txBody>
      <dsp:txXfrm>
        <a:off x="1170574" y="2534144"/>
        <a:ext cx="8906875" cy="1013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A9917-F5E7-4FD9-9DEA-C3BC2AD293F2}">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64EFE-B099-4FC9-A8B6-ABD7DC83B9F1}">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FC6AD-11C5-4660-9AD1-F743D976B5D9}">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111250">
            <a:lnSpc>
              <a:spcPct val="10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Noisy Images Impact Diagnostics:</a:t>
          </a:r>
          <a:r>
            <a:rPr lang="en-US" sz="2500" kern="1200" dirty="0">
              <a:latin typeface="Times New Roman" panose="02020603050405020304" pitchFamily="18" charset="0"/>
              <a:cs typeface="Times New Roman" panose="02020603050405020304" pitchFamily="18" charset="0"/>
            </a:rPr>
            <a:t> Poor image quality complicates accurate diagnosis and patient care</a:t>
          </a:r>
        </a:p>
      </dsp:txBody>
      <dsp:txXfrm>
        <a:off x="1170574" y="433"/>
        <a:ext cx="8906875" cy="1013484"/>
      </dsp:txXfrm>
    </dsp:sp>
    <dsp:sp modelId="{95C8AD8E-F920-4374-800C-BAD10A4A29E3}">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F7AA6-6455-4A08-8B35-1483F5AFF744}">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03E3F-14BA-4996-8349-3C5F01E9D3DD}">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111250">
            <a:lnSpc>
              <a:spcPct val="10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Limited Trust in AI Systems: </a:t>
          </a:r>
          <a:r>
            <a:rPr lang="en-US" sz="2500" kern="1200" dirty="0">
              <a:latin typeface="Times New Roman" panose="02020603050405020304" pitchFamily="18" charset="0"/>
              <a:cs typeface="Times New Roman" panose="02020603050405020304" pitchFamily="18" charset="0"/>
            </a:rPr>
            <a:t>The black-box nature of GANs hinders their acceptance in clinical settings</a:t>
          </a:r>
        </a:p>
      </dsp:txBody>
      <dsp:txXfrm>
        <a:off x="1170574" y="1267288"/>
        <a:ext cx="8906875" cy="1013484"/>
      </dsp:txXfrm>
    </dsp:sp>
    <dsp:sp modelId="{23072914-908C-4D26-9268-2DA13AECD852}">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90272-CD81-4894-9345-A6B4D6844720}">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C9CB-8615-45E1-B12D-F20147C5D742}">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111250">
            <a:lnSpc>
              <a:spcPct val="10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Importance of Transparency:</a:t>
          </a:r>
          <a:r>
            <a:rPr lang="en-US" sz="2500" kern="1200" dirty="0">
              <a:latin typeface="Times New Roman" panose="02020603050405020304" pitchFamily="18" charset="0"/>
              <a:cs typeface="Times New Roman" panose="02020603050405020304" pitchFamily="18" charset="0"/>
            </a:rPr>
            <a:t> Clinicians need to understand AI decisions to make informed patient care choices</a:t>
          </a:r>
        </a:p>
      </dsp:txBody>
      <dsp:txXfrm>
        <a:off x="1170574" y="2534144"/>
        <a:ext cx="8906875" cy="1013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1F7E8-3F56-4013-AB6A-818315C3896D}">
      <dsp:nvSpPr>
        <dsp:cNvPr id="0" name=""/>
        <dsp:cNvSpPr/>
      </dsp:nvSpPr>
      <dsp:spPr>
        <a:xfrm>
          <a:off x="0" y="433"/>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12572-500B-42A5-BB16-991A2E47D42C}">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57872-F493-416A-8C6D-31F9B4E127A6}">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Denoise CT Images:</a:t>
          </a:r>
          <a:r>
            <a:rPr lang="en-US" sz="2400" kern="1200" dirty="0">
              <a:latin typeface="Times New Roman" panose="02020603050405020304" pitchFamily="18" charset="0"/>
              <a:cs typeface="Times New Roman" panose="02020603050405020304" pitchFamily="18" charset="0"/>
            </a:rPr>
            <a:t> Use GANs to produce high-quality, denoised Kidney CT Scans.</a:t>
          </a:r>
        </a:p>
      </dsp:txBody>
      <dsp:txXfrm>
        <a:off x="1170574" y="433"/>
        <a:ext cx="8906875" cy="1013484"/>
      </dsp:txXfrm>
    </dsp:sp>
    <dsp:sp modelId="{9F5DE65F-8B1A-423C-A6EB-2A42A955FD86}">
      <dsp:nvSpPr>
        <dsp:cNvPr id="0" name=""/>
        <dsp:cNvSpPr/>
      </dsp:nvSpPr>
      <dsp:spPr>
        <a:xfrm>
          <a:off x="0" y="1267288"/>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7031D-B43D-40E7-9F69-B46FF457752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9DCFF-9192-42F5-9A17-B568B384A46B}">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Explainability for AI Outputs:</a:t>
          </a:r>
          <a:r>
            <a:rPr lang="en-US" sz="2400" kern="1200" dirty="0">
              <a:latin typeface="Times New Roman" panose="02020603050405020304" pitchFamily="18" charset="0"/>
              <a:cs typeface="Times New Roman" panose="02020603050405020304" pitchFamily="18" charset="0"/>
            </a:rPr>
            <a:t> Provide transparent, interpretable insights into the GAN’s image generation process</a:t>
          </a:r>
        </a:p>
      </dsp:txBody>
      <dsp:txXfrm>
        <a:off x="1170574" y="1267288"/>
        <a:ext cx="8906875" cy="1013484"/>
      </dsp:txXfrm>
    </dsp:sp>
    <dsp:sp modelId="{C1B22B52-8B97-453C-8CEF-B8FBB671D7B3}">
      <dsp:nvSpPr>
        <dsp:cNvPr id="0" name=""/>
        <dsp:cNvSpPr/>
      </dsp:nvSpPr>
      <dsp:spPr>
        <a:xfrm>
          <a:off x="0" y="2534144"/>
          <a:ext cx="10077450" cy="10134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91F3E-BF07-44D9-AC3B-0EA3A910FB86}">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E540C-D852-4962-8F4B-CDD669B5AEFF}">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Kidney Disease Detection with CNN:</a:t>
          </a:r>
          <a:r>
            <a:rPr lang="en-US" sz="2400" kern="1200" dirty="0">
              <a:latin typeface="Times New Roman" panose="02020603050405020304" pitchFamily="18" charset="0"/>
              <a:cs typeface="Times New Roman" panose="02020603050405020304" pitchFamily="18" charset="0"/>
            </a:rPr>
            <a:t> Develop an explainable CNN to predict the presence of Kidney Disease in the denoised images</a:t>
          </a:r>
        </a:p>
      </dsp:txBody>
      <dsp:txXfrm>
        <a:off x="1170574" y="2534144"/>
        <a:ext cx="8906875" cy="1013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9723A-1689-490A-837B-075C86534652}">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522A6-CD7D-498F-B9BB-BBC0D46B21AB}">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644CC-C838-4C51-94D4-402C1CD25101}">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22350">
            <a:lnSpc>
              <a:spcPct val="100000"/>
            </a:lnSpc>
            <a:spcBef>
              <a:spcPct val="0"/>
            </a:spcBef>
            <a:spcAft>
              <a:spcPct val="35000"/>
            </a:spcAft>
            <a:buNone/>
          </a:pPr>
          <a:r>
            <a:rPr lang="en-US" sz="2300" b="1" kern="1200" dirty="0">
              <a:latin typeface="Times New Roman" panose="02020603050405020304" pitchFamily="18" charset="0"/>
              <a:ea typeface="Calibri"/>
              <a:cs typeface="Times New Roman" panose="02020603050405020304" pitchFamily="18" charset="0"/>
            </a:rPr>
            <a:t>Dataset Utilized:</a:t>
          </a:r>
          <a:r>
            <a:rPr lang="en-US" sz="2300" kern="1200" dirty="0">
              <a:latin typeface="Times New Roman" panose="02020603050405020304" pitchFamily="18" charset="0"/>
              <a:ea typeface="Calibri"/>
              <a:cs typeface="Times New Roman" panose="02020603050405020304" pitchFamily="18" charset="0"/>
            </a:rPr>
            <a:t> </a:t>
          </a:r>
          <a:r>
            <a:rPr lang="en-US" sz="2300" kern="1200" dirty="0">
              <a:latin typeface="Times New Roman" panose="02020603050405020304" pitchFamily="18" charset="0"/>
              <a:ea typeface="Calibri" panose="020F0502020204030204" pitchFamily="34" charset="0"/>
              <a:cs typeface="Times New Roman" panose="02020603050405020304" pitchFamily="18" charset="0"/>
            </a:rPr>
            <a:t>The Kaggle </a:t>
          </a:r>
          <a:r>
            <a:rPr lang="en-US" sz="2300" b="0" i="0" kern="1200" dirty="0">
              <a:latin typeface="Times New Roman" panose="02020603050405020304" pitchFamily="18" charset="0"/>
              <a:ea typeface="Calibri" panose="020F0502020204030204" pitchFamily="34" charset="0"/>
              <a:cs typeface="Times New Roman" panose="02020603050405020304" pitchFamily="18" charset="0"/>
            </a:rPr>
            <a:t>CT KIDNEY DATASET</a:t>
          </a:r>
          <a:r>
            <a:rPr lang="en-US" sz="2300" kern="1200" dirty="0">
              <a:latin typeface="Times New Roman" panose="02020603050405020304" pitchFamily="18" charset="0"/>
              <a:ea typeface="Calibri" panose="020F0502020204030204" pitchFamily="34" charset="0"/>
              <a:cs typeface="Times New Roman" panose="02020603050405020304" pitchFamily="18" charset="0"/>
            </a:rPr>
            <a:t>, containing images of normal kidneys and cases with kidney stones, cyst and tumors</a:t>
          </a:r>
        </a:p>
      </dsp:txBody>
      <dsp:txXfrm>
        <a:off x="1170574" y="433"/>
        <a:ext cx="8906875" cy="1013484"/>
      </dsp:txXfrm>
    </dsp:sp>
    <dsp:sp modelId="{EC62EEE8-82A2-46EE-83AC-2B6DA72E9089}">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F3D7-91B1-4A53-AA30-F9BBAD332C0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9B492-46EB-404A-9028-660363841582}">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22350">
            <a:lnSpc>
              <a:spcPct val="100000"/>
            </a:lnSpc>
            <a:spcBef>
              <a:spcPct val="0"/>
            </a:spcBef>
            <a:spcAft>
              <a:spcPct val="35000"/>
            </a:spcAft>
            <a:buNone/>
          </a:pPr>
          <a:r>
            <a:rPr lang="en-US" sz="2300" b="1" kern="1200" dirty="0">
              <a:latin typeface="Times New Roman" panose="02020603050405020304" pitchFamily="18" charset="0"/>
              <a:ea typeface="Calibri"/>
              <a:cs typeface="Times New Roman" panose="02020603050405020304" pitchFamily="18" charset="0"/>
            </a:rPr>
            <a:t>GAN Architecture:</a:t>
          </a:r>
          <a:r>
            <a:rPr lang="en-US" sz="2300" kern="1200" dirty="0">
              <a:latin typeface="Times New Roman" panose="02020603050405020304" pitchFamily="18" charset="0"/>
              <a:ea typeface="Calibri"/>
              <a:cs typeface="Times New Roman" panose="02020603050405020304" pitchFamily="18" charset="0"/>
            </a:rPr>
            <a:t> A GAN model specifically designed for denoising the CT Scans of Kidneys</a:t>
          </a:r>
        </a:p>
      </dsp:txBody>
      <dsp:txXfrm>
        <a:off x="1170574" y="1267288"/>
        <a:ext cx="8906875" cy="1013484"/>
      </dsp:txXfrm>
    </dsp:sp>
    <dsp:sp modelId="{D22E2072-B05C-45C0-8CBF-C51256D03F29}">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7B0B-9086-4C34-A2F9-B8A6F217C572}">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E0AEE-1BC1-4F63-BE56-38A82716F7AD}">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1022350">
            <a:lnSpc>
              <a:spcPct val="100000"/>
            </a:lnSpc>
            <a:spcBef>
              <a:spcPct val="0"/>
            </a:spcBef>
            <a:spcAft>
              <a:spcPct val="35000"/>
            </a:spcAft>
            <a:buNone/>
          </a:pPr>
          <a:r>
            <a:rPr lang="en-US" sz="2300" b="1" kern="1200" dirty="0">
              <a:latin typeface="Times New Roman" panose="02020603050405020304" pitchFamily="18" charset="0"/>
              <a:ea typeface="Calibri"/>
              <a:cs typeface="Times New Roman" panose="02020603050405020304" pitchFamily="18" charset="0"/>
            </a:rPr>
            <a:t>Training and Testing:</a:t>
          </a:r>
          <a:r>
            <a:rPr lang="en-US" sz="2300" kern="1200" dirty="0">
              <a:latin typeface="Times New Roman" panose="02020603050405020304" pitchFamily="18" charset="0"/>
              <a:ea typeface="Calibri"/>
              <a:cs typeface="Times New Roman" panose="02020603050405020304" pitchFamily="18" charset="0"/>
            </a:rPr>
            <a:t> Model trained to denoise noisy CT images and generate high-quality outputs</a:t>
          </a:r>
        </a:p>
      </dsp:txBody>
      <dsp:txXfrm>
        <a:off x="1170574" y="2534144"/>
        <a:ext cx="8906875" cy="1013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F6604-0160-4D3C-A74F-61AC1D082298}">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4E422-019F-4936-86A2-8746A6EF73A9}">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3FCE3-0A25-440C-BF2C-210D4E74433A}">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ea typeface="Calibri"/>
              <a:cs typeface="Times New Roman" panose="02020603050405020304" pitchFamily="18" charset="0"/>
            </a:rPr>
            <a:t>Explainable CNN for Kidney Disease Detection:</a:t>
          </a:r>
          <a:r>
            <a:rPr lang="en-US" sz="2100" kern="1200" dirty="0">
              <a:latin typeface="Times New Roman" panose="02020603050405020304" pitchFamily="18" charset="0"/>
              <a:ea typeface="Calibri"/>
              <a:cs typeface="Times New Roman" panose="02020603050405020304" pitchFamily="18" charset="0"/>
            </a:rPr>
            <a:t> An explainable EfficientNet is used to predict the presence of Kidney Disease in denoised images.</a:t>
          </a:r>
        </a:p>
      </dsp:txBody>
      <dsp:txXfrm>
        <a:off x="1170574" y="433"/>
        <a:ext cx="8906875" cy="1013484"/>
      </dsp:txXfrm>
    </dsp:sp>
    <dsp:sp modelId="{A655946D-EDF7-4CEC-812A-D3FF6B98960B}">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FBC9A-D51C-426E-81EC-552208B0637B}">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20583-CAE3-49C1-8D6E-301875A9D66C}">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ea typeface="Calibri"/>
              <a:cs typeface="Times New Roman" panose="02020603050405020304" pitchFamily="18" charset="0"/>
            </a:rPr>
            <a:t>Explainability Methods:</a:t>
          </a:r>
          <a:r>
            <a:rPr lang="en-US" sz="2100" kern="1200" dirty="0">
              <a:latin typeface="Times New Roman" panose="02020603050405020304" pitchFamily="18" charset="0"/>
              <a:ea typeface="Calibri"/>
              <a:cs typeface="Times New Roman" panose="02020603050405020304" pitchFamily="18" charset="0"/>
            </a:rPr>
            <a:t> Use of XAI techniques like Grad-CAM to visualize which parts of the image influenced the model's decisions.</a:t>
          </a:r>
        </a:p>
      </dsp:txBody>
      <dsp:txXfrm>
        <a:off x="1170574" y="1267288"/>
        <a:ext cx="8906875" cy="1013484"/>
      </dsp:txXfrm>
    </dsp:sp>
    <dsp:sp modelId="{E3740D73-4367-457F-9D0C-4E2F9BBE551F}">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B65BF-DEE3-4440-9C5E-0F31E15DD998}">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30702-54DF-463D-B78A-AB136C4962BA}">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ea typeface="Calibri"/>
              <a:cs typeface="Times New Roman" panose="02020603050405020304" pitchFamily="18" charset="0"/>
            </a:rPr>
            <a:t>Performance Metrics:</a:t>
          </a:r>
          <a:r>
            <a:rPr lang="en-US" sz="2100" kern="1200" dirty="0">
              <a:latin typeface="Times New Roman" panose="02020603050405020304" pitchFamily="18" charset="0"/>
              <a:ea typeface="Calibri"/>
              <a:cs typeface="Times New Roman" panose="02020603050405020304" pitchFamily="18" charset="0"/>
            </a:rPr>
            <a:t> The model's efficacy is evaluated using accuracy, precision, recall, and F1 score.</a:t>
          </a:r>
        </a:p>
      </dsp:txBody>
      <dsp:txXfrm>
        <a:off x="1170574" y="2534144"/>
        <a:ext cx="8906875" cy="1013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D1C1-CB46-4E11-9FC5-FE80D5FFE42B}">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F7EB-E73A-4FD5-99F7-E637FBF7386D}">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AB6E-88DA-470A-95B8-A5C905AD3B3A}">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Times New Roman" panose="02020603050405020304" pitchFamily="18" charset="0"/>
              <a:ea typeface="Calibri"/>
              <a:cs typeface="Times New Roman" panose="02020603050405020304" pitchFamily="18" charset="0"/>
            </a:rPr>
            <a:t>GAN Performance:</a:t>
          </a:r>
          <a:r>
            <a:rPr lang="en-US" sz="2200" kern="1200" dirty="0">
              <a:latin typeface="Times New Roman" panose="02020603050405020304" pitchFamily="18" charset="0"/>
              <a:ea typeface="Calibri"/>
              <a:cs typeface="Times New Roman" panose="02020603050405020304" pitchFamily="18" charset="0"/>
            </a:rPr>
            <a:t> Measure quality of denoised images using SNR and Generator loss metrics to ensure image fidelity.</a:t>
          </a:r>
        </a:p>
      </dsp:txBody>
      <dsp:txXfrm>
        <a:off x="1170574" y="433"/>
        <a:ext cx="8906875" cy="1013484"/>
      </dsp:txXfrm>
    </dsp:sp>
    <dsp:sp modelId="{E517ABCF-7BC5-4884-A085-3E48C8D11D8F}">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C33E7-C008-41F0-A03F-F381141CD3EC}">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159EB-E6CB-412E-A21A-A2EF0FAA76CE}">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Times New Roman" panose="02020603050405020304" pitchFamily="18" charset="0"/>
              <a:ea typeface="Calibri"/>
              <a:cs typeface="Times New Roman" panose="02020603050405020304" pitchFamily="18" charset="0"/>
            </a:rPr>
            <a:t>Integration of Explainability:</a:t>
          </a:r>
          <a:r>
            <a:rPr lang="en-US" sz="2200" kern="1200" dirty="0">
              <a:latin typeface="Times New Roman" panose="02020603050405020304" pitchFamily="18" charset="0"/>
              <a:ea typeface="Calibri"/>
              <a:cs typeface="Times New Roman" panose="02020603050405020304" pitchFamily="18" charset="0"/>
            </a:rPr>
            <a:t> The proposed system emphasizes transparency in decision-making to foster clinician trust.</a:t>
          </a:r>
        </a:p>
      </dsp:txBody>
      <dsp:txXfrm>
        <a:off x="1170574" y="1267288"/>
        <a:ext cx="8906875" cy="1013484"/>
      </dsp:txXfrm>
    </dsp:sp>
    <dsp:sp modelId="{7CCE4E51-5777-484F-BE95-32D3AD2BCA81}">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6D565-D01B-4047-9227-7FE064ECEB13}">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5439B-5100-4B2C-B874-A8B3A4B90F84}">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77900">
            <a:lnSpc>
              <a:spcPct val="100000"/>
            </a:lnSpc>
            <a:spcBef>
              <a:spcPct val="0"/>
            </a:spcBef>
            <a:spcAft>
              <a:spcPct val="35000"/>
            </a:spcAft>
            <a:buNone/>
          </a:pPr>
          <a:r>
            <a:rPr lang="en-US" sz="2200" b="1" kern="1200" dirty="0">
              <a:latin typeface="Times New Roman" panose="02020603050405020304" pitchFamily="18" charset="0"/>
              <a:ea typeface="Calibri"/>
              <a:cs typeface="Times New Roman" panose="02020603050405020304" pitchFamily="18" charset="0"/>
            </a:rPr>
            <a:t>Real-world Applications:</a:t>
          </a:r>
          <a:r>
            <a:rPr lang="en-US" sz="2200" kern="1200" dirty="0">
              <a:latin typeface="Times New Roman" panose="02020603050405020304" pitchFamily="18" charset="0"/>
              <a:ea typeface="Calibri"/>
              <a:cs typeface="Times New Roman" panose="02020603050405020304" pitchFamily="18" charset="0"/>
            </a:rPr>
            <a:t> The system is intended for use in real-world healthcare environments, ensuring outputs are reliable and understandable.</a:t>
          </a:r>
        </a:p>
      </dsp:txBody>
      <dsp:txXfrm>
        <a:off x="1170574" y="2534144"/>
        <a:ext cx="8906875" cy="10134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D1C1-CB46-4E11-9FC5-FE80D5FFE42B}">
      <dsp:nvSpPr>
        <dsp:cNvPr id="0" name=""/>
        <dsp:cNvSpPr/>
      </dsp:nvSpPr>
      <dsp:spPr>
        <a:xfrm>
          <a:off x="0" y="583"/>
          <a:ext cx="7061371" cy="13653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F7EB-E73A-4FD5-99F7-E637FBF7386D}">
      <dsp:nvSpPr>
        <dsp:cNvPr id="0" name=""/>
        <dsp:cNvSpPr/>
      </dsp:nvSpPr>
      <dsp:spPr>
        <a:xfrm>
          <a:off x="413024" y="307791"/>
          <a:ext cx="750953" cy="750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AB6E-88DA-470A-95B8-A5C905AD3B3A}">
      <dsp:nvSpPr>
        <dsp:cNvPr id="0" name=""/>
        <dsp:cNvSpPr/>
      </dsp:nvSpPr>
      <dsp:spPr>
        <a:xfrm>
          <a:off x="1577003" y="583"/>
          <a:ext cx="5484367" cy="136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502" tIns="144502" rIns="144502" bIns="144502"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ea typeface="Calibri"/>
              <a:cs typeface="Times New Roman" panose="02020603050405020304" pitchFamily="18" charset="0"/>
            </a:rPr>
            <a:t>GAN Performance Metrics: </a:t>
          </a:r>
          <a:r>
            <a:rPr lang="en-US" sz="1800" b="0" kern="1200" dirty="0">
              <a:latin typeface="Times New Roman" panose="02020603050405020304" pitchFamily="18" charset="0"/>
              <a:ea typeface="Calibri"/>
              <a:cs typeface="Times New Roman" panose="02020603050405020304" pitchFamily="18" charset="0"/>
            </a:rPr>
            <a:t>The generator of the GAN had its loss reduced to 0.89 after 80 epochs under the adversarial effect. Moreover, SNR of reconstructed image is 43.43 as compared to 39.54 in noisy image</a:t>
          </a:r>
          <a:endParaRPr lang="en-US" sz="1800" kern="1200" dirty="0">
            <a:latin typeface="Times New Roman" panose="02020603050405020304" pitchFamily="18" charset="0"/>
            <a:ea typeface="Calibri"/>
            <a:cs typeface="Times New Roman" panose="02020603050405020304" pitchFamily="18" charset="0"/>
          </a:endParaRPr>
        </a:p>
      </dsp:txBody>
      <dsp:txXfrm>
        <a:off x="1577003" y="583"/>
        <a:ext cx="5484367" cy="1365370"/>
      </dsp:txXfrm>
    </dsp:sp>
    <dsp:sp modelId="{E517ABCF-7BC5-4884-A085-3E48C8D11D8F}">
      <dsp:nvSpPr>
        <dsp:cNvPr id="0" name=""/>
        <dsp:cNvSpPr/>
      </dsp:nvSpPr>
      <dsp:spPr>
        <a:xfrm>
          <a:off x="0" y="1707297"/>
          <a:ext cx="7061371" cy="13653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C33E7-C008-41F0-A03F-F381141CD3EC}">
      <dsp:nvSpPr>
        <dsp:cNvPr id="0" name=""/>
        <dsp:cNvSpPr/>
      </dsp:nvSpPr>
      <dsp:spPr>
        <a:xfrm>
          <a:off x="413024" y="2014505"/>
          <a:ext cx="750953" cy="750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159EB-E6CB-412E-A21A-A2EF0FAA76CE}">
      <dsp:nvSpPr>
        <dsp:cNvPr id="0" name=""/>
        <dsp:cNvSpPr/>
      </dsp:nvSpPr>
      <dsp:spPr>
        <a:xfrm>
          <a:off x="1577003" y="1707297"/>
          <a:ext cx="5484367" cy="136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502" tIns="144502" rIns="144502" bIns="144502"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ea typeface="Calibri"/>
              <a:cs typeface="Times New Roman" panose="02020603050405020304" pitchFamily="18" charset="0"/>
            </a:rPr>
            <a:t>Efficient Net performance:</a:t>
          </a:r>
          <a:r>
            <a:rPr lang="en-US" sz="1800" kern="1200" dirty="0">
              <a:latin typeface="Times New Roman" panose="02020603050405020304" pitchFamily="18" charset="0"/>
              <a:ea typeface="Calibri"/>
              <a:cs typeface="Times New Roman" panose="02020603050405020304" pitchFamily="18" charset="0"/>
            </a:rPr>
            <a:t> The proposed model has an accuracy of 99.82%</a:t>
          </a:r>
        </a:p>
      </dsp:txBody>
      <dsp:txXfrm>
        <a:off x="1577003" y="1707297"/>
        <a:ext cx="5484367" cy="1365370"/>
      </dsp:txXfrm>
    </dsp:sp>
    <dsp:sp modelId="{7CCE4E51-5777-484F-BE95-32D3AD2BCA81}">
      <dsp:nvSpPr>
        <dsp:cNvPr id="0" name=""/>
        <dsp:cNvSpPr/>
      </dsp:nvSpPr>
      <dsp:spPr>
        <a:xfrm>
          <a:off x="0" y="3414010"/>
          <a:ext cx="7061371" cy="13653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6D565-D01B-4047-9227-7FE064ECEB13}">
      <dsp:nvSpPr>
        <dsp:cNvPr id="0" name=""/>
        <dsp:cNvSpPr/>
      </dsp:nvSpPr>
      <dsp:spPr>
        <a:xfrm>
          <a:off x="413024" y="3721219"/>
          <a:ext cx="750953" cy="750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5439B-5100-4B2C-B874-A8B3A4B90F84}">
      <dsp:nvSpPr>
        <dsp:cNvPr id="0" name=""/>
        <dsp:cNvSpPr/>
      </dsp:nvSpPr>
      <dsp:spPr>
        <a:xfrm>
          <a:off x="1577003" y="3414010"/>
          <a:ext cx="5484367" cy="136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502" tIns="144502" rIns="144502" bIns="144502"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ea typeface="Calibri"/>
              <a:cs typeface="Times New Roman" panose="02020603050405020304" pitchFamily="18" charset="0"/>
            </a:rPr>
            <a:t>GradCAM Use case:</a:t>
          </a:r>
          <a:r>
            <a:rPr lang="en-US" sz="1800" kern="1200" dirty="0">
              <a:latin typeface="Times New Roman" panose="02020603050405020304" pitchFamily="18" charset="0"/>
              <a:ea typeface="Calibri"/>
              <a:cs typeface="Times New Roman" panose="02020603050405020304" pitchFamily="18" charset="0"/>
            </a:rPr>
            <a:t> GradCAM shows the features that affect the prediction of kidney diseases.</a:t>
          </a:r>
        </a:p>
      </dsp:txBody>
      <dsp:txXfrm>
        <a:off x="1577003" y="3414010"/>
        <a:ext cx="5484367" cy="13653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9723A-1689-490A-837B-075C86534652}">
      <dsp:nvSpPr>
        <dsp:cNvPr id="0" name=""/>
        <dsp:cNvSpPr/>
      </dsp:nvSpPr>
      <dsp:spPr>
        <a:xfrm>
          <a:off x="0" y="433"/>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522A6-CD7D-498F-B9BB-BBC0D46B21AB}">
      <dsp:nvSpPr>
        <dsp:cNvPr id="0" name=""/>
        <dsp:cNvSpPr/>
      </dsp:nvSpPr>
      <dsp:spPr>
        <a:xfrm>
          <a:off x="306579" y="228467"/>
          <a:ext cx="557416" cy="557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644CC-C838-4C51-94D4-402C1CD25101}">
      <dsp:nvSpPr>
        <dsp:cNvPr id="0" name=""/>
        <dsp:cNvSpPr/>
      </dsp:nvSpPr>
      <dsp:spPr>
        <a:xfrm>
          <a:off x="1170574" y="433"/>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ea typeface="Calibri"/>
              <a:cs typeface="Times New Roman" panose="02020603050405020304" pitchFamily="18" charset="0"/>
            </a:rPr>
            <a:t>Use of GAN: </a:t>
          </a:r>
          <a:r>
            <a:rPr lang="en-US" sz="2100" b="0" kern="1200" dirty="0">
              <a:latin typeface="Times New Roman" panose="02020603050405020304" pitchFamily="18" charset="0"/>
              <a:ea typeface="Calibri"/>
              <a:cs typeface="Times New Roman" panose="02020603050405020304" pitchFamily="18" charset="0"/>
            </a:rPr>
            <a:t>The GAN has an exceptional ability to denoise the noisy CT Scan images</a:t>
          </a:r>
          <a:endParaRPr lang="en-US" sz="2100" kern="1200" dirty="0">
            <a:latin typeface="Times New Roman" panose="02020603050405020304" pitchFamily="18" charset="0"/>
            <a:ea typeface="Calibri" panose="020F0502020204030204" pitchFamily="34" charset="0"/>
            <a:cs typeface="Times New Roman" panose="02020603050405020304" pitchFamily="18" charset="0"/>
          </a:endParaRPr>
        </a:p>
      </dsp:txBody>
      <dsp:txXfrm>
        <a:off x="1170574" y="433"/>
        <a:ext cx="8906875" cy="1013484"/>
      </dsp:txXfrm>
    </dsp:sp>
    <dsp:sp modelId="{EC62EEE8-82A2-46EE-83AC-2B6DA72E9089}">
      <dsp:nvSpPr>
        <dsp:cNvPr id="0" name=""/>
        <dsp:cNvSpPr/>
      </dsp:nvSpPr>
      <dsp:spPr>
        <a:xfrm>
          <a:off x="0" y="1267288"/>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F3D7-91B1-4A53-AA30-F9BBAD332C02}">
      <dsp:nvSpPr>
        <dsp:cNvPr id="0" name=""/>
        <dsp:cNvSpPr/>
      </dsp:nvSpPr>
      <dsp:spPr>
        <a:xfrm>
          <a:off x="306579" y="1495322"/>
          <a:ext cx="557416" cy="557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9B492-46EB-404A-9028-660363841582}">
      <dsp:nvSpPr>
        <dsp:cNvPr id="0" name=""/>
        <dsp:cNvSpPr/>
      </dsp:nvSpPr>
      <dsp:spPr>
        <a:xfrm>
          <a:off x="1170574" y="1267288"/>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ea typeface="Calibri"/>
              <a:cs typeface="Times New Roman" panose="02020603050405020304" pitchFamily="18" charset="0"/>
            </a:rPr>
            <a:t>Efficient Net:</a:t>
          </a:r>
          <a:r>
            <a:rPr lang="en-US" sz="2100" kern="1200" dirty="0">
              <a:latin typeface="Times New Roman" panose="02020603050405020304" pitchFamily="18" charset="0"/>
              <a:ea typeface="Calibri"/>
              <a:cs typeface="Times New Roman" panose="02020603050405020304" pitchFamily="18" charset="0"/>
            </a:rPr>
            <a:t> Efficient Net, with its incredible accuracy of 99.82% is effective of classifying noisy CT Scan images.</a:t>
          </a:r>
        </a:p>
      </dsp:txBody>
      <dsp:txXfrm>
        <a:off x="1170574" y="1267288"/>
        <a:ext cx="8906875" cy="1013484"/>
      </dsp:txXfrm>
    </dsp:sp>
    <dsp:sp modelId="{D22E2072-B05C-45C0-8CBF-C51256D03F29}">
      <dsp:nvSpPr>
        <dsp:cNvPr id="0" name=""/>
        <dsp:cNvSpPr/>
      </dsp:nvSpPr>
      <dsp:spPr>
        <a:xfrm>
          <a:off x="0" y="2534144"/>
          <a:ext cx="10077450" cy="10134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37B0B-9086-4C34-A2F9-B8A6F217C572}">
      <dsp:nvSpPr>
        <dsp:cNvPr id="0" name=""/>
        <dsp:cNvSpPr/>
      </dsp:nvSpPr>
      <dsp:spPr>
        <a:xfrm>
          <a:off x="306579" y="2762178"/>
          <a:ext cx="557416" cy="557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E0AEE-1BC1-4F63-BE56-38A82716F7AD}">
      <dsp:nvSpPr>
        <dsp:cNvPr id="0" name=""/>
        <dsp:cNvSpPr/>
      </dsp:nvSpPr>
      <dsp:spPr>
        <a:xfrm>
          <a:off x="1170574" y="2534144"/>
          <a:ext cx="8906875" cy="101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0" tIns="107260" rIns="107260" bIns="107260"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ea typeface="Calibri"/>
              <a:cs typeface="Times New Roman" panose="02020603050405020304" pitchFamily="18" charset="0"/>
            </a:rPr>
            <a:t>Explainability and Future Scope:</a:t>
          </a:r>
          <a:r>
            <a:rPr lang="en-US" sz="2100" kern="1200" dirty="0">
              <a:latin typeface="Times New Roman" panose="02020603050405020304" pitchFamily="18" charset="0"/>
              <a:ea typeface="Calibri"/>
              <a:cs typeface="Times New Roman" panose="02020603050405020304" pitchFamily="18" charset="0"/>
            </a:rPr>
            <a:t> GradCAM represents the feature maps very well and in the future could be integrated with the GAN as a hybrid model.</a:t>
          </a:r>
        </a:p>
      </dsp:txBody>
      <dsp:txXfrm>
        <a:off x="1170574" y="2534144"/>
        <a:ext cx="8906875" cy="10134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11/22/2024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23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11/22/2024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6164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11/22/2024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3632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11/22/2024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985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11/22/2024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229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11/22/2024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269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11/22/2024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3652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11/22/2024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345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11/22/2024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6332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11/22/2024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630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11/22/2024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6344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11/22/2024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18264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ngle view of neural network branches">
            <a:extLst>
              <a:ext uri="{FF2B5EF4-FFF2-40B4-BE49-F238E27FC236}">
                <a16:creationId xmlns:a16="http://schemas.microsoft.com/office/drawing/2014/main" id="{A9EB1781-71E4-A82C-32C0-C6BBFDC6C85A}"/>
              </a:ext>
            </a:extLst>
          </p:cNvPr>
          <p:cNvPicPr>
            <a:picLocks noChangeAspect="1"/>
          </p:cNvPicPr>
          <p:nvPr/>
        </p:nvPicPr>
        <p:blipFill>
          <a:blip r:embed="rId2">
            <a:alphaModFix amt="40000"/>
          </a:blip>
          <a:srcRect r="25"/>
          <a:stretch/>
        </p:blipFill>
        <p:spPr>
          <a:xfrm>
            <a:off x="20" y="10"/>
            <a:ext cx="12188932" cy="6857990"/>
          </a:xfrm>
          <a:prstGeom prst="rect">
            <a:avLst/>
          </a:prstGeom>
        </p:spPr>
      </p:pic>
      <p:sp>
        <p:nvSpPr>
          <p:cNvPr id="2" name="Title"/>
          <p:cNvSpPr>
            <a:spLocks noGrp="1"/>
          </p:cNvSpPr>
          <p:nvPr>
            <p:ph type="ctrTitle"/>
          </p:nvPr>
        </p:nvSpPr>
        <p:spPr>
          <a:xfrm>
            <a:off x="1549238" y="1145080"/>
            <a:ext cx="9090476" cy="2179601"/>
          </a:xfrm>
        </p:spPr>
        <p:txBody>
          <a:bodyPr anchor="b">
            <a:normAutofit/>
          </a:bodyPr>
          <a:lstStyle/>
          <a:p>
            <a:pPr algn="ctr"/>
            <a:r>
              <a:rPr lang="en-US" sz="3700" dirty="0">
                <a:solidFill>
                  <a:srgbClr val="FFFFFF"/>
                </a:solidFill>
              </a:rPr>
              <a:t>Explainable Generative Adversarial Network for Noisy Kidney Disease Detection</a:t>
            </a:r>
          </a:p>
        </p:txBody>
      </p:sp>
      <p:sp>
        <p:nvSpPr>
          <p:cNvPr id="35" name="Freeform: Shape 34">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9"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5" name="Freeform: Shape 44">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7" name="Group 46">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48" name="Freeform: Shape 47">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037B42BB-4234-15A1-379F-4539A55014C2}"/>
              </a:ext>
            </a:extLst>
          </p:cNvPr>
          <p:cNvSpPr txBox="1"/>
          <p:nvPr/>
        </p:nvSpPr>
        <p:spPr>
          <a:xfrm>
            <a:off x="7692879" y="5174355"/>
            <a:ext cx="4378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Team Members:</a:t>
            </a:r>
            <a:br>
              <a:rPr lang="en-US" b="1" dirty="0"/>
            </a:br>
            <a:r>
              <a:rPr lang="en-US" b="1" dirty="0">
                <a:solidFill>
                  <a:schemeClr val="bg1"/>
                </a:solidFill>
              </a:rPr>
              <a:t>B Mohnish Karthikeyan – 21BCE1371</a:t>
            </a:r>
          </a:p>
          <a:p>
            <a:r>
              <a:rPr lang="en-US" b="1" dirty="0">
                <a:solidFill>
                  <a:schemeClr val="bg1"/>
                </a:solidFill>
              </a:rPr>
              <a:t>S Navaneetha Krishnan – 21BCE1729</a:t>
            </a:r>
          </a:p>
          <a:p>
            <a:r>
              <a:rPr lang="en-US" b="1" dirty="0">
                <a:solidFill>
                  <a:schemeClr val="bg1"/>
                </a:solidFill>
              </a:rPr>
              <a:t>H G Leerish Arvind - 21BCE1867</a:t>
            </a:r>
          </a:p>
        </p:txBody>
      </p:sp>
    </p:spTree>
    <p:extLst>
      <p:ext uri="{BB962C8B-B14F-4D97-AF65-F5344CB8AC3E}">
        <p14:creationId xmlns:p14="http://schemas.microsoft.com/office/powerpoint/2010/main" val="162117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6ABAC1-3209-51DA-8BC0-9F6E8B232E0B}"/>
            </a:ext>
          </a:extLst>
        </p:cNvPr>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F095AC6D-2C22-01D6-3C7A-95F7DB5A3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AAEDB4D2-D614-C596-D79A-872FD519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a:extLst>
              <a:ext uri="{FF2B5EF4-FFF2-40B4-BE49-F238E27FC236}">
                <a16:creationId xmlns:a16="http://schemas.microsoft.com/office/drawing/2014/main" id="{9EB732F5-A51B-07BF-3826-3BB446EF9223}"/>
              </a:ext>
            </a:extLst>
          </p:cNvPr>
          <p:cNvSpPr>
            <a:spLocks noGrp="1"/>
          </p:cNvSpPr>
          <p:nvPr>
            <p:ph type="ctrTitle"/>
          </p:nvPr>
        </p:nvSpPr>
        <p:spPr>
          <a:xfrm>
            <a:off x="525717" y="787068"/>
            <a:ext cx="10077557" cy="1325563"/>
          </a:xfrm>
        </p:spPr>
        <p:txBody>
          <a:bodyPr>
            <a:normAutofit/>
          </a:bodyPr>
          <a:lstStyle/>
          <a:p>
            <a:r>
              <a:rPr lang="en-US" dirty="0"/>
              <a:t>Sample Input and Output Images</a:t>
            </a:r>
          </a:p>
        </p:txBody>
      </p:sp>
      <p:grpSp>
        <p:nvGrpSpPr>
          <p:cNvPr id="102" name="Graphic 78">
            <a:extLst>
              <a:ext uri="{FF2B5EF4-FFF2-40B4-BE49-F238E27FC236}">
                <a16:creationId xmlns:a16="http://schemas.microsoft.com/office/drawing/2014/main" id="{037F8412-1CA3-FDA1-1BC6-855B7569A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8409125E-4825-DE36-77CE-E417B5758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A2C5EBB0-278C-A976-CC34-D66A1DB71E7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C91D31DF-13C2-DC12-8FA7-8C4053B5F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524F9A72-9EB0-AC82-C3FD-D4D886FEB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0648D299-A4E2-630A-E339-FAA03E3D2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86EF40A9-3CFA-AE38-9A05-283E608CB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53DD0DFF-0102-ADE3-23A2-8CF570A8C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6BF23A30-3B8B-B2E6-EADE-7789BD6848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78637B24-F798-227D-8ED0-352669B0D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2A82245E-0BF2-62A0-4005-C5F3ACF3F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5E7488D7-DBA8-0344-EBCB-3D648884A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A123EAB-3ADF-0519-D8C1-458436170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CF88C41D-105A-1410-2F4F-0F8BC3CE0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6AB22C77-9800-17A8-67AF-E335B8589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72520E3-64FD-EDB3-55A9-7445172D5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2CCC096-6AC0-F0C8-2E74-6A7D829B52F3}"/>
              </a:ext>
            </a:extLst>
          </p:cNvPr>
          <p:cNvPicPr>
            <a:picLocks noChangeAspect="1"/>
          </p:cNvPicPr>
          <p:nvPr/>
        </p:nvPicPr>
        <p:blipFill>
          <a:blip r:embed="rId2">
            <a:extLst>
              <a:ext uri="{28A0092B-C50C-407E-A947-70E740481C1C}">
                <a14:useLocalDpi xmlns:a14="http://schemas.microsoft.com/office/drawing/2010/main" val="0"/>
              </a:ext>
            </a:extLst>
          </a:blip>
          <a:srcRect b="66700"/>
          <a:stretch/>
        </p:blipFill>
        <p:spPr>
          <a:xfrm>
            <a:off x="5063251" y="2202346"/>
            <a:ext cx="6464157" cy="2186701"/>
          </a:xfrm>
          <a:prstGeom prst="rect">
            <a:avLst/>
          </a:prstGeom>
        </p:spPr>
      </p:pic>
      <p:pic>
        <p:nvPicPr>
          <p:cNvPr id="6" name="Picture 5">
            <a:extLst>
              <a:ext uri="{FF2B5EF4-FFF2-40B4-BE49-F238E27FC236}">
                <a16:creationId xmlns:a16="http://schemas.microsoft.com/office/drawing/2014/main" id="{1D748837-14AD-13F5-0D3A-F080F9F31541}"/>
              </a:ext>
            </a:extLst>
          </p:cNvPr>
          <p:cNvPicPr>
            <a:picLocks noChangeAspect="1"/>
          </p:cNvPicPr>
          <p:nvPr/>
        </p:nvPicPr>
        <p:blipFill>
          <a:blip r:embed="rId2">
            <a:extLst>
              <a:ext uri="{28A0092B-C50C-407E-A947-70E740481C1C}">
                <a14:useLocalDpi xmlns:a14="http://schemas.microsoft.com/office/drawing/2010/main" val="0"/>
              </a:ext>
            </a:extLst>
          </a:blip>
          <a:srcRect t="66700"/>
          <a:stretch/>
        </p:blipFill>
        <p:spPr>
          <a:xfrm>
            <a:off x="525717" y="4544492"/>
            <a:ext cx="6695816" cy="2265067"/>
          </a:xfrm>
          <a:prstGeom prst="rect">
            <a:avLst/>
          </a:prstGeom>
        </p:spPr>
      </p:pic>
    </p:spTree>
    <p:extLst>
      <p:ext uri="{BB962C8B-B14F-4D97-AF65-F5344CB8AC3E}">
        <p14:creationId xmlns:p14="http://schemas.microsoft.com/office/powerpoint/2010/main" val="369753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B147DA91-BA8A-0065-5DB8-AC3384EA1EC4}"/>
              </a:ext>
            </a:extLst>
          </p:cNvPr>
          <p:cNvPicPr>
            <a:picLocks noChangeAspect="1"/>
          </p:cNvPicPr>
          <p:nvPr/>
        </p:nvPicPr>
        <p:blipFill>
          <a:blip r:embed="rId2"/>
          <a:stretch>
            <a:fillRect/>
          </a:stretch>
        </p:blipFill>
        <p:spPr>
          <a:xfrm>
            <a:off x="2850884" y="99866"/>
            <a:ext cx="6571957" cy="6675064"/>
          </a:xfrm>
          <a:prstGeom prst="rect">
            <a:avLst/>
          </a:prstGeom>
        </p:spPr>
      </p:pic>
    </p:spTree>
    <p:extLst>
      <p:ext uri="{BB962C8B-B14F-4D97-AF65-F5344CB8AC3E}">
        <p14:creationId xmlns:p14="http://schemas.microsoft.com/office/powerpoint/2010/main" val="95798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465072" y="468896"/>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4168244762"/>
              </p:ext>
            </p:extLst>
          </p:nvPr>
        </p:nvGraphicFramePr>
        <p:xfrm>
          <a:off x="533746" y="1987420"/>
          <a:ext cx="7061371" cy="4779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2C8E048-6110-E9AD-B0D7-638E8ECD445B}"/>
              </a:ext>
            </a:extLst>
          </p:cNvPr>
          <p:cNvPicPr>
            <a:picLocks noChangeAspect="1"/>
          </p:cNvPicPr>
          <p:nvPr/>
        </p:nvPicPr>
        <p:blipFill>
          <a:blip r:embed="rId7"/>
          <a:stretch>
            <a:fillRect/>
          </a:stretch>
        </p:blipFill>
        <p:spPr>
          <a:xfrm>
            <a:off x="7861631" y="2504629"/>
            <a:ext cx="4182262" cy="3906525"/>
          </a:xfrm>
          <a:prstGeom prst="rect">
            <a:avLst/>
          </a:prstGeom>
        </p:spPr>
      </p:pic>
    </p:spTree>
    <p:extLst>
      <p:ext uri="{BB962C8B-B14F-4D97-AF65-F5344CB8AC3E}">
        <p14:creationId xmlns:p14="http://schemas.microsoft.com/office/powerpoint/2010/main" val="353006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Results</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2426A20-E9EC-EF58-3454-31FDE3A59F9B}"/>
              </a:ext>
            </a:extLst>
          </p:cNvPr>
          <p:cNvPicPr>
            <a:picLocks noChangeAspect="1"/>
          </p:cNvPicPr>
          <p:nvPr/>
        </p:nvPicPr>
        <p:blipFill>
          <a:blip r:embed="rId2"/>
          <a:stretch>
            <a:fillRect/>
          </a:stretch>
        </p:blipFill>
        <p:spPr>
          <a:xfrm>
            <a:off x="549283" y="2891301"/>
            <a:ext cx="4755460" cy="3742002"/>
          </a:xfrm>
          <a:prstGeom prst="rect">
            <a:avLst/>
          </a:prstGeom>
        </p:spPr>
      </p:pic>
      <p:pic>
        <p:nvPicPr>
          <p:cNvPr id="11" name="Picture 10">
            <a:extLst>
              <a:ext uri="{FF2B5EF4-FFF2-40B4-BE49-F238E27FC236}">
                <a16:creationId xmlns:a16="http://schemas.microsoft.com/office/drawing/2014/main" id="{33F6468F-7DC4-22D0-49CC-6946B69AEAB1}"/>
              </a:ext>
            </a:extLst>
          </p:cNvPr>
          <p:cNvPicPr>
            <a:picLocks noChangeAspect="1"/>
          </p:cNvPicPr>
          <p:nvPr/>
        </p:nvPicPr>
        <p:blipFill>
          <a:blip r:embed="rId3"/>
          <a:stretch>
            <a:fillRect/>
          </a:stretch>
        </p:blipFill>
        <p:spPr>
          <a:xfrm>
            <a:off x="6839339" y="347740"/>
            <a:ext cx="4755460" cy="4748964"/>
          </a:xfrm>
          <a:prstGeom prst="rect">
            <a:avLst/>
          </a:prstGeom>
        </p:spPr>
      </p:pic>
    </p:spTree>
    <p:extLst>
      <p:ext uri="{BB962C8B-B14F-4D97-AF65-F5344CB8AC3E}">
        <p14:creationId xmlns:p14="http://schemas.microsoft.com/office/powerpoint/2010/main" val="6572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6" name="Freeform: Shape 12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dirty="0"/>
              <a:t>Conclusion</a:t>
            </a:r>
          </a:p>
        </p:txBody>
      </p:sp>
      <p:grpSp>
        <p:nvGrpSpPr>
          <p:cNvPr id="1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9" name="Freeform: Shape 128">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0" name="Group 12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2831269312"/>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9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18AB24-0FAC-AE16-3B66-93D98D376C60}"/>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Thank YOU</a:t>
            </a:r>
          </a:p>
        </p:txBody>
      </p:sp>
      <p:grpSp>
        <p:nvGrpSpPr>
          <p:cNvPr id="42"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3"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8409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p:cNvSpPr>
            <a:spLocks noGrp="1"/>
          </p:cNvSpPr>
          <p:nvPr>
            <p:ph type="ctrTitle"/>
          </p:nvPr>
        </p:nvSpPr>
        <p:spPr>
          <a:xfrm>
            <a:off x="525717" y="787068"/>
            <a:ext cx="5566263" cy="1455091"/>
          </a:xfrm>
        </p:spPr>
        <p:txBody>
          <a:bodyPr>
            <a:normAutofit/>
          </a:bodyPr>
          <a:lstStyle/>
          <a:p>
            <a:r>
              <a:rPr lang="en-US" dirty="0"/>
              <a:t>Abstract</a:t>
            </a:r>
          </a:p>
        </p:txBody>
      </p:sp>
      <p:sp>
        <p:nvSpPr>
          <p:cNvPr id="66" name="Freeform: Shape 6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374277" y="2775528"/>
            <a:ext cx="10401773" cy="3647509"/>
          </a:xfrm>
        </p:spPr>
        <p:txBody>
          <a:bodyPr vert="horz" lIns="91440" tIns="45720" rIns="91440" bIns="45720" rtlCol="0" anchor="t">
            <a:noAutofit/>
          </a:bodyPr>
          <a:lstStyle/>
          <a:p>
            <a:pPr marL="342900" lvl="0" indent="-342900" algn="just">
              <a:lnSpc>
                <a:spcPct val="100000"/>
              </a:lnSpc>
              <a:buFont typeface="Arial" panose="020B0604020202020204" pitchFamily="34" charset="0"/>
              <a:buChar char="•"/>
            </a:pPr>
            <a:r>
              <a:rPr lang="en-US" sz="2300" b="1" dirty="0">
                <a:latin typeface="Times New Roman" panose="02020603050405020304" pitchFamily="18" charset="0"/>
                <a:ea typeface="Calibri"/>
                <a:cs typeface="Times New Roman" panose="02020603050405020304" pitchFamily="18" charset="0"/>
              </a:rPr>
              <a:t>Noise in Medical Images:</a:t>
            </a:r>
            <a:r>
              <a:rPr lang="en-US" sz="2300" dirty="0">
                <a:latin typeface="Times New Roman" panose="02020603050405020304" pitchFamily="18" charset="0"/>
                <a:ea typeface="Calibri"/>
                <a:cs typeface="Times New Roman" panose="02020603050405020304" pitchFamily="18" charset="0"/>
              </a:rPr>
              <a:t> CT Scans often suffer from noise, complicating accurate diagnoses</a:t>
            </a:r>
          </a:p>
          <a:p>
            <a:pPr marL="342900" lvl="0" indent="-342900" algn="just">
              <a:lnSpc>
                <a:spcPct val="100000"/>
              </a:lnSpc>
              <a:buFont typeface="Arial" panose="020B0604020202020204" pitchFamily="34" charset="0"/>
              <a:buChar char="•"/>
            </a:pPr>
            <a:r>
              <a:rPr lang="en-US" sz="2300" b="1" dirty="0">
                <a:latin typeface="Times New Roman" panose="02020603050405020304" pitchFamily="18" charset="0"/>
                <a:ea typeface="Calibri"/>
                <a:cs typeface="Times New Roman" panose="02020603050405020304" pitchFamily="18" charset="0"/>
              </a:rPr>
              <a:t>Traditional vs. GAN Methods:</a:t>
            </a:r>
            <a:r>
              <a:rPr lang="en-US" sz="2300" dirty="0">
                <a:latin typeface="Times New Roman" panose="02020603050405020304" pitchFamily="18" charset="0"/>
                <a:ea typeface="Calibri"/>
                <a:cs typeface="Times New Roman" panose="02020603050405020304" pitchFamily="18" charset="0"/>
              </a:rPr>
              <a:t> Traditional methods have limitations; GANs offer denoising potential but lack transparency</a:t>
            </a:r>
          </a:p>
          <a:p>
            <a:pPr marL="342900" lvl="0" indent="-342900" algn="just">
              <a:lnSpc>
                <a:spcPct val="100000"/>
              </a:lnSpc>
              <a:buFont typeface="Arial" panose="020B0604020202020204" pitchFamily="34" charset="0"/>
              <a:buChar char="•"/>
            </a:pPr>
            <a:r>
              <a:rPr lang="en-US" sz="2300" b="1" dirty="0">
                <a:latin typeface="Times New Roman" panose="02020603050405020304" pitchFamily="18" charset="0"/>
                <a:ea typeface="Calibri"/>
                <a:cs typeface="Times New Roman" panose="02020603050405020304" pitchFamily="18" charset="0"/>
              </a:rPr>
              <a:t>Kidney Disease Detection:</a:t>
            </a:r>
            <a:r>
              <a:rPr lang="en-US" sz="2300" dirty="0">
                <a:latin typeface="Times New Roman" panose="02020603050405020304" pitchFamily="18" charset="0"/>
                <a:ea typeface="Calibri"/>
                <a:cs typeface="Times New Roman" panose="02020603050405020304" pitchFamily="18" charset="0"/>
              </a:rPr>
              <a:t> The proposed GAN denoises CT Scan images and an EfficientNet model detects the presence of Kidney disease. </a:t>
            </a:r>
          </a:p>
          <a:p>
            <a:pPr marL="342900" lvl="0" indent="-342900" algn="just">
              <a:lnSpc>
                <a:spcPct val="100000"/>
              </a:lnSpc>
              <a:buFont typeface="Arial" panose="020B0604020202020204" pitchFamily="34" charset="0"/>
              <a:buChar char="•"/>
            </a:pPr>
            <a:r>
              <a:rPr lang="en-US" sz="2300" b="1" dirty="0">
                <a:latin typeface="Times New Roman" panose="02020603050405020304" pitchFamily="18" charset="0"/>
                <a:ea typeface="Calibri"/>
                <a:cs typeface="Times New Roman" panose="02020603050405020304" pitchFamily="18" charset="0"/>
              </a:rPr>
              <a:t>Explainability: </a:t>
            </a:r>
            <a:r>
              <a:rPr lang="en-US" sz="2300" dirty="0">
                <a:latin typeface="Times New Roman" panose="02020603050405020304" pitchFamily="18" charset="0"/>
                <a:ea typeface="Calibri"/>
                <a:cs typeface="Times New Roman" panose="02020603050405020304" pitchFamily="18" charset="0"/>
              </a:rPr>
              <a:t>The CNN model predictions are explained using GradCAM that visualizes the feature maps.</a:t>
            </a:r>
          </a:p>
        </p:txBody>
      </p:sp>
      <p:sp>
        <p:nvSpPr>
          <p:cNvPr id="68" name="Freeform: Shape 6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9" name="Group 6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88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Freeform: Shape 2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Introduction</a:t>
            </a:r>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C001D680-8F6A-380D-87FF-B50762D8D3E1}"/>
              </a:ext>
            </a:extLst>
          </p:cNvPr>
          <p:cNvGraphicFramePr>
            <a:graphicFrameLocks noGrp="1"/>
          </p:cNvGraphicFramePr>
          <p:nvPr>
            <p:ph idx="1"/>
            <p:extLst>
              <p:ext uri="{D42A27DB-BD31-4B8C-83A1-F6EECF244321}">
                <p14:modId xmlns:p14="http://schemas.microsoft.com/office/powerpoint/2010/main" val="2199216134"/>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4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Motivation</a:t>
            </a:r>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DAEEAD7D-894D-CFE1-9800-D3219F13FE01}"/>
              </a:ext>
            </a:extLst>
          </p:cNvPr>
          <p:cNvGraphicFramePr>
            <a:graphicFrameLocks noGrp="1"/>
          </p:cNvGraphicFramePr>
          <p:nvPr>
            <p:ph idx="1"/>
            <p:extLst>
              <p:ext uri="{D42A27DB-BD31-4B8C-83A1-F6EECF244321}">
                <p14:modId xmlns:p14="http://schemas.microsoft.com/office/powerpoint/2010/main" val="237067168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1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Freeform: Shape 3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Objective</a:t>
            </a:r>
          </a:p>
        </p:txBody>
      </p:sp>
      <p:grpSp>
        <p:nvGrpSpPr>
          <p:cNvPr id="4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0" name="Freeform: Shape 4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6B2FF422-0FBD-525D-DE21-3E41C36D61E8}"/>
              </a:ext>
            </a:extLst>
          </p:cNvPr>
          <p:cNvGraphicFramePr>
            <a:graphicFrameLocks noGrp="1"/>
          </p:cNvGraphicFramePr>
          <p:nvPr>
            <p:ph idx="1"/>
            <p:extLst>
              <p:ext uri="{D42A27DB-BD31-4B8C-83A1-F6EECF244321}">
                <p14:modId xmlns:p14="http://schemas.microsoft.com/office/powerpoint/2010/main" val="3343381203"/>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3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4C67-F07E-EC88-5E87-779D55FC1A84}"/>
              </a:ext>
            </a:extLst>
          </p:cNvPr>
          <p:cNvSpPr>
            <a:spLocks noGrp="1"/>
          </p:cNvSpPr>
          <p:nvPr>
            <p:ph type="title"/>
          </p:nvPr>
        </p:nvSpPr>
        <p:spPr/>
        <p:txBody>
          <a:bodyPr/>
          <a:lstStyle/>
          <a:p>
            <a:r>
              <a:rPr lang="en-US" dirty="0"/>
              <a:t>PROPOSED WORKFLOW DIAGRAM</a:t>
            </a:r>
          </a:p>
        </p:txBody>
      </p:sp>
      <p:pic>
        <p:nvPicPr>
          <p:cNvPr id="5" name="Picture 4">
            <a:extLst>
              <a:ext uri="{FF2B5EF4-FFF2-40B4-BE49-F238E27FC236}">
                <a16:creationId xmlns:a16="http://schemas.microsoft.com/office/drawing/2014/main" id="{2907442F-35E1-F19F-6705-564EFE8477BD}"/>
              </a:ext>
            </a:extLst>
          </p:cNvPr>
          <p:cNvPicPr>
            <a:picLocks noChangeAspect="1"/>
          </p:cNvPicPr>
          <p:nvPr/>
        </p:nvPicPr>
        <p:blipFill>
          <a:blip r:embed="rId2"/>
          <a:stretch>
            <a:fillRect/>
          </a:stretch>
        </p:blipFill>
        <p:spPr>
          <a:xfrm>
            <a:off x="1235706" y="2743201"/>
            <a:ext cx="8121032" cy="3750906"/>
          </a:xfrm>
          <a:prstGeom prst="rect">
            <a:avLst/>
          </a:prstGeom>
        </p:spPr>
      </p:pic>
    </p:spTree>
    <p:extLst>
      <p:ext uri="{BB962C8B-B14F-4D97-AF65-F5344CB8AC3E}">
        <p14:creationId xmlns:p14="http://schemas.microsoft.com/office/powerpoint/2010/main" val="11570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6" name="Freeform: Shape 12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9" name="Freeform: Shape 128">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0" name="Group 12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1820612660"/>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2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2" name="Freeform: Shape 15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54"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55"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6"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7"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8"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9"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0"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62" name="Freeform: Shape 161">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4" name="Group 163">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65" name="Freeform: Shape 164">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6" name="Freeform: Shape 165">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7" name="Freeform: Shape 166">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8"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9"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0"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60025162"/>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58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0" name="Freeform: Shape 9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25717" y="787068"/>
            <a:ext cx="10077557" cy="1325563"/>
          </a:xfrm>
        </p:spPr>
        <p:txBody>
          <a:bodyPr>
            <a:normAutofit/>
          </a:bodyPr>
          <a:lstStyle/>
          <a:p>
            <a:r>
              <a:rPr lang="en-US"/>
              <a:t>Proposed Work</a:t>
            </a:r>
          </a:p>
        </p:txBody>
      </p:sp>
      <p:grpSp>
        <p:nvGrpSpPr>
          <p:cNvPr id="102"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0" name="Freeform: Shape 10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oup 11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3" name="Freeform: Shape 11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Freeform: Shape 11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a:extLst>
              <a:ext uri="{FF2B5EF4-FFF2-40B4-BE49-F238E27FC236}">
                <a16:creationId xmlns:a16="http://schemas.microsoft.com/office/drawing/2014/main" id="{82C05437-EB45-7450-1302-23AA09DEBB04}"/>
              </a:ext>
            </a:extLst>
          </p:cNvPr>
          <p:cNvGraphicFramePr>
            <a:graphicFrameLocks noGrp="1"/>
          </p:cNvGraphicFramePr>
          <p:nvPr>
            <p:ph idx="1"/>
            <p:extLst>
              <p:ext uri="{D42A27DB-BD31-4B8C-83A1-F6EECF244321}">
                <p14:modId xmlns:p14="http://schemas.microsoft.com/office/powerpoint/2010/main" val="1347660182"/>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157504"/>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31321C"/>
      </a:dk2>
      <a:lt2>
        <a:srgbClr val="F0F2F3"/>
      </a:lt2>
      <a:accent1>
        <a:srgbClr val="C37D4D"/>
      </a:accent1>
      <a:accent2>
        <a:srgbClr val="B13B3B"/>
      </a:accent2>
      <a:accent3>
        <a:srgbClr val="C34D7F"/>
      </a:accent3>
      <a:accent4>
        <a:srgbClr val="B13B9E"/>
      </a:accent4>
      <a:accent5>
        <a:srgbClr val="A54DC3"/>
      </a:accent5>
      <a:accent6>
        <a:srgbClr val="6D49B7"/>
      </a:accent6>
      <a:hlink>
        <a:srgbClr val="B33F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112</TotalTime>
  <Words>586</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Georgia Pro Semibold</vt:lpstr>
      <vt:lpstr>Times New Roman</vt:lpstr>
      <vt:lpstr>RocaVTI</vt:lpstr>
      <vt:lpstr>Explainable Generative Adversarial Network for Noisy Kidney Disease Detection</vt:lpstr>
      <vt:lpstr>Abstract</vt:lpstr>
      <vt:lpstr>Introduction</vt:lpstr>
      <vt:lpstr>Motivation</vt:lpstr>
      <vt:lpstr>Objective</vt:lpstr>
      <vt:lpstr>PROPOSED WORKFLOW DIAGRAM</vt:lpstr>
      <vt:lpstr>Proposed Work</vt:lpstr>
      <vt:lpstr>Proposed Work</vt:lpstr>
      <vt:lpstr>Proposed Work</vt:lpstr>
      <vt:lpstr>Sample Input and Output Images</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Mohnish Karthikeyan</cp:lastModifiedBy>
  <cp:revision>179</cp:revision>
  <dcterms:created xsi:type="dcterms:W3CDTF">2024-10-20T17:48:57Z</dcterms:created>
  <dcterms:modified xsi:type="dcterms:W3CDTF">2024-11-22T13:34:04Z</dcterms:modified>
</cp:coreProperties>
</file>